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78" r:id="rId3"/>
    <p:sldId id="281" r:id="rId4"/>
    <p:sldId id="282" r:id="rId5"/>
    <p:sldId id="283" r:id="rId6"/>
    <p:sldId id="261" r:id="rId7"/>
    <p:sldId id="263" r:id="rId8"/>
    <p:sldId id="284" r:id="rId9"/>
    <p:sldId id="285" r:id="rId10"/>
    <p:sldId id="286" r:id="rId11"/>
    <p:sldId id="287" r:id="rId12"/>
    <p:sldId id="288" r:id="rId13"/>
    <p:sldId id="289" r:id="rId14"/>
    <p:sldId id="270" r:id="rId15"/>
    <p:sldId id="291" r:id="rId16"/>
    <p:sldId id="274" r:id="rId17"/>
    <p:sldId id="290" r:id="rId18"/>
    <p:sldId id="2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C2BFF-8189-4DE9-9480-CC578C54BA6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10E7404-F6EC-43DE-BC9C-5B191131254E}">
      <dgm:prSet custT="1"/>
      <dgm:spPr/>
      <dgm:t>
        <a:bodyPr/>
        <a:lstStyle/>
        <a:p>
          <a:r>
            <a:rPr lang="lt-LT" sz="4800" b="1" dirty="0">
              <a:solidFill>
                <a:schemeClr val="bg1"/>
              </a:solidFill>
              <a:latin typeface="Georgia" panose="02040502050405020303" pitchFamily="18" charset="0"/>
            </a:rPr>
            <a:t>„JOVARĖLIO SODELIS“</a:t>
          </a:r>
          <a:endParaRPr lang="en-US" sz="4800" dirty="0">
            <a:solidFill>
              <a:schemeClr val="bg1"/>
            </a:solidFill>
            <a:latin typeface="Georgia" panose="02040502050405020303" pitchFamily="18" charset="0"/>
          </a:endParaRPr>
        </a:p>
      </dgm:t>
    </dgm:pt>
    <dgm:pt modelId="{53C14934-B175-4031-84CB-D5DC93E9036D}" type="parTrans" cxnId="{1C79278F-C866-474E-8161-64871D809AA0}">
      <dgm:prSet/>
      <dgm:spPr/>
      <dgm:t>
        <a:bodyPr/>
        <a:lstStyle/>
        <a:p>
          <a:endParaRPr lang="en-US"/>
        </a:p>
      </dgm:t>
    </dgm:pt>
    <dgm:pt modelId="{36A7221B-C2F5-4ADB-87BF-499766B49B63}" type="sibTrans" cxnId="{1C79278F-C866-474E-8161-64871D809AA0}">
      <dgm:prSet/>
      <dgm:spPr/>
      <dgm:t>
        <a:bodyPr/>
        <a:lstStyle/>
        <a:p>
          <a:endParaRPr lang="en-US"/>
        </a:p>
      </dgm:t>
    </dgm:pt>
    <dgm:pt modelId="{6E54C1C4-A2E1-4A82-83E4-538D4A0A8FDF}">
      <dgm:prSet custT="1"/>
      <dgm:spPr/>
      <dgm:t>
        <a:bodyPr/>
        <a:lstStyle/>
        <a:p>
          <a:r>
            <a:rPr lang="lt-LT" sz="4800" b="1" dirty="0"/>
            <a:t>     </a:t>
          </a:r>
          <a:r>
            <a:rPr lang="lt-LT" sz="4800" b="0" dirty="0"/>
            <a:t>            </a:t>
          </a:r>
          <a:r>
            <a:rPr lang="lt-LT" sz="4000" b="0" dirty="0">
              <a:solidFill>
                <a:schemeClr val="bg1"/>
              </a:solidFill>
              <a:latin typeface="Georgia" panose="02040502050405020303" pitchFamily="18" charset="0"/>
            </a:rPr>
            <a:t>2021 </a:t>
          </a:r>
          <a:r>
            <a:rPr lang="lt-LT" sz="4000" dirty="0">
              <a:solidFill>
                <a:schemeClr val="bg1"/>
              </a:solidFill>
              <a:latin typeface="Georgia" panose="02040502050405020303" pitchFamily="18" charset="0"/>
            </a:rPr>
            <a:t>m.</a:t>
          </a:r>
          <a:endParaRPr lang="en-US" sz="4000" dirty="0">
            <a:solidFill>
              <a:schemeClr val="bg1"/>
            </a:solidFill>
            <a:latin typeface="Georgia" panose="02040502050405020303" pitchFamily="18" charset="0"/>
          </a:endParaRPr>
        </a:p>
      </dgm:t>
    </dgm:pt>
    <dgm:pt modelId="{E0175B9F-B763-4087-853A-90FDB668F997}" type="parTrans" cxnId="{7FFD13F1-4F50-4368-B93B-AF1197E0D474}">
      <dgm:prSet/>
      <dgm:spPr/>
      <dgm:t>
        <a:bodyPr/>
        <a:lstStyle/>
        <a:p>
          <a:endParaRPr lang="en-GB"/>
        </a:p>
      </dgm:t>
    </dgm:pt>
    <dgm:pt modelId="{8FD6C744-074B-4DB6-AC17-01EE957DE449}" type="sibTrans" cxnId="{7FFD13F1-4F50-4368-B93B-AF1197E0D474}">
      <dgm:prSet/>
      <dgm:spPr/>
      <dgm:t>
        <a:bodyPr/>
        <a:lstStyle/>
        <a:p>
          <a:endParaRPr lang="en-GB"/>
        </a:p>
      </dgm:t>
    </dgm:pt>
    <dgm:pt modelId="{CD76D9D8-FD30-4300-82A0-0E12B97E80C3}" type="pres">
      <dgm:prSet presAssocID="{212C2BFF-8189-4DE9-9480-CC578C54BA63}" presName="vert0" presStyleCnt="0">
        <dgm:presLayoutVars>
          <dgm:dir/>
          <dgm:animOne val="branch"/>
          <dgm:animLvl val="lvl"/>
        </dgm:presLayoutVars>
      </dgm:prSet>
      <dgm:spPr/>
    </dgm:pt>
    <dgm:pt modelId="{C0BE6C73-A814-4A89-A8D9-4D28BC5BC11C}" type="pres">
      <dgm:prSet presAssocID="{A10E7404-F6EC-43DE-BC9C-5B191131254E}" presName="thickLine" presStyleLbl="alignNode1" presStyleIdx="0" presStyleCnt="2"/>
      <dgm:spPr/>
    </dgm:pt>
    <dgm:pt modelId="{9FE28B5C-C655-45F6-B413-40CBAB85DB58}" type="pres">
      <dgm:prSet presAssocID="{A10E7404-F6EC-43DE-BC9C-5B191131254E}" presName="horz1" presStyleCnt="0"/>
      <dgm:spPr/>
    </dgm:pt>
    <dgm:pt modelId="{E9696004-E5B9-440E-84F7-B65C9E0CB0E2}" type="pres">
      <dgm:prSet presAssocID="{A10E7404-F6EC-43DE-BC9C-5B191131254E}" presName="tx1" presStyleLbl="revTx" presStyleIdx="0" presStyleCnt="2"/>
      <dgm:spPr/>
    </dgm:pt>
    <dgm:pt modelId="{B7E410C0-A550-4F26-8587-F7EAEA43E9C5}" type="pres">
      <dgm:prSet presAssocID="{A10E7404-F6EC-43DE-BC9C-5B191131254E}" presName="vert1" presStyleCnt="0"/>
      <dgm:spPr/>
    </dgm:pt>
    <dgm:pt modelId="{FC16132B-DDDC-4534-BF19-A632147BE834}" type="pres">
      <dgm:prSet presAssocID="{6E54C1C4-A2E1-4A82-83E4-538D4A0A8FDF}" presName="thickLine" presStyleLbl="alignNode1" presStyleIdx="1" presStyleCnt="2"/>
      <dgm:spPr/>
    </dgm:pt>
    <dgm:pt modelId="{59605CC8-00AC-42A5-8EFD-1786D197145F}" type="pres">
      <dgm:prSet presAssocID="{6E54C1C4-A2E1-4A82-83E4-538D4A0A8FDF}" presName="horz1" presStyleCnt="0"/>
      <dgm:spPr/>
    </dgm:pt>
    <dgm:pt modelId="{F3DDBF7D-869C-4AE6-AF47-6C069F5492DE}" type="pres">
      <dgm:prSet presAssocID="{6E54C1C4-A2E1-4A82-83E4-538D4A0A8FDF}" presName="tx1" presStyleLbl="revTx" presStyleIdx="1" presStyleCnt="2"/>
      <dgm:spPr/>
    </dgm:pt>
    <dgm:pt modelId="{D47ABD5B-0F22-4E41-B91B-8C516E73D7F8}" type="pres">
      <dgm:prSet presAssocID="{6E54C1C4-A2E1-4A82-83E4-538D4A0A8FDF}" presName="vert1" presStyleCnt="0"/>
      <dgm:spPr/>
    </dgm:pt>
  </dgm:ptLst>
  <dgm:cxnLst>
    <dgm:cxn modelId="{0BF10C2A-092B-46D1-9FD3-E9C0C438AF28}" type="presOf" srcId="{6E54C1C4-A2E1-4A82-83E4-538D4A0A8FDF}" destId="{F3DDBF7D-869C-4AE6-AF47-6C069F5492DE}" srcOrd="0" destOrd="0" presId="urn:microsoft.com/office/officeart/2008/layout/LinedList"/>
    <dgm:cxn modelId="{E920E65A-A091-4BCC-BD6F-0731F325FF1F}" type="presOf" srcId="{A10E7404-F6EC-43DE-BC9C-5B191131254E}" destId="{E9696004-E5B9-440E-84F7-B65C9E0CB0E2}" srcOrd="0" destOrd="0" presId="urn:microsoft.com/office/officeart/2008/layout/LinedList"/>
    <dgm:cxn modelId="{1C79278F-C866-474E-8161-64871D809AA0}" srcId="{212C2BFF-8189-4DE9-9480-CC578C54BA63}" destId="{A10E7404-F6EC-43DE-BC9C-5B191131254E}" srcOrd="0" destOrd="0" parTransId="{53C14934-B175-4031-84CB-D5DC93E9036D}" sibTransId="{36A7221B-C2F5-4ADB-87BF-499766B49B63}"/>
    <dgm:cxn modelId="{3102C59B-ED02-400C-80B6-4A435B178705}" type="presOf" srcId="{212C2BFF-8189-4DE9-9480-CC578C54BA63}" destId="{CD76D9D8-FD30-4300-82A0-0E12B97E80C3}" srcOrd="0" destOrd="0" presId="urn:microsoft.com/office/officeart/2008/layout/LinedList"/>
    <dgm:cxn modelId="{7FFD13F1-4F50-4368-B93B-AF1197E0D474}" srcId="{212C2BFF-8189-4DE9-9480-CC578C54BA63}" destId="{6E54C1C4-A2E1-4A82-83E4-538D4A0A8FDF}" srcOrd="1" destOrd="0" parTransId="{E0175B9F-B763-4087-853A-90FDB668F997}" sibTransId="{8FD6C744-074B-4DB6-AC17-01EE957DE449}"/>
    <dgm:cxn modelId="{36D29EE1-6937-4C7C-ABC8-CA38F03A5D1E}" type="presParOf" srcId="{CD76D9D8-FD30-4300-82A0-0E12B97E80C3}" destId="{C0BE6C73-A814-4A89-A8D9-4D28BC5BC11C}" srcOrd="0" destOrd="0" presId="urn:microsoft.com/office/officeart/2008/layout/LinedList"/>
    <dgm:cxn modelId="{E2921907-2629-482F-9257-C5BCEC8185A9}" type="presParOf" srcId="{CD76D9D8-FD30-4300-82A0-0E12B97E80C3}" destId="{9FE28B5C-C655-45F6-B413-40CBAB85DB58}" srcOrd="1" destOrd="0" presId="urn:microsoft.com/office/officeart/2008/layout/LinedList"/>
    <dgm:cxn modelId="{ED7C7C61-B21F-4D00-9542-F067802727EC}" type="presParOf" srcId="{9FE28B5C-C655-45F6-B413-40CBAB85DB58}" destId="{E9696004-E5B9-440E-84F7-B65C9E0CB0E2}" srcOrd="0" destOrd="0" presId="urn:microsoft.com/office/officeart/2008/layout/LinedList"/>
    <dgm:cxn modelId="{AC2D692A-CCBA-4A21-BE89-5FEA0F36F1ED}" type="presParOf" srcId="{9FE28B5C-C655-45F6-B413-40CBAB85DB58}" destId="{B7E410C0-A550-4F26-8587-F7EAEA43E9C5}" srcOrd="1" destOrd="0" presId="urn:microsoft.com/office/officeart/2008/layout/LinedList"/>
    <dgm:cxn modelId="{7E05F14D-B848-4B6B-968A-1B0B6BFCE1B7}" type="presParOf" srcId="{CD76D9D8-FD30-4300-82A0-0E12B97E80C3}" destId="{FC16132B-DDDC-4534-BF19-A632147BE834}" srcOrd="2" destOrd="0" presId="urn:microsoft.com/office/officeart/2008/layout/LinedList"/>
    <dgm:cxn modelId="{CAD95060-C71D-4ADE-9731-566D1D451970}" type="presParOf" srcId="{CD76D9D8-FD30-4300-82A0-0E12B97E80C3}" destId="{59605CC8-00AC-42A5-8EFD-1786D197145F}" srcOrd="3" destOrd="0" presId="urn:microsoft.com/office/officeart/2008/layout/LinedList"/>
    <dgm:cxn modelId="{A64775B1-6FF5-4C71-AFF5-8B078D88D80D}" type="presParOf" srcId="{59605CC8-00AC-42A5-8EFD-1786D197145F}" destId="{F3DDBF7D-869C-4AE6-AF47-6C069F5492DE}" srcOrd="0" destOrd="0" presId="urn:microsoft.com/office/officeart/2008/layout/LinedList"/>
    <dgm:cxn modelId="{C5CBB64E-6A91-489A-93BA-1132280C0D2B}" type="presParOf" srcId="{59605CC8-00AC-42A5-8EFD-1786D197145F}" destId="{D47ABD5B-0F22-4E41-B91B-8C516E73D7F8}"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E6C73-A814-4A89-A8D9-4D28BC5BC11C}">
      <dsp:nvSpPr>
        <dsp:cNvPr id="0" name=""/>
        <dsp:cNvSpPr/>
      </dsp:nvSpPr>
      <dsp:spPr>
        <a:xfrm>
          <a:off x="0" y="0"/>
          <a:ext cx="813814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96004-E5B9-440E-84F7-B65C9E0CB0E2}">
      <dsp:nvSpPr>
        <dsp:cNvPr id="0" name=""/>
        <dsp:cNvSpPr/>
      </dsp:nvSpPr>
      <dsp:spPr>
        <a:xfrm>
          <a:off x="0" y="0"/>
          <a:ext cx="8138141" cy="112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lt-LT" sz="4800" b="1" kern="1200" dirty="0">
              <a:solidFill>
                <a:schemeClr val="bg1"/>
              </a:solidFill>
              <a:latin typeface="Georgia" panose="02040502050405020303" pitchFamily="18" charset="0"/>
            </a:rPr>
            <a:t>„JOVARĖLIO SODELIS“</a:t>
          </a:r>
          <a:endParaRPr lang="en-US" sz="4800" kern="1200" dirty="0">
            <a:solidFill>
              <a:schemeClr val="bg1"/>
            </a:solidFill>
            <a:latin typeface="Georgia" panose="02040502050405020303" pitchFamily="18" charset="0"/>
          </a:endParaRPr>
        </a:p>
      </dsp:txBody>
      <dsp:txXfrm>
        <a:off x="0" y="0"/>
        <a:ext cx="8138141" cy="1126118"/>
      </dsp:txXfrm>
    </dsp:sp>
    <dsp:sp modelId="{FC16132B-DDDC-4534-BF19-A632147BE834}">
      <dsp:nvSpPr>
        <dsp:cNvPr id="0" name=""/>
        <dsp:cNvSpPr/>
      </dsp:nvSpPr>
      <dsp:spPr>
        <a:xfrm>
          <a:off x="0" y="1126118"/>
          <a:ext cx="8138141"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DBF7D-869C-4AE6-AF47-6C069F5492DE}">
      <dsp:nvSpPr>
        <dsp:cNvPr id="0" name=""/>
        <dsp:cNvSpPr/>
      </dsp:nvSpPr>
      <dsp:spPr>
        <a:xfrm>
          <a:off x="0" y="1126118"/>
          <a:ext cx="8138141" cy="112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lt-LT" sz="4800" b="1" kern="1200" dirty="0"/>
            <a:t>     </a:t>
          </a:r>
          <a:r>
            <a:rPr lang="lt-LT" sz="4800" b="0" kern="1200" dirty="0"/>
            <a:t>            </a:t>
          </a:r>
          <a:r>
            <a:rPr lang="lt-LT" sz="4000" b="0" kern="1200" dirty="0">
              <a:solidFill>
                <a:schemeClr val="bg1"/>
              </a:solidFill>
              <a:latin typeface="Georgia" panose="02040502050405020303" pitchFamily="18" charset="0"/>
            </a:rPr>
            <a:t>2021 </a:t>
          </a:r>
          <a:r>
            <a:rPr lang="lt-LT" sz="4000" kern="1200" dirty="0">
              <a:solidFill>
                <a:schemeClr val="bg1"/>
              </a:solidFill>
              <a:latin typeface="Georgia" panose="02040502050405020303" pitchFamily="18" charset="0"/>
            </a:rPr>
            <a:t>m.</a:t>
          </a:r>
          <a:endParaRPr lang="en-US" sz="4000" kern="1200" dirty="0">
            <a:solidFill>
              <a:schemeClr val="bg1"/>
            </a:solidFill>
            <a:latin typeface="Georgia" panose="02040502050405020303" pitchFamily="18" charset="0"/>
          </a:endParaRPr>
        </a:p>
      </dsp:txBody>
      <dsp:txXfrm>
        <a:off x="0" y="1126118"/>
        <a:ext cx="8138141" cy="11261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49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5488492-32B7-4703-BBD2-A2DB966CE3AC}" type="datetimeFigureOut">
              <a:rPr lang="en-GB" smtClean="0"/>
              <a:t>05/07/2021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130714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181582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28799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390644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35432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80076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2960473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29916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13442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88492-32B7-4703-BBD2-A2DB966CE3AC}" type="datetimeFigureOut">
              <a:rPr lang="en-GB" smtClean="0"/>
              <a:t>05/07/2021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13136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488492-32B7-4703-BBD2-A2DB966CE3AC}" type="datetimeFigureOut">
              <a:rPr lang="en-GB" smtClean="0"/>
              <a:t>05/07/2021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428673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488492-32B7-4703-BBD2-A2DB966CE3AC}" type="datetimeFigureOut">
              <a:rPr lang="en-GB" smtClean="0"/>
              <a:t>05/07/2021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324439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488492-32B7-4703-BBD2-A2DB966CE3AC}" type="datetimeFigureOut">
              <a:rPr lang="en-GB" smtClean="0"/>
              <a:t>05/07/2021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270729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88492-32B7-4703-BBD2-A2DB966CE3AC}" type="datetimeFigureOut">
              <a:rPr lang="en-GB" smtClean="0"/>
              <a:t>05/07/2021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399647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488492-32B7-4703-BBD2-A2DB966CE3AC}" type="datetimeFigureOut">
              <a:rPr lang="en-GB" smtClean="0"/>
              <a:t>05/07/2021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245976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488492-32B7-4703-BBD2-A2DB966CE3AC}" type="datetimeFigureOut">
              <a:rPr lang="en-GB" smtClean="0"/>
              <a:t>05/07/2021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E3A3FD-55D7-4C92-8931-1DD237A8FF42}" type="slidenum">
              <a:rPr lang="en-GB" smtClean="0"/>
              <a:t>‹#›</a:t>
            </a:fld>
            <a:endParaRPr lang="en-GB"/>
          </a:p>
        </p:txBody>
      </p:sp>
    </p:spTree>
    <p:extLst>
      <p:ext uri="{BB962C8B-B14F-4D97-AF65-F5344CB8AC3E}">
        <p14:creationId xmlns:p14="http://schemas.microsoft.com/office/powerpoint/2010/main" val="408687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5488492-32B7-4703-BBD2-A2DB966CE3AC}" type="datetimeFigureOut">
              <a:rPr lang="en-GB" smtClean="0"/>
              <a:t>05/07/2021</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BE3A3FD-55D7-4C92-8931-1DD237A8FF42}" type="slidenum">
              <a:rPr lang="en-GB" smtClean="0"/>
              <a:t>‹#›</a:t>
            </a:fld>
            <a:endParaRPr lang="en-GB"/>
          </a:p>
        </p:txBody>
      </p:sp>
    </p:spTree>
    <p:extLst>
      <p:ext uri="{BB962C8B-B14F-4D97-AF65-F5344CB8AC3E}">
        <p14:creationId xmlns:p14="http://schemas.microsoft.com/office/powerpoint/2010/main" val="34466562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p:nvPr>
        </p:nvSpPr>
        <p:spPr>
          <a:xfrm>
            <a:off x="4580877" y="1713390"/>
            <a:ext cx="7106297" cy="1036319"/>
          </a:xfrm>
        </p:spPr>
        <p:txBody>
          <a:bodyPr vert="horz" lIns="91440" tIns="45720" rIns="91440" bIns="45720" rtlCol="0" anchor="ctr">
            <a:normAutofit/>
          </a:bodyPr>
          <a:lstStyle/>
          <a:p>
            <a:pPr algn="ctr"/>
            <a:r>
              <a:rPr lang="lt-LT" sz="2000" dirty="0">
                <a:solidFill>
                  <a:schemeClr val="bg1"/>
                </a:solidFill>
                <a:latin typeface="Times New Roman" panose="02020603050405020304" pitchFamily="18" charset="0"/>
                <a:cs typeface="Times New Roman" panose="02020603050405020304" pitchFamily="18" charset="0"/>
              </a:rPr>
              <a:t>Vilniaus miesto savivaldybės  finansuojamas Savivaldybei pavaldžių įstaigų aplinkosauginio švietimo programos projektas</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12" name="Content Placeholder 11" descr="A picture containing tree, outdoor, plant, garden&#10;&#10;Description automatically generated">
            <a:extLst>
              <a:ext uri="{FF2B5EF4-FFF2-40B4-BE49-F238E27FC236}">
                <a16:creationId xmlns:a16="http://schemas.microsoft.com/office/drawing/2014/main" id="{70E10A52-F477-4E42-B8AB-C300AE14A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p:spPr>
      </p:pic>
      <p:pic>
        <p:nvPicPr>
          <p:cNvPr id="8" name="Picture 7" descr="A close up of a sign&#10;&#10;Description automatically generated">
            <a:extLst>
              <a:ext uri="{FF2B5EF4-FFF2-40B4-BE49-F238E27FC236}">
                <a16:creationId xmlns:a16="http://schemas.microsoft.com/office/drawing/2014/main" id="{374D24C4-BB38-4A6E-A30D-51BC03799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914" y="631191"/>
            <a:ext cx="1284345" cy="1076583"/>
          </a:xfrm>
          <a:prstGeom prst="rect">
            <a:avLst/>
          </a:prstGeom>
        </p:spPr>
      </p:pic>
      <p:graphicFrame>
        <p:nvGraphicFramePr>
          <p:cNvPr id="16" name="Text Placeholder 3">
            <a:extLst>
              <a:ext uri="{FF2B5EF4-FFF2-40B4-BE49-F238E27FC236}">
                <a16:creationId xmlns:a16="http://schemas.microsoft.com/office/drawing/2014/main" id="{3662012D-F1A8-4813-BE1A-B42149941C87}"/>
              </a:ext>
            </a:extLst>
          </p:cNvPr>
          <p:cNvGraphicFramePr/>
          <p:nvPr>
            <p:extLst>
              <p:ext uri="{D42A27DB-BD31-4B8C-83A1-F6EECF244321}">
                <p14:modId xmlns:p14="http://schemas.microsoft.com/office/powerpoint/2010/main" val="518612198"/>
              </p:ext>
            </p:extLst>
          </p:nvPr>
        </p:nvGraphicFramePr>
        <p:xfrm>
          <a:off x="4219575" y="3542190"/>
          <a:ext cx="8138141" cy="2252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69921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p:nvPr>
        </p:nvSpPr>
        <p:spPr>
          <a:xfrm>
            <a:off x="4722811" y="541868"/>
            <a:ext cx="7209529" cy="984426"/>
          </a:xfrm>
        </p:spPr>
        <p:txBody>
          <a:bodyPr vert="horz" lIns="91440" tIns="45720" rIns="91440" bIns="45720" rtlCol="0" anchor="ctr">
            <a:normAutofit/>
          </a:bodyPr>
          <a:lstStyle/>
          <a:p>
            <a:pPr algn="ctr"/>
            <a:r>
              <a:rPr lang="lt-LT" sz="2800" dirty="0">
                <a:solidFill>
                  <a:schemeClr val="bg1"/>
                </a:solidFill>
                <a:latin typeface="Times New Roman" panose="02020603050405020304" pitchFamily="18" charset="0"/>
              </a:rPr>
              <a:t> </a:t>
            </a:r>
            <a:r>
              <a:rPr lang="lt-LT" sz="2400" b="1" dirty="0">
                <a:solidFill>
                  <a:schemeClr val="bg1"/>
                </a:solidFill>
                <a:latin typeface="Times New Roman" panose="02020603050405020304" pitchFamily="18" charset="0"/>
              </a:rPr>
              <a:t>Atnaujinsime jau įkurtas</a:t>
            </a:r>
            <a:r>
              <a:rPr lang="lt-LT" sz="2400" b="1" dirty="0">
                <a:solidFill>
                  <a:schemeClr val="bg1"/>
                </a:solidFill>
                <a:effectLst/>
                <a:latin typeface="Times New Roman" panose="02020603050405020304" pitchFamily="18" charset="0"/>
                <a:ea typeface="Times New Roman" panose="02020603050405020304" pitchFamily="18" charset="0"/>
              </a:rPr>
              <a:t> žaliąsias </a:t>
            </a:r>
            <a:br>
              <a:rPr lang="lt-LT" sz="2400" b="1" dirty="0">
                <a:solidFill>
                  <a:schemeClr val="bg1"/>
                </a:solidFill>
                <a:effectLst/>
                <a:latin typeface="Times New Roman" panose="02020603050405020304" pitchFamily="18" charset="0"/>
                <a:ea typeface="Times New Roman" panose="02020603050405020304" pitchFamily="18" charset="0"/>
              </a:rPr>
            </a:br>
            <a:r>
              <a:rPr lang="lt-LT" sz="2400" b="1" dirty="0">
                <a:solidFill>
                  <a:schemeClr val="bg1"/>
                </a:solidFill>
                <a:effectLst/>
                <a:latin typeface="Times New Roman" panose="02020603050405020304" pitchFamily="18" charset="0"/>
                <a:ea typeface="Times New Roman" panose="02020603050405020304" pitchFamily="18" charset="0"/>
              </a:rPr>
              <a:t>erdves darželio kieme </a:t>
            </a:r>
            <a:endParaRPr lang="en-US" sz="2400" b="1" dirty="0">
              <a:solidFill>
                <a:schemeClr val="tx1"/>
              </a:solidFill>
            </a:endParaRPr>
          </a:p>
        </p:txBody>
      </p:sp>
      <p:sp>
        <p:nvSpPr>
          <p:cNvPr id="5" name="Picture Placeholder 4">
            <a:extLst>
              <a:ext uri="{FF2B5EF4-FFF2-40B4-BE49-F238E27FC236}">
                <a16:creationId xmlns:a16="http://schemas.microsoft.com/office/drawing/2014/main" id="{0838A1CA-13BF-4672-A070-721C1C58FB9F}"/>
              </a:ext>
            </a:extLst>
          </p:cNvPr>
          <p:cNvSpPr>
            <a:spLocks noGrp="1"/>
          </p:cNvSpPr>
          <p:nvPr>
            <p:ph type="pic" idx="1"/>
          </p:nvPr>
        </p:nvSpPr>
        <p:spPr/>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2"/>
          </p:nvPr>
        </p:nvSpPr>
        <p:spPr>
          <a:xfrm>
            <a:off x="5166803" y="2517691"/>
            <a:ext cx="6701649" cy="3730709"/>
          </a:xfrm>
        </p:spPr>
        <p:txBody>
          <a:bodyPr vert="horz" lIns="91440" tIns="45720" rIns="91440" bIns="45720" rtlCol="0">
            <a:noAutofit/>
          </a:bodyPr>
          <a:lstStyle/>
          <a:p>
            <a:pPr>
              <a:lnSpc>
                <a:spcPct val="90000"/>
              </a:lnSpc>
            </a:pPr>
            <a:r>
              <a:rPr lang="lt-LT" sz="2800" i="1" dirty="0" err="1">
                <a:solidFill>
                  <a:schemeClr val="bg1"/>
                </a:solidFill>
                <a:effectLst/>
                <a:latin typeface="Times New Roman" panose="02020603050405020304" pitchFamily="18" charset="0"/>
                <a:ea typeface="Times New Roman" panose="02020603050405020304" pitchFamily="18" charset="0"/>
              </a:rPr>
              <a:t>Kneipo</a:t>
            </a:r>
            <a:r>
              <a:rPr lang="lt-LT" sz="2800" i="1" dirty="0">
                <a:solidFill>
                  <a:schemeClr val="bg1"/>
                </a:solidFill>
                <a:effectLst/>
                <a:latin typeface="Times New Roman" panose="02020603050405020304" pitchFamily="18" charset="0"/>
                <a:ea typeface="Times New Roman" panose="02020603050405020304" pitchFamily="18" charset="0"/>
              </a:rPr>
              <a:t> pažintinio - sveikatingumo tako, praturtinto aromatiniais augalais atnaujinimas.</a:t>
            </a:r>
          </a:p>
          <a:p>
            <a:pPr algn="just">
              <a:lnSpc>
                <a:spcPct val="90000"/>
              </a:lnSpc>
            </a:pPr>
            <a:endParaRPr lang="lt-LT" sz="2800" dirty="0">
              <a:solidFill>
                <a:schemeClr val="bg1"/>
              </a:solidFill>
              <a:effectLst/>
              <a:latin typeface="Times New Roman" panose="02020603050405020304" pitchFamily="18" charset="0"/>
              <a:ea typeface="Times New Roman" panose="02020603050405020304" pitchFamily="18" charset="0"/>
            </a:endParaRPr>
          </a:p>
          <a:p>
            <a:pPr algn="just">
              <a:lnSpc>
                <a:spcPct val="90000"/>
              </a:lnSpc>
            </a:pPr>
            <a:r>
              <a:rPr lang="lt-LT" sz="2800" i="1" dirty="0">
                <a:solidFill>
                  <a:schemeClr val="bg1"/>
                </a:solidFill>
                <a:effectLst/>
                <a:latin typeface="Times New Roman" panose="02020603050405020304" pitchFamily="18" charset="0"/>
                <a:ea typeface="Times New Roman" panose="02020603050405020304" pitchFamily="18" charset="0"/>
              </a:rPr>
              <a:t>Gamtos tyrinėjimų stotelės atnaujinimas.</a:t>
            </a:r>
            <a:endParaRPr lang="en-GB" sz="2800" i="1" dirty="0">
              <a:solidFill>
                <a:schemeClr val="bg1"/>
              </a:solidFill>
              <a:effectLst/>
              <a:latin typeface="Times New Roman" panose="02020603050405020304" pitchFamily="18" charset="0"/>
              <a:ea typeface="Times New Roman" panose="02020603050405020304" pitchFamily="18" charset="0"/>
            </a:endParaRPr>
          </a:p>
          <a:p>
            <a:pPr algn="just">
              <a:lnSpc>
                <a:spcPct val="90000"/>
              </a:lnSpc>
            </a:pPr>
            <a:endParaRPr lang="lt-LT" sz="2400" b="1" i="1" dirty="0">
              <a:solidFill>
                <a:schemeClr val="bg1"/>
              </a:solidFill>
              <a:effectLst/>
              <a:latin typeface="Times New Roman" panose="02020603050405020304" pitchFamily="18" charset="0"/>
              <a:ea typeface="Times New Roman" panose="02020603050405020304" pitchFamily="18" charset="0"/>
            </a:endParaRPr>
          </a:p>
        </p:txBody>
      </p:sp>
      <p:pic>
        <p:nvPicPr>
          <p:cNvPr id="17" name="Content Placeholder 11" descr="A picture containing tree, outdoor, plant, garden&#10;&#10;Description automatically generated">
            <a:extLst>
              <a:ext uri="{FF2B5EF4-FFF2-40B4-BE49-F238E27FC236}">
                <a16:creationId xmlns:a16="http://schemas.microsoft.com/office/drawing/2014/main" id="{46EA2831-2230-4496-BFBE-AB5CFB8C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1" name="Graphic 10" descr="Dandelion with solid fill">
            <a:extLst>
              <a:ext uri="{FF2B5EF4-FFF2-40B4-BE49-F238E27FC236}">
                <a16:creationId xmlns:a16="http://schemas.microsoft.com/office/drawing/2014/main" id="{DAE7EDCA-18B5-46C1-BB0F-316099B48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9660" y="1626705"/>
            <a:ext cx="790575" cy="790575"/>
          </a:xfrm>
          <a:prstGeom prst="rect">
            <a:avLst/>
          </a:prstGeom>
        </p:spPr>
      </p:pic>
      <p:pic>
        <p:nvPicPr>
          <p:cNvPr id="7" name="Graphic 6" descr="Dandelion with solid fill">
            <a:extLst>
              <a:ext uri="{FF2B5EF4-FFF2-40B4-BE49-F238E27FC236}">
                <a16:creationId xmlns:a16="http://schemas.microsoft.com/office/drawing/2014/main" id="{D202F48A-AC6C-4F95-89C3-8C35AA9A26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9659" y="3529411"/>
            <a:ext cx="790575" cy="790575"/>
          </a:xfrm>
          <a:prstGeom prst="rect">
            <a:avLst/>
          </a:prstGeom>
        </p:spPr>
      </p:pic>
      <p:pic>
        <p:nvPicPr>
          <p:cNvPr id="8" name="Graphic 7" descr="Dandelion with solid fill">
            <a:extLst>
              <a:ext uri="{FF2B5EF4-FFF2-40B4-BE49-F238E27FC236}">
                <a16:creationId xmlns:a16="http://schemas.microsoft.com/office/drawing/2014/main" id="{5F21FFA3-EFE0-4D1E-AA15-EEC620DBA3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49659" y="5091112"/>
            <a:ext cx="790575" cy="790575"/>
          </a:xfrm>
          <a:prstGeom prst="rect">
            <a:avLst/>
          </a:prstGeom>
        </p:spPr>
      </p:pic>
    </p:spTree>
    <p:extLst>
      <p:ext uri="{BB962C8B-B14F-4D97-AF65-F5344CB8AC3E}">
        <p14:creationId xmlns:p14="http://schemas.microsoft.com/office/powerpoint/2010/main" val="277457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p:nvPr>
        </p:nvSpPr>
        <p:spPr>
          <a:xfrm>
            <a:off x="4667249" y="541868"/>
            <a:ext cx="7191375" cy="984426"/>
          </a:xfrm>
        </p:spPr>
        <p:txBody>
          <a:bodyPr vert="horz" lIns="91440" tIns="45720" rIns="91440" bIns="45720" rtlCol="0" anchor="ctr">
            <a:normAutofit fontScale="90000"/>
          </a:bodyPr>
          <a:lstStyle/>
          <a:p>
            <a:pPr algn="ctr"/>
            <a:r>
              <a:rPr lang="lt-LT" sz="2800" dirty="0">
                <a:solidFill>
                  <a:schemeClr val="bg1"/>
                </a:solidFill>
                <a:latin typeface="Times New Roman" panose="02020603050405020304" pitchFamily="18" charset="0"/>
              </a:rPr>
              <a:t> </a:t>
            </a:r>
            <a:r>
              <a:rPr lang="lt-LT" sz="2400" b="1" dirty="0">
                <a:solidFill>
                  <a:schemeClr val="bg1"/>
                </a:solidFill>
                <a:latin typeface="Times New Roman" panose="02020603050405020304" pitchFamily="18" charset="0"/>
              </a:rPr>
              <a:t>Suteiksime vaikams informacijos apie aplinkos saugojimą ir gamtos </a:t>
            </a:r>
            <a:br>
              <a:rPr lang="lt-LT" sz="2400" b="1" dirty="0">
                <a:solidFill>
                  <a:schemeClr val="bg1"/>
                </a:solidFill>
                <a:latin typeface="Times New Roman" panose="02020603050405020304" pitchFamily="18" charset="0"/>
              </a:rPr>
            </a:br>
            <a:r>
              <a:rPr lang="lt-LT" sz="2400" b="1" dirty="0">
                <a:solidFill>
                  <a:schemeClr val="bg1"/>
                </a:solidFill>
                <a:latin typeface="Times New Roman" panose="02020603050405020304" pitchFamily="18" charset="0"/>
              </a:rPr>
              <a:t>išteklių saugojimą</a:t>
            </a:r>
            <a:r>
              <a:rPr lang="lt-LT" sz="2400" b="1" dirty="0">
                <a:solidFill>
                  <a:schemeClr val="bg1"/>
                </a:solidFill>
                <a:effectLst/>
                <a:latin typeface="Times New Roman" panose="02020603050405020304" pitchFamily="18" charset="0"/>
                <a:ea typeface="Times New Roman" panose="02020603050405020304" pitchFamily="18" charset="0"/>
              </a:rPr>
              <a:t> </a:t>
            </a:r>
            <a:endParaRPr lang="en-US" sz="2400" b="1" dirty="0">
              <a:solidFill>
                <a:schemeClr val="tx1"/>
              </a:solidFill>
            </a:endParaRPr>
          </a:p>
        </p:txBody>
      </p:sp>
      <p:sp>
        <p:nvSpPr>
          <p:cNvPr id="5" name="Picture Placeholder 4">
            <a:extLst>
              <a:ext uri="{FF2B5EF4-FFF2-40B4-BE49-F238E27FC236}">
                <a16:creationId xmlns:a16="http://schemas.microsoft.com/office/drawing/2014/main" id="{0838A1CA-13BF-4672-A070-721C1C58FB9F}"/>
              </a:ext>
            </a:extLst>
          </p:cNvPr>
          <p:cNvSpPr>
            <a:spLocks noGrp="1"/>
          </p:cNvSpPr>
          <p:nvPr>
            <p:ph type="pic" idx="1"/>
          </p:nvPr>
        </p:nvSpPr>
        <p:spPr/>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2"/>
          </p:nvPr>
        </p:nvSpPr>
        <p:spPr>
          <a:xfrm>
            <a:off x="5805996" y="2076450"/>
            <a:ext cx="5623403" cy="3409950"/>
          </a:xfrm>
        </p:spPr>
        <p:txBody>
          <a:bodyPr vert="horz" lIns="91440" tIns="45720" rIns="91440" bIns="45720" rtlCol="0">
            <a:noAutofit/>
          </a:bodyPr>
          <a:lstStyle/>
          <a:p>
            <a:pPr algn="just">
              <a:lnSpc>
                <a:spcPct val="90000"/>
              </a:lnSpc>
            </a:pPr>
            <a:r>
              <a:rPr lang="lt-LT" sz="2400" dirty="0">
                <a:solidFill>
                  <a:schemeClr val="bg1"/>
                </a:solidFill>
                <a:effectLst/>
                <a:latin typeface="Times New Roman" panose="02020603050405020304" pitchFamily="18" charset="0"/>
                <a:ea typeface="Times New Roman" panose="02020603050405020304" pitchFamily="18" charset="0"/>
              </a:rPr>
              <a:t>Edukacinė akcija „</a:t>
            </a:r>
            <a:r>
              <a:rPr lang="lt-LT" sz="2400" dirty="0" err="1">
                <a:solidFill>
                  <a:schemeClr val="bg1"/>
                </a:solidFill>
                <a:effectLst/>
                <a:latin typeface="Times New Roman" panose="02020603050405020304" pitchFamily="18" charset="0"/>
                <a:ea typeface="Times New Roman" panose="02020603050405020304" pitchFamily="18" charset="0"/>
              </a:rPr>
              <a:t>Rugegėlė</a:t>
            </a:r>
            <a:r>
              <a:rPr lang="lt-LT" sz="2400" dirty="0">
                <a:solidFill>
                  <a:schemeClr val="bg1"/>
                </a:solidFill>
                <a:effectLst/>
                <a:latin typeface="Times New Roman" panose="02020603050405020304" pitchFamily="18" charset="0"/>
                <a:ea typeface="Times New Roman" panose="02020603050405020304" pitchFamily="18" charset="0"/>
              </a:rPr>
              <a:t>“. </a:t>
            </a:r>
          </a:p>
          <a:p>
            <a:pPr algn="just">
              <a:lnSpc>
                <a:spcPct val="90000"/>
              </a:lnSpc>
            </a:pPr>
            <a:endParaRPr lang="lt-LT" sz="2400" dirty="0">
              <a:solidFill>
                <a:schemeClr val="bg1"/>
              </a:solidFill>
              <a:latin typeface="Times New Roman" panose="02020603050405020304" pitchFamily="18" charset="0"/>
              <a:ea typeface="Times New Roman" panose="02020603050405020304" pitchFamily="18" charset="0"/>
            </a:endParaRPr>
          </a:p>
          <a:p>
            <a:pPr algn="just">
              <a:lnSpc>
                <a:spcPct val="90000"/>
              </a:lnSpc>
            </a:pPr>
            <a:r>
              <a:rPr lang="lt-LT" sz="2400" dirty="0">
                <a:solidFill>
                  <a:schemeClr val="bg1"/>
                </a:solidFill>
                <a:effectLst/>
                <a:latin typeface="Times New Roman" panose="02020603050405020304" pitchFamily="18" charset="0"/>
                <a:ea typeface="Times New Roman" panose="02020603050405020304" pitchFamily="18" charset="0"/>
              </a:rPr>
              <a:t>Klimato kaitos mažinimo savaitė.</a:t>
            </a:r>
          </a:p>
          <a:p>
            <a:pPr algn="just">
              <a:lnSpc>
                <a:spcPct val="90000"/>
              </a:lnSpc>
            </a:pPr>
            <a:endParaRPr lang="lt-LT" sz="2400" dirty="0">
              <a:solidFill>
                <a:schemeClr val="bg1"/>
              </a:solidFill>
              <a:effectLst/>
              <a:latin typeface="Times New Roman" panose="02020603050405020304" pitchFamily="18" charset="0"/>
              <a:ea typeface="Times New Roman" panose="02020603050405020304" pitchFamily="18" charset="0"/>
            </a:endParaRPr>
          </a:p>
          <a:p>
            <a:pPr algn="just">
              <a:lnSpc>
                <a:spcPct val="90000"/>
              </a:lnSpc>
            </a:pPr>
            <a:r>
              <a:rPr lang="lt-LT" sz="2400" dirty="0">
                <a:solidFill>
                  <a:schemeClr val="bg1"/>
                </a:solidFill>
                <a:latin typeface="Times New Roman" panose="02020603050405020304" pitchFamily="18" charset="0"/>
                <a:ea typeface="Times New Roman" panose="02020603050405020304" pitchFamily="18" charset="0"/>
              </a:rPr>
              <a:t>Virtuali viktorina</a:t>
            </a:r>
            <a:r>
              <a:rPr lang="lt-LT" sz="2400" dirty="0">
                <a:solidFill>
                  <a:schemeClr val="bg1"/>
                </a:solidFill>
                <a:effectLst/>
                <a:latin typeface="Times New Roman" panose="02020603050405020304" pitchFamily="18" charset="0"/>
                <a:ea typeface="Times New Roman" panose="02020603050405020304" pitchFamily="18" charset="0"/>
              </a:rPr>
              <a:t> „Kaip išsaugoti gamtą 2021“ tarp trijų ikimokyklinių įstaigų ikimokyklinio ir priešmokyklinio amžiaus vaikų.</a:t>
            </a:r>
            <a:endParaRPr lang="en-GB" sz="2400" i="1" dirty="0">
              <a:solidFill>
                <a:schemeClr val="bg1"/>
              </a:solidFill>
              <a:effectLst/>
              <a:latin typeface="Times New Roman" panose="02020603050405020304" pitchFamily="18" charset="0"/>
              <a:ea typeface="Times New Roman" panose="02020603050405020304" pitchFamily="18" charset="0"/>
            </a:endParaRPr>
          </a:p>
          <a:p>
            <a:pPr algn="just">
              <a:lnSpc>
                <a:spcPct val="90000"/>
              </a:lnSpc>
            </a:pPr>
            <a:endParaRPr lang="lt-LT" sz="2400" b="1" i="1" dirty="0">
              <a:solidFill>
                <a:schemeClr val="bg1"/>
              </a:solidFill>
              <a:effectLst/>
              <a:latin typeface="Times New Roman" panose="02020603050405020304" pitchFamily="18" charset="0"/>
              <a:ea typeface="Times New Roman" panose="02020603050405020304" pitchFamily="18" charset="0"/>
            </a:endParaRPr>
          </a:p>
        </p:txBody>
      </p:sp>
      <p:pic>
        <p:nvPicPr>
          <p:cNvPr id="17" name="Content Placeholder 11" descr="A picture containing tree, outdoor, plant, garden&#10;&#10;Description automatically generated">
            <a:extLst>
              <a:ext uri="{FF2B5EF4-FFF2-40B4-BE49-F238E27FC236}">
                <a16:creationId xmlns:a16="http://schemas.microsoft.com/office/drawing/2014/main" id="{46EA2831-2230-4496-BFBE-AB5CFB8C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1" name="Graphic 10" descr="Dandelion with solid fill">
            <a:extLst>
              <a:ext uri="{FF2B5EF4-FFF2-40B4-BE49-F238E27FC236}">
                <a16:creationId xmlns:a16="http://schemas.microsoft.com/office/drawing/2014/main" id="{DAE7EDCA-18B5-46C1-BB0F-316099B48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76643" y="1969017"/>
            <a:ext cx="790575" cy="790575"/>
          </a:xfrm>
          <a:prstGeom prst="rect">
            <a:avLst/>
          </a:prstGeom>
        </p:spPr>
      </p:pic>
      <p:pic>
        <p:nvPicPr>
          <p:cNvPr id="12" name="Graphic 11" descr="Dandelion with solid fill">
            <a:extLst>
              <a:ext uri="{FF2B5EF4-FFF2-40B4-BE49-F238E27FC236}">
                <a16:creationId xmlns:a16="http://schemas.microsoft.com/office/drawing/2014/main" id="{6B8CB409-4D24-4B69-BA22-65484F6489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492" y="2942339"/>
            <a:ext cx="790575" cy="790575"/>
          </a:xfrm>
          <a:prstGeom prst="rect">
            <a:avLst/>
          </a:prstGeom>
        </p:spPr>
      </p:pic>
      <p:pic>
        <p:nvPicPr>
          <p:cNvPr id="13" name="Graphic 12" descr="Dandelion with solid fill">
            <a:extLst>
              <a:ext uri="{FF2B5EF4-FFF2-40B4-BE49-F238E27FC236}">
                <a16:creationId xmlns:a16="http://schemas.microsoft.com/office/drawing/2014/main" id="{2E46CA0D-828F-4AB9-BC43-73C8F703FD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7268" y="3915661"/>
            <a:ext cx="790575" cy="790575"/>
          </a:xfrm>
          <a:prstGeom prst="rect">
            <a:avLst/>
          </a:prstGeom>
        </p:spPr>
      </p:pic>
    </p:spTree>
    <p:extLst>
      <p:ext uri="{BB962C8B-B14F-4D97-AF65-F5344CB8AC3E}">
        <p14:creationId xmlns:p14="http://schemas.microsoft.com/office/powerpoint/2010/main" val="477261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p:nvPr>
        </p:nvSpPr>
        <p:spPr>
          <a:xfrm>
            <a:off x="4667249" y="541868"/>
            <a:ext cx="7191375" cy="798660"/>
          </a:xfrm>
        </p:spPr>
        <p:txBody>
          <a:bodyPr vert="horz" lIns="91440" tIns="45720" rIns="91440" bIns="45720" rtlCol="0" anchor="ctr">
            <a:normAutofit fontScale="90000"/>
          </a:bodyPr>
          <a:lstStyle/>
          <a:p>
            <a:pPr algn="ctr"/>
            <a:r>
              <a:rPr lang="lt-LT" sz="2800" dirty="0">
                <a:solidFill>
                  <a:schemeClr val="bg1"/>
                </a:solidFill>
                <a:latin typeface="Times New Roman" panose="02020603050405020304" pitchFamily="18" charset="0"/>
              </a:rPr>
              <a:t> </a:t>
            </a:r>
            <a:r>
              <a:rPr lang="lt-LT" sz="2400" b="1" dirty="0">
                <a:solidFill>
                  <a:schemeClr val="bg1"/>
                </a:solidFill>
                <a:latin typeface="Times New Roman" panose="02020603050405020304" pitchFamily="18" charset="0"/>
              </a:rPr>
              <a:t>Plėtosime vaikų pažintinę gamtosauginę kompetenciją</a:t>
            </a:r>
            <a:r>
              <a:rPr lang="lt-LT" sz="2400" b="1" dirty="0">
                <a:solidFill>
                  <a:schemeClr val="bg1"/>
                </a:solidFill>
                <a:effectLst/>
                <a:latin typeface="Times New Roman" panose="02020603050405020304" pitchFamily="18" charset="0"/>
                <a:ea typeface="Times New Roman" panose="02020603050405020304" pitchFamily="18" charset="0"/>
              </a:rPr>
              <a:t> </a:t>
            </a:r>
            <a:endParaRPr lang="en-US" sz="2400" b="1" dirty="0">
              <a:solidFill>
                <a:schemeClr val="tx1"/>
              </a:solidFill>
            </a:endParaRPr>
          </a:p>
        </p:txBody>
      </p:sp>
      <p:sp>
        <p:nvSpPr>
          <p:cNvPr id="5" name="Picture Placeholder 4">
            <a:extLst>
              <a:ext uri="{FF2B5EF4-FFF2-40B4-BE49-F238E27FC236}">
                <a16:creationId xmlns:a16="http://schemas.microsoft.com/office/drawing/2014/main" id="{0838A1CA-13BF-4672-A070-721C1C58FB9F}"/>
              </a:ext>
            </a:extLst>
          </p:cNvPr>
          <p:cNvSpPr>
            <a:spLocks noGrp="1"/>
          </p:cNvSpPr>
          <p:nvPr>
            <p:ph type="pic" idx="1"/>
          </p:nvPr>
        </p:nvSpPr>
        <p:spPr/>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2"/>
          </p:nvPr>
        </p:nvSpPr>
        <p:spPr>
          <a:xfrm>
            <a:off x="4731797" y="2184316"/>
            <a:ext cx="6977849" cy="4239681"/>
          </a:xfrm>
        </p:spPr>
        <p:txBody>
          <a:bodyPr vert="horz" lIns="91440" tIns="45720" rIns="91440" bIns="45720" rtlCol="0">
            <a:noAutofit/>
          </a:bodyPr>
          <a:lstStyle/>
          <a:p>
            <a:pPr algn="just">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STEAM ugdymas tema:</a:t>
            </a:r>
            <a:endParaRPr lang="en-GB" sz="2400" b="1" i="1" dirty="0">
              <a:solidFill>
                <a:schemeClr val="bg1"/>
              </a:solidFill>
              <a:effectLst/>
              <a:latin typeface="Times New Roman" panose="02020603050405020304" pitchFamily="18" charset="0"/>
              <a:ea typeface="Times New Roman" panose="02020603050405020304" pitchFamily="18" charset="0"/>
            </a:endParaRPr>
          </a:p>
          <a:p>
            <a:pPr algn="just">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Oras</a:t>
            </a:r>
            <a:r>
              <a:rPr lang="en-GB" sz="2400" b="1" i="1" dirty="0">
                <a:solidFill>
                  <a:schemeClr val="bg1"/>
                </a:solidFill>
                <a:latin typeface="Times New Roman" panose="02020603050405020304" pitchFamily="18" charset="0"/>
                <a:ea typeface="Times New Roman" panose="02020603050405020304" pitchFamily="18" charset="0"/>
              </a:rPr>
              <a:t> </a:t>
            </a:r>
            <a:r>
              <a:rPr lang="lt-LT" sz="2400" dirty="0">
                <a:solidFill>
                  <a:schemeClr val="bg1"/>
                </a:solidFill>
                <a:effectLst/>
                <a:latin typeface="Times New Roman" panose="02020603050405020304" pitchFamily="18" charset="0"/>
                <a:ea typeface="Times New Roman" panose="02020603050405020304" pitchFamily="18" charset="0"/>
              </a:rPr>
              <a:t>(mus supa oras, oro svoris, oro užterštumas)</a:t>
            </a:r>
            <a:r>
              <a:rPr lang="en-GB" sz="2400" dirty="0">
                <a:solidFill>
                  <a:schemeClr val="bg1"/>
                </a:solidFill>
                <a:effectLst/>
                <a:latin typeface="Times New Roman" panose="02020603050405020304" pitchFamily="18" charset="0"/>
                <a:ea typeface="Times New Roman" panose="02020603050405020304" pitchFamily="18" charset="0"/>
              </a:rPr>
              <a:t>.</a:t>
            </a:r>
          </a:p>
          <a:p>
            <a:pPr algn="just">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Vėjas</a:t>
            </a:r>
            <a:r>
              <a:rPr lang="en-GB" sz="2400" dirty="0">
                <a:solidFill>
                  <a:schemeClr val="bg1"/>
                </a:solidFill>
                <a:effectLst/>
                <a:latin typeface="Times New Roman" panose="02020603050405020304" pitchFamily="18" charset="0"/>
                <a:ea typeface="Times New Roman" panose="02020603050405020304" pitchFamily="18" charset="0"/>
              </a:rPr>
              <a:t> </a:t>
            </a:r>
            <a:r>
              <a:rPr lang="lt-LT" sz="2400" dirty="0">
                <a:solidFill>
                  <a:schemeClr val="bg1"/>
                </a:solidFill>
                <a:effectLst/>
                <a:latin typeface="Times New Roman" panose="02020603050405020304" pitchFamily="18" charset="0"/>
                <a:ea typeface="Times New Roman" panose="02020603050405020304" pitchFamily="18" charset="0"/>
              </a:rPr>
              <a:t>(vėjo reikšmė gamtoje, vėjo stiprumas ir jo matavimo prietaisai, vėjo kryptis ir </a:t>
            </a:r>
            <a:r>
              <a:rPr lang="lt-LT" sz="2400" dirty="0" err="1">
                <a:solidFill>
                  <a:schemeClr val="bg1"/>
                </a:solidFill>
                <a:effectLst/>
                <a:latin typeface="Times New Roman" panose="02020603050405020304" pitchFamily="18" charset="0"/>
                <a:ea typeface="Times New Roman" panose="02020603050405020304" pitchFamily="18" charset="0"/>
              </a:rPr>
              <a:t>vėjarodė</a:t>
            </a:r>
            <a:r>
              <a:rPr lang="lt-LT" sz="2400" dirty="0">
                <a:solidFill>
                  <a:schemeClr val="bg1"/>
                </a:solidFill>
                <a:effectLst/>
                <a:latin typeface="Times New Roman" panose="02020603050405020304" pitchFamily="18" charset="0"/>
                <a:ea typeface="Times New Roman" panose="02020603050405020304" pitchFamily="18" charset="0"/>
              </a:rPr>
              <a:t>)</a:t>
            </a:r>
            <a:r>
              <a:rPr lang="en-GB" sz="2400" dirty="0">
                <a:solidFill>
                  <a:schemeClr val="bg1"/>
                </a:solidFill>
                <a:effectLst/>
                <a:latin typeface="Times New Roman" panose="02020603050405020304" pitchFamily="18" charset="0"/>
                <a:ea typeface="Times New Roman" panose="02020603050405020304" pitchFamily="18" charset="0"/>
              </a:rPr>
              <a:t>.</a:t>
            </a:r>
          </a:p>
          <a:p>
            <a:pPr algn="just">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Vanduo</a:t>
            </a:r>
            <a:r>
              <a:rPr lang="lt-LT" sz="2400" dirty="0">
                <a:solidFill>
                  <a:schemeClr val="bg1"/>
                </a:solidFill>
                <a:effectLst/>
                <a:latin typeface="Times New Roman" panose="02020603050405020304" pitchFamily="18" charset="0"/>
                <a:ea typeface="Times New Roman" panose="02020603050405020304" pitchFamily="18" charset="0"/>
              </a:rPr>
              <a:t> (vandens reikšmė gamtoje, krituliai, vandens tarša)</a:t>
            </a:r>
            <a:r>
              <a:rPr lang="en-GB" sz="2400" dirty="0">
                <a:solidFill>
                  <a:schemeClr val="bg1"/>
                </a:solidFill>
                <a:effectLst/>
                <a:latin typeface="Times New Roman" panose="02020603050405020304" pitchFamily="18" charset="0"/>
                <a:ea typeface="Times New Roman" panose="02020603050405020304" pitchFamily="18" charset="0"/>
              </a:rPr>
              <a:t>.</a:t>
            </a:r>
          </a:p>
          <a:p>
            <a:pPr algn="just">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Dirvožemis</a:t>
            </a:r>
            <a:r>
              <a:rPr lang="lt-LT" sz="2400" dirty="0">
                <a:solidFill>
                  <a:schemeClr val="bg1"/>
                </a:solidFill>
                <a:effectLst/>
                <a:latin typeface="Times New Roman" panose="02020603050405020304" pitchFamily="18" charset="0"/>
                <a:ea typeface="Times New Roman" panose="02020603050405020304" pitchFamily="18" charset="0"/>
              </a:rPr>
              <a:t> (dirvožemio rūšys, laidumas vandeniui, humusas)</a:t>
            </a:r>
            <a:r>
              <a:rPr lang="en-GB" sz="2400" dirty="0">
                <a:solidFill>
                  <a:schemeClr val="bg1"/>
                </a:solidFill>
                <a:effectLst/>
                <a:latin typeface="Times New Roman" panose="02020603050405020304" pitchFamily="18" charset="0"/>
                <a:ea typeface="Times New Roman" panose="02020603050405020304" pitchFamily="18" charset="0"/>
              </a:rPr>
              <a:t>.</a:t>
            </a:r>
          </a:p>
          <a:p>
            <a:pPr algn="just">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Saulė</a:t>
            </a:r>
            <a:r>
              <a:rPr lang="lt-LT" sz="2400" dirty="0">
                <a:solidFill>
                  <a:schemeClr val="bg1"/>
                </a:solidFill>
                <a:effectLst/>
                <a:latin typeface="Times New Roman" panose="02020603050405020304" pitchFamily="18" charset="0"/>
                <a:ea typeface="Times New Roman" panose="02020603050405020304" pitchFamily="18" charset="0"/>
              </a:rPr>
              <a:t> (saulės nauda augalams, žemės šildymas, šiltnamio efektas)</a:t>
            </a:r>
            <a:r>
              <a:rPr lang="en-GB" sz="2400" dirty="0">
                <a:solidFill>
                  <a:schemeClr val="bg1"/>
                </a:solidFill>
                <a:effectLst/>
                <a:latin typeface="Times New Roman" panose="02020603050405020304" pitchFamily="18" charset="0"/>
                <a:ea typeface="Times New Roman" panose="02020603050405020304" pitchFamily="18" charset="0"/>
              </a:rPr>
              <a:t>.</a:t>
            </a:r>
            <a:endParaRPr lang="lt-LT" sz="2400" b="1" i="1" dirty="0">
              <a:solidFill>
                <a:schemeClr val="bg1"/>
              </a:solidFill>
              <a:effectLst/>
              <a:latin typeface="Times New Roman" panose="02020603050405020304" pitchFamily="18" charset="0"/>
              <a:ea typeface="Times New Roman" panose="02020603050405020304" pitchFamily="18" charset="0"/>
            </a:endParaRPr>
          </a:p>
        </p:txBody>
      </p:sp>
      <p:pic>
        <p:nvPicPr>
          <p:cNvPr id="17" name="Content Placeholder 11" descr="A picture containing tree, outdoor, plant, garden&#10;&#10;Description automatically generated">
            <a:extLst>
              <a:ext uri="{FF2B5EF4-FFF2-40B4-BE49-F238E27FC236}">
                <a16:creationId xmlns:a16="http://schemas.microsoft.com/office/drawing/2014/main" id="{46EA2831-2230-4496-BFBE-AB5CFB8C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4" name="Graphic 13" descr="Dandelion with solid fill">
            <a:extLst>
              <a:ext uri="{FF2B5EF4-FFF2-40B4-BE49-F238E27FC236}">
                <a16:creationId xmlns:a16="http://schemas.microsoft.com/office/drawing/2014/main" id="{B08207DC-529E-46C7-818E-DD3B676572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0722" y="1340528"/>
            <a:ext cx="790575" cy="790575"/>
          </a:xfrm>
          <a:prstGeom prst="rect">
            <a:avLst/>
          </a:prstGeom>
        </p:spPr>
      </p:pic>
    </p:spTree>
    <p:extLst>
      <p:ext uri="{BB962C8B-B14F-4D97-AF65-F5344CB8AC3E}">
        <p14:creationId xmlns:p14="http://schemas.microsoft.com/office/powerpoint/2010/main" val="13512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p:nvPr>
        </p:nvSpPr>
        <p:spPr>
          <a:xfrm>
            <a:off x="4667249" y="300397"/>
            <a:ext cx="7191375" cy="764923"/>
          </a:xfrm>
        </p:spPr>
        <p:txBody>
          <a:bodyPr vert="horz" lIns="91440" tIns="45720" rIns="91440" bIns="45720" rtlCol="0" anchor="ctr">
            <a:normAutofit fontScale="90000"/>
          </a:bodyPr>
          <a:lstStyle/>
          <a:p>
            <a:pPr algn="ctr"/>
            <a:r>
              <a:rPr lang="lt-LT" sz="2800" dirty="0">
                <a:solidFill>
                  <a:schemeClr val="bg1"/>
                </a:solidFill>
                <a:latin typeface="Times New Roman" panose="02020603050405020304" pitchFamily="18" charset="0"/>
              </a:rPr>
              <a:t> </a:t>
            </a:r>
            <a:r>
              <a:rPr lang="lt-LT" sz="2400" b="1" dirty="0">
                <a:solidFill>
                  <a:schemeClr val="bg1"/>
                </a:solidFill>
                <a:latin typeface="Times New Roman" panose="02020603050405020304" pitchFamily="18" charset="0"/>
              </a:rPr>
              <a:t>Plėtosime vaikų pažintinę gamtosauginę kompetenciją</a:t>
            </a:r>
            <a:r>
              <a:rPr lang="lt-LT" sz="2400" b="1" dirty="0">
                <a:solidFill>
                  <a:schemeClr val="bg1"/>
                </a:solidFill>
                <a:effectLst/>
                <a:latin typeface="Times New Roman" panose="02020603050405020304" pitchFamily="18" charset="0"/>
                <a:ea typeface="Times New Roman" panose="02020603050405020304" pitchFamily="18" charset="0"/>
              </a:rPr>
              <a:t> </a:t>
            </a:r>
            <a:endParaRPr lang="en-US" sz="2400" b="1" dirty="0">
              <a:solidFill>
                <a:schemeClr val="tx1"/>
              </a:solidFill>
            </a:endParaRPr>
          </a:p>
        </p:txBody>
      </p:sp>
      <p:sp>
        <p:nvSpPr>
          <p:cNvPr id="5" name="Picture Placeholder 4">
            <a:extLst>
              <a:ext uri="{FF2B5EF4-FFF2-40B4-BE49-F238E27FC236}">
                <a16:creationId xmlns:a16="http://schemas.microsoft.com/office/drawing/2014/main" id="{0838A1CA-13BF-4672-A070-721C1C58FB9F}"/>
              </a:ext>
            </a:extLst>
          </p:cNvPr>
          <p:cNvSpPr>
            <a:spLocks noGrp="1"/>
          </p:cNvSpPr>
          <p:nvPr>
            <p:ph type="pic" idx="1"/>
          </p:nvPr>
        </p:nvSpPr>
        <p:spPr/>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2"/>
          </p:nvPr>
        </p:nvSpPr>
        <p:spPr>
          <a:xfrm>
            <a:off x="4644883" y="1498908"/>
            <a:ext cx="7336113" cy="4683974"/>
          </a:xfrm>
        </p:spPr>
        <p:txBody>
          <a:bodyPr vert="horz" lIns="91440" tIns="45720" rIns="91440" bIns="45720" rtlCol="0">
            <a:noAutofit/>
          </a:bodyPr>
          <a:lstStyle/>
          <a:p>
            <a:pPr>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Dienoraštis. </a:t>
            </a:r>
            <a:r>
              <a:rPr lang="lt-LT" sz="2400" dirty="0">
                <a:solidFill>
                  <a:schemeClr val="bg1"/>
                </a:solidFill>
                <a:effectLst/>
                <a:latin typeface="Times New Roman" panose="02020603050405020304" pitchFamily="18" charset="0"/>
                <a:ea typeface="Times New Roman" panose="02020603050405020304" pitchFamily="18" charset="0"/>
              </a:rPr>
              <a:t>Vaikai pro padidinamąjį stiklą ar mikroskopą stebi augalus, jų augimą, dydį, spalvas, sandarą. Savo atradimus fiksuoja dienoraštyje</a:t>
            </a:r>
            <a:r>
              <a:rPr lang="lt-LT" sz="2400" b="1" i="1" dirty="0">
                <a:solidFill>
                  <a:schemeClr val="bg1"/>
                </a:solidFill>
                <a:latin typeface="Times New Roman" panose="02020603050405020304" pitchFamily="18" charset="0"/>
                <a:ea typeface="Times New Roman" panose="02020603050405020304" pitchFamily="18" charset="0"/>
              </a:rPr>
              <a:t>.</a:t>
            </a:r>
          </a:p>
          <a:p>
            <a:pPr>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„Gurkšnis iš gamtos“. </a:t>
            </a:r>
            <a:r>
              <a:rPr lang="lt-LT" sz="2400" dirty="0">
                <a:solidFill>
                  <a:schemeClr val="bg1"/>
                </a:solidFill>
                <a:effectLst/>
                <a:latin typeface="Times New Roman" panose="02020603050405020304" pitchFamily="18" charset="0"/>
                <a:ea typeface="Times New Roman" panose="02020603050405020304" pitchFamily="18" charset="0"/>
              </a:rPr>
              <a:t>Vaikai ragauja arbatas iš įvairių žolelių, kuria daržovių kokteilius, aiškinasi jų naudą žmogaus sveikatai.</a:t>
            </a:r>
          </a:p>
          <a:p>
            <a:pPr>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Vaikų konferencija </a:t>
            </a:r>
            <a:r>
              <a:rPr lang="lt-LT" sz="2400" dirty="0">
                <a:solidFill>
                  <a:schemeClr val="bg1"/>
                </a:solidFill>
                <a:effectLst/>
                <a:latin typeface="Times New Roman" panose="02020603050405020304" pitchFamily="18" charset="0"/>
                <a:ea typeface="Times New Roman" panose="02020603050405020304" pitchFamily="18" charset="0"/>
              </a:rPr>
              <a:t>„Gamta vaikų akimis“.</a:t>
            </a:r>
          </a:p>
          <a:p>
            <a:pPr>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a:t>
            </a:r>
            <a:r>
              <a:rPr lang="lt-LT" sz="2400" b="1" i="1" dirty="0" err="1">
                <a:solidFill>
                  <a:schemeClr val="bg1"/>
                </a:solidFill>
                <a:effectLst/>
                <a:latin typeface="Times New Roman" panose="02020603050405020304" pitchFamily="18" charset="0"/>
                <a:ea typeface="Times New Roman" panose="02020603050405020304" pitchFamily="18" charset="0"/>
              </a:rPr>
              <a:t>Žolynėlių</a:t>
            </a:r>
            <a:r>
              <a:rPr lang="lt-LT" sz="2400" b="1" i="1" dirty="0">
                <a:solidFill>
                  <a:schemeClr val="bg1"/>
                </a:solidFill>
                <a:effectLst/>
                <a:latin typeface="Times New Roman" panose="02020603050405020304" pitchFamily="18" charset="0"/>
                <a:ea typeface="Times New Roman" panose="02020603050405020304" pitchFamily="18" charset="0"/>
              </a:rPr>
              <a:t> magija“ </a:t>
            </a:r>
            <a:r>
              <a:rPr lang="lt-LT" sz="2400" dirty="0">
                <a:solidFill>
                  <a:schemeClr val="bg1"/>
                </a:solidFill>
                <a:effectLst/>
                <a:latin typeface="Times New Roman" panose="02020603050405020304" pitchFamily="18" charset="0"/>
                <a:ea typeface="Times New Roman" panose="02020603050405020304" pitchFamily="18" charset="0"/>
              </a:rPr>
              <a:t>su vaistininku - žolininku Mariumi </a:t>
            </a:r>
            <a:r>
              <a:rPr lang="lt-LT" sz="2400" dirty="0" err="1">
                <a:solidFill>
                  <a:schemeClr val="bg1"/>
                </a:solidFill>
                <a:effectLst/>
                <a:latin typeface="Times New Roman" panose="02020603050405020304" pitchFamily="18" charset="0"/>
                <a:ea typeface="Times New Roman" panose="02020603050405020304" pitchFamily="18" charset="0"/>
              </a:rPr>
              <a:t>Lasinsku</a:t>
            </a:r>
            <a:r>
              <a:rPr lang="lt-LT" sz="2400" dirty="0">
                <a:solidFill>
                  <a:schemeClr val="bg1"/>
                </a:solidFill>
                <a:effectLst/>
                <a:latin typeface="Times New Roman" panose="02020603050405020304" pitchFamily="18" charset="0"/>
                <a:ea typeface="Times New Roman" panose="02020603050405020304" pitchFamily="18" charset="0"/>
              </a:rPr>
              <a:t>.</a:t>
            </a:r>
          </a:p>
          <a:p>
            <a:pPr>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Žolinių šventė.</a:t>
            </a:r>
            <a:endParaRPr lang="lt-LT" sz="2400" b="1" i="1" dirty="0">
              <a:solidFill>
                <a:schemeClr val="bg1"/>
              </a:solidFill>
              <a:latin typeface="Times New Roman" panose="02020603050405020304" pitchFamily="18" charset="0"/>
              <a:ea typeface="Times New Roman" panose="02020603050405020304" pitchFamily="18" charset="0"/>
            </a:endParaRPr>
          </a:p>
          <a:p>
            <a:pPr>
              <a:lnSpc>
                <a:spcPct val="90000"/>
              </a:lnSpc>
            </a:pPr>
            <a:r>
              <a:rPr lang="lt-LT" sz="2400" b="1" i="1" dirty="0">
                <a:solidFill>
                  <a:schemeClr val="bg1"/>
                </a:solidFill>
                <a:effectLst/>
                <a:latin typeface="Times New Roman" panose="02020603050405020304" pitchFamily="18" charset="0"/>
                <a:ea typeface="Times New Roman" panose="02020603050405020304" pitchFamily="18" charset="0"/>
              </a:rPr>
              <a:t>Vaikų kūrybiniai darbai </a:t>
            </a:r>
            <a:r>
              <a:rPr lang="lt-LT" sz="2400" dirty="0">
                <a:solidFill>
                  <a:schemeClr val="bg1"/>
                </a:solidFill>
                <a:effectLst/>
                <a:latin typeface="Times New Roman" panose="02020603050405020304" pitchFamily="18" charset="0"/>
                <a:ea typeface="Times New Roman" panose="02020603050405020304" pitchFamily="18" charset="0"/>
              </a:rPr>
              <a:t>iš nukritusių lapų, šakelių, žiedų, daržovių. </a:t>
            </a:r>
            <a:endParaRPr lang="lt-LT" sz="2400" b="1" i="1" dirty="0">
              <a:solidFill>
                <a:schemeClr val="bg1"/>
              </a:solidFill>
              <a:effectLst/>
              <a:latin typeface="Times New Roman" panose="02020603050405020304" pitchFamily="18" charset="0"/>
              <a:ea typeface="Times New Roman" panose="02020603050405020304" pitchFamily="18" charset="0"/>
            </a:endParaRPr>
          </a:p>
        </p:txBody>
      </p:sp>
      <p:pic>
        <p:nvPicPr>
          <p:cNvPr id="17" name="Content Placeholder 11" descr="A picture containing tree, outdoor, plant, garden&#10;&#10;Description automatically generated">
            <a:extLst>
              <a:ext uri="{FF2B5EF4-FFF2-40B4-BE49-F238E27FC236}">
                <a16:creationId xmlns:a16="http://schemas.microsoft.com/office/drawing/2014/main" id="{46EA2831-2230-4496-BFBE-AB5CFB8C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spTree>
    <p:extLst>
      <p:ext uri="{BB962C8B-B14F-4D97-AF65-F5344CB8AC3E}">
        <p14:creationId xmlns:p14="http://schemas.microsoft.com/office/powerpoint/2010/main" val="3812645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400550" y="407988"/>
            <a:ext cx="7791450" cy="2246312"/>
          </a:xfrm>
        </p:spPr>
        <p:txBody>
          <a:bodyPr vert="horz" lIns="91440" tIns="45720" rIns="91440" bIns="45720" rtlCol="0" anchor="ctr">
            <a:normAutofit fontScale="90000"/>
          </a:bodyPr>
          <a:lstStyle/>
          <a:p>
            <a:pPr algn="ctr"/>
            <a:r>
              <a:rPr lang="lt-LT" sz="2800" b="1" dirty="0">
                <a:solidFill>
                  <a:schemeClr val="bg1"/>
                </a:solidFill>
                <a:effectLst/>
                <a:latin typeface="Times New Roman" panose="02020603050405020304" pitchFamily="18" charset="0"/>
                <a:ea typeface="Times New Roman" panose="02020603050405020304" pitchFamily="18" charset="0"/>
              </a:rPr>
              <a:t>Į projekto veiklas įtrauksime tėvelius</a:t>
            </a:r>
            <a:br>
              <a:rPr lang="lt-LT" sz="2400" dirty="0">
                <a:solidFill>
                  <a:srgbClr val="000000"/>
                </a:solidFill>
                <a:effectLst/>
                <a:latin typeface="Times New Roman" panose="02020603050405020304" pitchFamily="18" charset="0"/>
                <a:ea typeface="Times New Roman" panose="02020603050405020304" pitchFamily="18" charset="0"/>
              </a:rPr>
            </a:br>
            <a:br>
              <a:rPr lang="lt-LT" sz="2400" dirty="0">
                <a:solidFill>
                  <a:srgbClr val="000000"/>
                </a:solidFill>
                <a:effectLst/>
                <a:latin typeface="Times New Roman" panose="02020603050405020304" pitchFamily="18" charset="0"/>
                <a:ea typeface="Times New Roman" panose="02020603050405020304" pitchFamily="18" charset="0"/>
              </a:rPr>
            </a:br>
            <a:br>
              <a:rPr lang="lt-LT" sz="2400" dirty="0">
                <a:solidFill>
                  <a:schemeClr val="tx1"/>
                </a:solidFill>
                <a:effectLst/>
                <a:latin typeface="Times New Roman" panose="02020603050405020304" pitchFamily="18" charset="0"/>
                <a:ea typeface="Times New Roman" panose="02020603050405020304" pitchFamily="18" charset="0"/>
              </a:rPr>
            </a:br>
            <a:br>
              <a:rPr lang="lt-LT" sz="2400" dirty="0">
                <a:solidFill>
                  <a:schemeClr val="tx1"/>
                </a:solidFill>
                <a:latin typeface="Times New Roman" panose="02020603050405020304" pitchFamily="18" charset="0"/>
              </a:rPr>
            </a:br>
            <a:br>
              <a:rPr lang="lt-LT" sz="2400" dirty="0">
                <a:solidFill>
                  <a:schemeClr val="tx1"/>
                </a:solidFill>
                <a:latin typeface="Times New Roman" panose="02020603050405020304" pitchFamily="18" charset="0"/>
                <a:ea typeface="Times New Roman" panose="02020603050405020304" pitchFamily="18" charset="0"/>
              </a:rPr>
            </a:br>
            <a:endParaRPr lang="en-US" sz="2400" dirty="0">
              <a:solidFill>
                <a:schemeClr val="tx1"/>
              </a:solidFill>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772025" y="1432603"/>
            <a:ext cx="7179366" cy="5109484"/>
          </a:xfrm>
        </p:spPr>
        <p:txBody>
          <a:bodyPr vert="horz" lIns="91440" tIns="45720" rIns="91440" bIns="45720" rtlCol="0">
            <a:noAutofit/>
          </a:bodyPr>
          <a:lstStyle/>
          <a:p>
            <a:pPr marL="0" indent="0">
              <a:lnSpc>
                <a:spcPct val="90000"/>
              </a:lnSpc>
              <a:buNone/>
            </a:pPr>
            <a:r>
              <a:rPr lang="lt-LT" sz="2400" dirty="0">
                <a:solidFill>
                  <a:schemeClr val="bg1"/>
                </a:solidFill>
                <a:effectLst/>
                <a:latin typeface="Times New Roman" panose="02020603050405020304" pitchFamily="18" charset="0"/>
                <a:ea typeface="Times New Roman" panose="02020603050405020304" pitchFamily="18" charset="0"/>
              </a:rPr>
              <a:t>Pakviesime vaikus kartu su tėveliais fotografuoti, filmuoti žolynus, gamtą, kurti vaizdo pasakojimus „Gamta vaikų akimis“. </a:t>
            </a:r>
          </a:p>
          <a:p>
            <a:pPr marL="0" indent="0">
              <a:lnSpc>
                <a:spcPct val="90000"/>
              </a:lnSpc>
              <a:buNone/>
            </a:pPr>
            <a:endParaRPr lang="lt-LT" sz="2400" dirty="0">
              <a:solidFill>
                <a:schemeClr val="bg1"/>
              </a:solidFill>
              <a:effectLst/>
              <a:latin typeface="Times New Roman" panose="02020603050405020304" pitchFamily="18" charset="0"/>
              <a:ea typeface="Times New Roman" panose="02020603050405020304" pitchFamily="18" charset="0"/>
            </a:endParaRPr>
          </a:p>
          <a:p>
            <a:pPr marL="0" indent="0">
              <a:lnSpc>
                <a:spcPct val="90000"/>
              </a:lnSpc>
              <a:buNone/>
            </a:pPr>
            <a:endParaRPr lang="lt-LT" sz="2400" dirty="0">
              <a:solidFill>
                <a:schemeClr val="bg1"/>
              </a:solidFill>
              <a:effectLst/>
              <a:latin typeface="Times New Roman" panose="02020603050405020304" pitchFamily="18" charset="0"/>
              <a:ea typeface="Times New Roman" panose="02020603050405020304" pitchFamily="18" charset="0"/>
            </a:endParaRPr>
          </a:p>
          <a:p>
            <a:pPr marL="0" indent="0">
              <a:lnSpc>
                <a:spcPct val="90000"/>
              </a:lnSpc>
              <a:buNone/>
            </a:pPr>
            <a:r>
              <a:rPr lang="lt-LT" sz="2400" dirty="0">
                <a:solidFill>
                  <a:schemeClr val="bg1"/>
                </a:solidFill>
                <a:effectLst/>
                <a:latin typeface="Times New Roman" panose="02020603050405020304" pitchFamily="18" charset="0"/>
                <a:ea typeface="Times New Roman" panose="02020603050405020304" pitchFamily="18" charset="0"/>
              </a:rPr>
              <a:t>Įtrauksime tėvelius į žaliųjų erdvių darželio kieme atnaujinimą ir naujų įkūrimą.</a:t>
            </a:r>
          </a:p>
          <a:p>
            <a:pPr marL="0" indent="0">
              <a:lnSpc>
                <a:spcPct val="90000"/>
              </a:lnSpc>
              <a:buNone/>
            </a:pPr>
            <a:endParaRPr lang="lt-LT" sz="2400" dirty="0">
              <a:solidFill>
                <a:schemeClr val="bg1"/>
              </a:solidFill>
              <a:effectLst/>
              <a:latin typeface="Times New Roman" panose="02020603050405020304" pitchFamily="18" charset="0"/>
              <a:ea typeface="Times New Roman" panose="02020603050405020304" pitchFamily="18" charset="0"/>
            </a:endParaRPr>
          </a:p>
          <a:p>
            <a:pPr marL="0" indent="0">
              <a:lnSpc>
                <a:spcPct val="90000"/>
              </a:lnSpc>
              <a:buNone/>
            </a:pPr>
            <a:endParaRPr lang="lt-LT" sz="2400" dirty="0">
              <a:solidFill>
                <a:schemeClr val="bg1"/>
              </a:solidFill>
              <a:effectLst/>
              <a:latin typeface="Times New Roman" panose="02020603050405020304" pitchFamily="18" charset="0"/>
              <a:ea typeface="Times New Roman" panose="02020603050405020304" pitchFamily="18" charset="0"/>
            </a:endParaRPr>
          </a:p>
          <a:p>
            <a:pPr marL="0" indent="0">
              <a:lnSpc>
                <a:spcPct val="90000"/>
              </a:lnSpc>
              <a:buNone/>
            </a:pPr>
            <a:r>
              <a:rPr lang="lt-LT" sz="2400" dirty="0">
                <a:solidFill>
                  <a:schemeClr val="bg1"/>
                </a:solidFill>
                <a:effectLst/>
                <a:latin typeface="Times New Roman" panose="02020603050405020304" pitchFamily="18" charset="0"/>
                <a:ea typeface="Times New Roman" panose="02020603050405020304" pitchFamily="18" charset="0"/>
              </a:rPr>
              <a:t>Tėveliai padės organizuoti ekskursijas, išvykas į gamtą.</a:t>
            </a:r>
          </a:p>
        </p:txBody>
      </p:sp>
      <p:pic>
        <p:nvPicPr>
          <p:cNvPr id="16" name="Content Placeholder 11" descr="A picture containing tree, outdoor, plant, garden&#10;&#10;Description automatically generated">
            <a:extLst>
              <a:ext uri="{FF2B5EF4-FFF2-40B4-BE49-F238E27FC236}">
                <a16:creationId xmlns:a16="http://schemas.microsoft.com/office/drawing/2014/main" id="{DACBC440-8CCB-476A-AC8A-9DDA41010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09" y="300397"/>
            <a:ext cx="4028256" cy="6257205"/>
          </a:xfrm>
          <a:prstGeom prst="rect">
            <a:avLst/>
          </a:prstGeom>
        </p:spPr>
      </p:pic>
      <p:pic>
        <p:nvPicPr>
          <p:cNvPr id="17" name="Graphic 16" descr="Dandelion with solid fill">
            <a:extLst>
              <a:ext uri="{FF2B5EF4-FFF2-40B4-BE49-F238E27FC236}">
                <a16:creationId xmlns:a16="http://schemas.microsoft.com/office/drawing/2014/main" id="{5DF3C951-E598-49B2-9344-BFF4CCA1C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6421" y="1016678"/>
            <a:ext cx="790575" cy="790575"/>
          </a:xfrm>
          <a:prstGeom prst="rect">
            <a:avLst/>
          </a:prstGeom>
        </p:spPr>
      </p:pic>
      <p:pic>
        <p:nvPicPr>
          <p:cNvPr id="18" name="Graphic 17" descr="Dandelion with solid fill">
            <a:extLst>
              <a:ext uri="{FF2B5EF4-FFF2-40B4-BE49-F238E27FC236}">
                <a16:creationId xmlns:a16="http://schemas.microsoft.com/office/drawing/2014/main" id="{EC8BA8DC-EFA0-4C29-A62E-0298836B5A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6420" y="2835720"/>
            <a:ext cx="790575" cy="790575"/>
          </a:xfrm>
          <a:prstGeom prst="rect">
            <a:avLst/>
          </a:prstGeom>
        </p:spPr>
      </p:pic>
      <p:pic>
        <p:nvPicPr>
          <p:cNvPr id="19" name="Graphic 18" descr="Dandelion with solid fill">
            <a:extLst>
              <a:ext uri="{FF2B5EF4-FFF2-40B4-BE49-F238E27FC236}">
                <a16:creationId xmlns:a16="http://schemas.microsoft.com/office/drawing/2014/main" id="{43DB9005-C6D3-462C-8CD5-7B517B3DC1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66420" y="4827587"/>
            <a:ext cx="790575" cy="790575"/>
          </a:xfrm>
          <a:prstGeom prst="rect">
            <a:avLst/>
          </a:prstGeom>
        </p:spPr>
      </p:pic>
    </p:spTree>
    <p:extLst>
      <p:ext uri="{BB962C8B-B14F-4D97-AF65-F5344CB8AC3E}">
        <p14:creationId xmlns:p14="http://schemas.microsoft.com/office/powerpoint/2010/main" val="29431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400550" y="426128"/>
            <a:ext cx="7442262" cy="1136342"/>
          </a:xfrm>
        </p:spPr>
        <p:txBody>
          <a:bodyPr vert="horz" lIns="91440" tIns="45720" rIns="91440" bIns="45720" rtlCol="0" anchor="ctr">
            <a:normAutofit/>
          </a:bodyPr>
          <a:lstStyle/>
          <a:p>
            <a:pPr algn="ctr"/>
            <a:r>
              <a:rPr lang="lt-LT" sz="2400" b="1" dirty="0">
                <a:solidFill>
                  <a:srgbClr val="000000"/>
                </a:solidFill>
                <a:effectLst/>
                <a:latin typeface="Times New Roman" panose="02020603050405020304" pitchFamily="18" charset="0"/>
                <a:ea typeface="Times New Roman" panose="02020603050405020304" pitchFamily="18" charset="0"/>
              </a:rPr>
              <a:t>Mokytojai plėtos pažintinę aplinkosauginę  kompetenciją</a:t>
            </a:r>
            <a:endParaRPr lang="en-US" sz="2400" b="1" dirty="0">
              <a:solidFill>
                <a:schemeClr val="tx1"/>
              </a:solidFill>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598634" y="1970843"/>
            <a:ext cx="7352757" cy="3781887"/>
          </a:xfrm>
        </p:spPr>
        <p:txBody>
          <a:bodyPr vert="horz" lIns="91440" tIns="45720" rIns="91440" bIns="45720" rtlCol="0">
            <a:noAutofit/>
          </a:bodyPr>
          <a:lstStyle/>
          <a:p>
            <a:pPr marL="0" indent="0" algn="ctr">
              <a:lnSpc>
                <a:spcPct val="90000"/>
              </a:lnSpc>
              <a:buNone/>
            </a:pPr>
            <a:r>
              <a:rPr lang="lt-LT" sz="2400" dirty="0">
                <a:solidFill>
                  <a:schemeClr val="bg1"/>
                </a:solidFill>
                <a:effectLst/>
                <a:latin typeface="Times New Roman" panose="02020603050405020304" pitchFamily="18" charset="0"/>
                <a:ea typeface="Times New Roman" panose="02020603050405020304" pitchFamily="18" charset="0"/>
              </a:rPr>
              <a:t>Nuotolinis seminaras - praktikumas ikimokyklinio ir priešmokyklinio ugdymo mokytojams</a:t>
            </a:r>
          </a:p>
          <a:p>
            <a:pPr marL="0" indent="0" algn="ctr">
              <a:lnSpc>
                <a:spcPct val="90000"/>
              </a:lnSpc>
              <a:buNone/>
            </a:pPr>
            <a:r>
              <a:rPr lang="lt-LT" sz="1000" dirty="0">
                <a:solidFill>
                  <a:schemeClr val="bg1"/>
                </a:solidFill>
                <a:effectLst/>
                <a:latin typeface="Times New Roman" panose="02020603050405020304" pitchFamily="18" charset="0"/>
                <a:ea typeface="Times New Roman" panose="02020603050405020304" pitchFamily="18" charset="0"/>
              </a:rPr>
              <a:t> </a:t>
            </a:r>
          </a:p>
          <a:p>
            <a:pPr marL="0" indent="0" algn="ctr">
              <a:lnSpc>
                <a:spcPct val="90000"/>
              </a:lnSpc>
              <a:buNone/>
            </a:pPr>
            <a:r>
              <a:rPr lang="lt-LT" sz="2800" b="1" i="1" dirty="0">
                <a:solidFill>
                  <a:schemeClr val="bg1"/>
                </a:solidFill>
                <a:effectLst/>
                <a:latin typeface="Times New Roman" panose="02020603050405020304" pitchFamily="18" charset="0"/>
                <a:ea typeface="Times New Roman" panose="02020603050405020304" pitchFamily="18" charset="0"/>
              </a:rPr>
              <a:t>„Vaikų ekologinis ugdymas, pažįstant </a:t>
            </a:r>
          </a:p>
          <a:p>
            <a:pPr marL="0" indent="0" algn="ctr">
              <a:lnSpc>
                <a:spcPct val="90000"/>
              </a:lnSpc>
              <a:buNone/>
            </a:pPr>
            <a:r>
              <a:rPr lang="lt-LT" sz="2800" b="1" i="1" dirty="0">
                <a:solidFill>
                  <a:schemeClr val="bg1"/>
                </a:solidFill>
                <a:effectLst/>
                <a:latin typeface="Times New Roman" panose="02020603050405020304" pitchFamily="18" charset="0"/>
                <a:ea typeface="Times New Roman" panose="02020603050405020304" pitchFamily="18" charset="0"/>
              </a:rPr>
              <a:t>vaistinius augalus“</a:t>
            </a:r>
          </a:p>
          <a:p>
            <a:pPr marL="0" indent="0" algn="ctr">
              <a:lnSpc>
                <a:spcPct val="90000"/>
              </a:lnSpc>
              <a:buNone/>
            </a:pPr>
            <a:endParaRPr lang="lt-LT" sz="1000" b="1" i="1" dirty="0">
              <a:solidFill>
                <a:schemeClr val="bg1"/>
              </a:solidFill>
              <a:effectLst/>
              <a:latin typeface="Times New Roman" panose="02020603050405020304" pitchFamily="18" charset="0"/>
              <a:ea typeface="Times New Roman" panose="02020603050405020304" pitchFamily="18" charset="0"/>
            </a:endParaRPr>
          </a:p>
          <a:p>
            <a:pPr marL="0" indent="0" algn="ctr">
              <a:lnSpc>
                <a:spcPct val="90000"/>
              </a:lnSpc>
              <a:spcBef>
                <a:spcPts val="0"/>
              </a:spcBef>
              <a:spcAft>
                <a:spcPts val="0"/>
              </a:spcAft>
              <a:buNone/>
            </a:pPr>
            <a:r>
              <a:rPr lang="lt-LT" sz="2400" dirty="0">
                <a:solidFill>
                  <a:schemeClr val="bg1"/>
                </a:solidFill>
                <a:effectLst/>
                <a:latin typeface="Times New Roman" panose="02020603050405020304" pitchFamily="18" charset="0"/>
                <a:ea typeface="Times New Roman" panose="02020603050405020304" pitchFamily="18" charset="0"/>
              </a:rPr>
              <a:t>Lektorius vaistininkas-žolininkas </a:t>
            </a:r>
          </a:p>
          <a:p>
            <a:pPr marL="0" indent="0" algn="ctr">
              <a:lnSpc>
                <a:spcPct val="90000"/>
              </a:lnSpc>
              <a:spcBef>
                <a:spcPts val="0"/>
              </a:spcBef>
              <a:spcAft>
                <a:spcPts val="0"/>
              </a:spcAft>
              <a:buNone/>
            </a:pPr>
            <a:r>
              <a:rPr lang="lt-LT" sz="2400" dirty="0">
                <a:solidFill>
                  <a:schemeClr val="bg1"/>
                </a:solidFill>
                <a:effectLst/>
                <a:latin typeface="Times New Roman" panose="02020603050405020304" pitchFamily="18" charset="0"/>
                <a:ea typeface="Times New Roman" panose="02020603050405020304" pitchFamily="18" charset="0"/>
              </a:rPr>
              <a:t>Marius </a:t>
            </a:r>
            <a:r>
              <a:rPr lang="lt-LT" sz="2400" dirty="0" err="1">
                <a:solidFill>
                  <a:schemeClr val="bg1"/>
                </a:solidFill>
                <a:effectLst/>
                <a:latin typeface="Times New Roman" panose="02020603050405020304" pitchFamily="18" charset="0"/>
                <a:ea typeface="Times New Roman" panose="02020603050405020304" pitchFamily="18" charset="0"/>
              </a:rPr>
              <a:t>Lasinskas</a:t>
            </a:r>
            <a:r>
              <a:rPr lang="lt-LT" sz="2400" dirty="0">
                <a:solidFill>
                  <a:schemeClr val="bg1"/>
                </a:solidFill>
                <a:effectLst/>
                <a:latin typeface="Times New Roman" panose="02020603050405020304" pitchFamily="18" charset="0"/>
                <a:ea typeface="Times New Roman" panose="02020603050405020304" pitchFamily="18" charset="0"/>
              </a:rPr>
              <a:t>.</a:t>
            </a:r>
          </a:p>
        </p:txBody>
      </p:sp>
      <p:pic>
        <p:nvPicPr>
          <p:cNvPr id="16" name="Content Placeholder 11" descr="A picture containing tree, outdoor, plant, garden&#10;&#10;Description automatically generated">
            <a:extLst>
              <a:ext uri="{FF2B5EF4-FFF2-40B4-BE49-F238E27FC236}">
                <a16:creationId xmlns:a16="http://schemas.microsoft.com/office/drawing/2014/main" id="{DACBC440-8CCB-476A-AC8A-9DDA41010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609" y="300397"/>
            <a:ext cx="4028256" cy="6257205"/>
          </a:xfrm>
          <a:prstGeom prst="rect">
            <a:avLst/>
          </a:prstGeom>
        </p:spPr>
      </p:pic>
      <p:pic>
        <p:nvPicPr>
          <p:cNvPr id="8" name="Graphic 7" descr="Dandelion with solid fill">
            <a:extLst>
              <a:ext uri="{FF2B5EF4-FFF2-40B4-BE49-F238E27FC236}">
                <a16:creationId xmlns:a16="http://schemas.microsoft.com/office/drawing/2014/main" id="{2942BC47-6FB9-40C0-A0DC-A8F079ECFA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9724" y="1496165"/>
            <a:ext cx="790575" cy="790575"/>
          </a:xfrm>
          <a:prstGeom prst="rect">
            <a:avLst/>
          </a:prstGeom>
        </p:spPr>
      </p:pic>
      <p:pic>
        <p:nvPicPr>
          <p:cNvPr id="9" name="Graphic 8" descr="Dandelion with solid fill">
            <a:extLst>
              <a:ext uri="{FF2B5EF4-FFF2-40B4-BE49-F238E27FC236}">
                <a16:creationId xmlns:a16="http://schemas.microsoft.com/office/drawing/2014/main" id="{FD6D01DC-013F-469A-B2E0-19A4DA9219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0624" y="4307719"/>
            <a:ext cx="790575" cy="790575"/>
          </a:xfrm>
          <a:prstGeom prst="rect">
            <a:avLst/>
          </a:prstGeom>
        </p:spPr>
      </p:pic>
      <p:pic>
        <p:nvPicPr>
          <p:cNvPr id="10" name="Graphic 9" descr="Dandelion with solid fill">
            <a:extLst>
              <a:ext uri="{FF2B5EF4-FFF2-40B4-BE49-F238E27FC236}">
                <a16:creationId xmlns:a16="http://schemas.microsoft.com/office/drawing/2014/main" id="{D81A1908-810A-4F57-8981-188EEFF960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44174" y="5389948"/>
            <a:ext cx="790575" cy="790575"/>
          </a:xfrm>
          <a:prstGeom prst="rect">
            <a:avLst/>
          </a:prstGeom>
        </p:spPr>
      </p:pic>
    </p:spTree>
    <p:extLst>
      <p:ext uri="{BB962C8B-B14F-4D97-AF65-F5344CB8AC3E}">
        <p14:creationId xmlns:p14="http://schemas.microsoft.com/office/powerpoint/2010/main" val="228571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268865" y="0"/>
            <a:ext cx="7923135" cy="1145219"/>
          </a:xfrm>
        </p:spPr>
        <p:txBody>
          <a:bodyPr vert="horz" lIns="91440" tIns="45720" rIns="91440" bIns="45720" rtlCol="0" anchor="ctr">
            <a:normAutofit/>
          </a:bodyPr>
          <a:lstStyle/>
          <a:p>
            <a:pPr algn="ctr"/>
            <a:r>
              <a:rPr lang="lt-LT" sz="2400" b="1" dirty="0">
                <a:solidFill>
                  <a:schemeClr val="bg1"/>
                </a:solidFill>
                <a:effectLst/>
                <a:latin typeface="Times New Roman" panose="02020603050405020304" pitchFamily="18" charset="0"/>
                <a:ea typeface="Times New Roman" panose="02020603050405020304" pitchFamily="18" charset="0"/>
              </a:rPr>
              <a:t>Laukiami rezultatai</a:t>
            </a:r>
            <a:endParaRPr lang="en-US" sz="2400" dirty="0">
              <a:solidFill>
                <a:schemeClr val="tx1"/>
              </a:solidFill>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724400" y="1225118"/>
            <a:ext cx="7115175" cy="5332484"/>
          </a:xfrm>
        </p:spPr>
        <p:txBody>
          <a:bodyPr vert="horz" lIns="91440" tIns="45720" rIns="91440" bIns="45720" rtlCol="0">
            <a:noAutofit/>
          </a:bodyPr>
          <a:lstStyle/>
          <a:p>
            <a:pPr marL="0" lvl="0" indent="0" algn="just">
              <a:lnSpc>
                <a:spcPct val="107000"/>
              </a:lnSpc>
              <a:buNone/>
            </a:pP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Darželio teritorijoje bus sukurtos </a:t>
            </a:r>
            <a:r>
              <a:rPr lang="lt-L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dvi naujos žaliosios edukacinės erdvės</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„Ekologinis sodo daržas“ ir „Žydinčių augalų pievelė“, kuriose vaikai plės žinias apie žaliuosius augalus.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Bus </a:t>
            </a:r>
            <a:r>
              <a:rPr lang="lt-L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atnaujintos anksčiau sukurtos žaliosios edukacinės erdvės </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darželio kieme: </a:t>
            </a:r>
            <a:r>
              <a:rPr lang="lt-LT"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Kneipo</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takas, praturtintas aromatiniais augalais, „Gamtos tyrinėjimų stotelė“. Šios erdvės padės vaikams prasmingai ir įdomiai leisti laiką gamtoje. </a:t>
            </a:r>
          </a:p>
          <a:p>
            <a:pPr marL="0" indent="0" algn="just">
              <a:lnSpc>
                <a:spcPct val="107000"/>
              </a:lnSpc>
              <a:spcAft>
                <a:spcPts val="800"/>
              </a:spcAft>
              <a:buNone/>
            </a:pPr>
            <a:r>
              <a:rPr lang="lt-L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Toliau vyks vaikų edukacinės veiklos </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jau sukurtose žaliosiose erdvėse: „</a:t>
            </a:r>
            <a:r>
              <a:rPr lang="lt-LT"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Jovarėlio</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pažintiniame medžių take, „Vabalų viešbutyje“, „Medžių šaknų studijoje“, „Žaliojoje muzikos stotelėje“.</a:t>
            </a:r>
          </a:p>
          <a:p>
            <a:pPr marL="0" indent="0" algn="just">
              <a:lnSpc>
                <a:spcPct val="107000"/>
              </a:lnSpc>
              <a:spcAft>
                <a:spcPts val="800"/>
              </a:spcAft>
              <a:buNone/>
            </a:pPr>
            <a:r>
              <a:rPr lang="lt-LT" sz="20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Vaikai vyks į ekskursijas ir išvykas į gamtą</a:t>
            </a:r>
            <a:r>
              <a:rPr lang="lt-LT"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susipažins su ten augančiais žolynais.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Dandelion with solid fill">
            <a:extLst>
              <a:ext uri="{FF2B5EF4-FFF2-40B4-BE49-F238E27FC236}">
                <a16:creationId xmlns:a16="http://schemas.microsoft.com/office/drawing/2014/main" id="{3BA533B0-E432-4950-82A5-CEBCDB3607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6699" y="821569"/>
            <a:ext cx="790575" cy="790575"/>
          </a:xfrm>
          <a:prstGeom prst="rect">
            <a:avLst/>
          </a:prstGeom>
        </p:spPr>
      </p:pic>
      <p:pic>
        <p:nvPicPr>
          <p:cNvPr id="16" name="Content Placeholder 11" descr="A picture containing tree, outdoor, plant, garden&#10;&#10;Description automatically generated">
            <a:extLst>
              <a:ext uri="{FF2B5EF4-FFF2-40B4-BE49-F238E27FC236}">
                <a16:creationId xmlns:a16="http://schemas.microsoft.com/office/drawing/2014/main" id="{D7B0EE43-3419-4DDE-8202-414A91E0A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09" y="300397"/>
            <a:ext cx="4028256" cy="6257205"/>
          </a:xfrm>
          <a:prstGeom prst="rect">
            <a:avLst/>
          </a:prstGeom>
        </p:spPr>
      </p:pic>
    </p:spTree>
    <p:extLst>
      <p:ext uri="{BB962C8B-B14F-4D97-AF65-F5344CB8AC3E}">
        <p14:creationId xmlns:p14="http://schemas.microsoft.com/office/powerpoint/2010/main" val="96312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268865" y="0"/>
            <a:ext cx="7923135" cy="1323975"/>
          </a:xfrm>
        </p:spPr>
        <p:txBody>
          <a:bodyPr vert="horz" lIns="91440" tIns="45720" rIns="91440" bIns="45720" rtlCol="0" anchor="ctr">
            <a:normAutofit/>
          </a:bodyPr>
          <a:lstStyle/>
          <a:p>
            <a:pPr algn="ctr"/>
            <a:r>
              <a:rPr lang="lt-LT" sz="2400" b="1" dirty="0">
                <a:solidFill>
                  <a:schemeClr val="bg1"/>
                </a:solidFill>
                <a:effectLst/>
                <a:latin typeface="Times New Roman" panose="02020603050405020304" pitchFamily="18" charset="0"/>
                <a:ea typeface="Times New Roman" panose="02020603050405020304" pitchFamily="18" charset="0"/>
              </a:rPr>
              <a:t>Laukiami rezultatai</a:t>
            </a:r>
            <a:endParaRPr lang="en-US" sz="2400" dirty="0">
              <a:solidFill>
                <a:schemeClr val="tx1"/>
              </a:solidFill>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798239" y="1568352"/>
            <a:ext cx="6967493" cy="4882718"/>
          </a:xfrm>
        </p:spPr>
        <p:txBody>
          <a:bodyPr vert="horz" lIns="91440" tIns="45720" rIns="91440" bIns="45720" rtlCol="0">
            <a:noAutofit/>
          </a:bodyPr>
          <a:lstStyle/>
          <a:p>
            <a:pPr marL="0" indent="0" algn="just">
              <a:lnSpc>
                <a:spcPct val="107000"/>
              </a:lnSpc>
              <a:buNone/>
            </a:pPr>
            <a:r>
              <a:rPr lang="lt-LT" dirty="0">
                <a:solidFill>
                  <a:schemeClr val="bg1"/>
                </a:solidFill>
                <a:latin typeface="Times New Roman" panose="02020603050405020304" pitchFamily="18" charset="0"/>
                <a:ea typeface="Times New Roman" panose="02020603050405020304" pitchFamily="18" charset="0"/>
              </a:rPr>
              <a:t>Š</a:t>
            </a:r>
            <a:r>
              <a:rPr lang="lt-LT" dirty="0">
                <a:solidFill>
                  <a:schemeClr val="bg1"/>
                </a:solidFill>
                <a:effectLst/>
                <a:latin typeface="Times New Roman" panose="02020603050405020304" pitchFamily="18" charset="0"/>
                <a:ea typeface="Times New Roman" panose="02020603050405020304" pitchFamily="18" charset="0"/>
              </a:rPr>
              <a:t>io projekto metu </a:t>
            </a:r>
            <a:r>
              <a:rPr lang="lt-LT" b="1" i="1" dirty="0">
                <a:solidFill>
                  <a:schemeClr val="bg1"/>
                </a:solidFill>
                <a:effectLst/>
                <a:latin typeface="Times New Roman" panose="02020603050405020304" pitchFamily="18" charset="0"/>
                <a:ea typeface="Times New Roman" panose="02020603050405020304" pitchFamily="18" charset="0"/>
              </a:rPr>
              <a:t>sukurtais edukaciniais filmukais </a:t>
            </a:r>
            <a:r>
              <a:rPr lang="lt-LT" dirty="0">
                <a:solidFill>
                  <a:schemeClr val="bg1"/>
                </a:solidFill>
                <a:effectLst/>
                <a:latin typeface="Times New Roman" panose="02020603050405020304" pitchFamily="18" charset="0"/>
                <a:ea typeface="Times New Roman" panose="02020603050405020304" pitchFamily="18" charset="0"/>
              </a:rPr>
              <a:t>naudosis vaikai, mokytojai, tėvai kiti visuomenės nariai iš visos Lietuvos.</a:t>
            </a:r>
          </a:p>
          <a:p>
            <a:pPr marL="0" lvl="0" indent="0" algn="just">
              <a:lnSpc>
                <a:spcPct val="107000"/>
              </a:lnSpc>
              <a:buNone/>
            </a:pPr>
            <a:r>
              <a:rPr lang="lt-LT"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Naudojant </a:t>
            </a:r>
            <a:r>
              <a:rPr lang="lt-LT"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STEAM ugdymą ir kitus netradicinius gamtosauginio ugdymo metodus, </a:t>
            </a:r>
            <a:r>
              <a:rPr lang="lt-LT"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plėtosis vaikų gamtamokslinė, gamtosauginė kompetencija.</a:t>
            </a:r>
            <a:endParaRPr lang="lt-LT"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buNone/>
            </a:pPr>
            <a:r>
              <a:rPr lang="lt-LT"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Kelių įstaigų bendruomenėms įsitraukus į bendras veiklas</a:t>
            </a:r>
            <a:r>
              <a:rPr lang="lt-LT"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pasidalinus žiniomis, patirtimi bus pasiektas kokybiškesnis ekologinis ugdymas, o aplinkosauginis švietimas orientuotas į praktines veiklas prisidės ne tik prie vaikų, bet ir jų tėvų  sąmoningumo ugdymo.</a:t>
            </a:r>
          </a:p>
          <a:p>
            <a:pPr marL="0" indent="0" algn="just">
              <a:lnSpc>
                <a:spcPct val="107000"/>
              </a:lnSpc>
              <a:buNone/>
            </a:pPr>
            <a:r>
              <a:rPr lang="lt-LT"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Keisis projekto dalyvių požiūris į aplinką ir aplinkosauginį elgesį</a:t>
            </a:r>
            <a:r>
              <a:rPr lang="lt-LT"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Bendruomenių nariai atsakingiau rūpinsis gamtine aplinka.</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descr="Dandelion with solid fill">
            <a:extLst>
              <a:ext uri="{FF2B5EF4-FFF2-40B4-BE49-F238E27FC236}">
                <a16:creationId xmlns:a16="http://schemas.microsoft.com/office/drawing/2014/main" id="{3BA533B0-E432-4950-82A5-CEBCDB3607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01833" y="928687"/>
            <a:ext cx="790575" cy="790575"/>
          </a:xfrm>
          <a:prstGeom prst="rect">
            <a:avLst/>
          </a:prstGeom>
        </p:spPr>
      </p:pic>
      <p:pic>
        <p:nvPicPr>
          <p:cNvPr id="16" name="Content Placeholder 11" descr="A picture containing tree, outdoor, plant, garden&#10;&#10;Description automatically generated">
            <a:extLst>
              <a:ext uri="{FF2B5EF4-FFF2-40B4-BE49-F238E27FC236}">
                <a16:creationId xmlns:a16="http://schemas.microsoft.com/office/drawing/2014/main" id="{D7B0EE43-3419-4DDE-8202-414A91E0A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09" y="300397"/>
            <a:ext cx="4028256" cy="6257205"/>
          </a:xfrm>
          <a:prstGeom prst="rect">
            <a:avLst/>
          </a:prstGeom>
        </p:spPr>
      </p:pic>
    </p:spTree>
    <p:extLst>
      <p:ext uri="{BB962C8B-B14F-4D97-AF65-F5344CB8AC3E}">
        <p14:creationId xmlns:p14="http://schemas.microsoft.com/office/powerpoint/2010/main" val="328937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724400" y="447675"/>
            <a:ext cx="7467600" cy="2362200"/>
          </a:xfrm>
        </p:spPr>
        <p:txBody>
          <a:bodyPr vert="horz" lIns="91440" tIns="45720" rIns="91440" bIns="45720" rtlCol="0" anchor="ctr">
            <a:normAutofit/>
          </a:bodyPr>
          <a:lstStyle/>
          <a:p>
            <a:pPr algn="ctr"/>
            <a:r>
              <a:rPr lang="lt-LT" sz="2800" b="1" i="1" dirty="0">
                <a:solidFill>
                  <a:schemeClr val="tx1"/>
                </a:solidFill>
                <a:effectLst/>
                <a:latin typeface="Times New Roman" panose="02020603050405020304" pitchFamily="18" charset="0"/>
                <a:ea typeface="Times New Roman" panose="02020603050405020304" pitchFamily="18" charset="0"/>
              </a:rPr>
              <a:t> </a:t>
            </a:r>
            <a:br>
              <a:rPr lang="lt-LT" sz="2400" dirty="0">
                <a:solidFill>
                  <a:srgbClr val="000000"/>
                </a:solidFill>
                <a:effectLst/>
                <a:latin typeface="Times New Roman" panose="02020603050405020304" pitchFamily="18" charset="0"/>
                <a:ea typeface="Times New Roman" panose="02020603050405020304" pitchFamily="18" charset="0"/>
              </a:rPr>
            </a:br>
            <a:br>
              <a:rPr lang="lt-LT" sz="2400" dirty="0">
                <a:solidFill>
                  <a:srgbClr val="000000"/>
                </a:solidFill>
                <a:effectLst/>
                <a:latin typeface="Times New Roman" panose="02020603050405020304" pitchFamily="18" charset="0"/>
                <a:ea typeface="Times New Roman" panose="02020603050405020304" pitchFamily="18" charset="0"/>
              </a:rPr>
            </a:br>
            <a:br>
              <a:rPr lang="lt-LT" sz="2400" dirty="0">
                <a:solidFill>
                  <a:schemeClr val="tx1"/>
                </a:solidFill>
                <a:effectLst/>
                <a:latin typeface="Times New Roman" panose="02020603050405020304" pitchFamily="18" charset="0"/>
                <a:ea typeface="Times New Roman" panose="02020603050405020304" pitchFamily="18" charset="0"/>
              </a:rPr>
            </a:br>
            <a:br>
              <a:rPr lang="lt-LT" sz="2400" dirty="0">
                <a:solidFill>
                  <a:schemeClr val="tx1"/>
                </a:solidFill>
                <a:latin typeface="Times New Roman" panose="02020603050405020304" pitchFamily="18" charset="0"/>
              </a:rPr>
            </a:br>
            <a:br>
              <a:rPr lang="lt-LT" sz="2400" dirty="0">
                <a:solidFill>
                  <a:schemeClr val="tx1"/>
                </a:solidFill>
                <a:latin typeface="Times New Roman" panose="02020603050405020304" pitchFamily="18" charset="0"/>
                <a:ea typeface="Times New Roman" panose="02020603050405020304" pitchFamily="18" charset="0"/>
              </a:rPr>
            </a:br>
            <a:endParaRPr lang="en-US" sz="2400" dirty="0">
              <a:solidFill>
                <a:schemeClr val="tx1"/>
              </a:solidFill>
            </a:endParaRPr>
          </a:p>
        </p:txBody>
      </p:sp>
      <p:sp>
        <p:nvSpPr>
          <p:cNvPr id="5" name="Text Placeholder 4">
            <a:extLst>
              <a:ext uri="{FF2B5EF4-FFF2-40B4-BE49-F238E27FC236}">
                <a16:creationId xmlns:a16="http://schemas.microsoft.com/office/drawing/2014/main" id="{E8E8FDEF-9895-45F5-822C-719F17135DDF}"/>
              </a:ext>
            </a:extLst>
          </p:cNvPr>
          <p:cNvSpPr>
            <a:spLocks noGrp="1"/>
          </p:cNvSpPr>
          <p:nvPr>
            <p:ph type="body" sz="half" idx="4294967295"/>
          </p:nvPr>
        </p:nvSpPr>
        <p:spPr>
          <a:xfrm>
            <a:off x="5446359" y="4972050"/>
            <a:ext cx="4978153" cy="1438275"/>
          </a:xfrm>
        </p:spPr>
        <p:txBody>
          <a:bodyPr>
            <a:normAutofit/>
          </a:bodyPr>
          <a:lstStyle/>
          <a:p>
            <a:pPr marL="0" indent="0" algn="ctr">
              <a:buNone/>
            </a:pPr>
            <a:r>
              <a:rPr lang="lt-LT" sz="2400" i="1" dirty="0">
                <a:solidFill>
                  <a:schemeClr val="bg1"/>
                </a:solidFill>
                <a:latin typeface="Times New Roman" panose="02020603050405020304" pitchFamily="18" charset="0"/>
                <a:cs typeface="Times New Roman" panose="02020603050405020304" pitchFamily="18" charset="0"/>
              </a:rPr>
              <a:t>Pristatymą parengė projekto vadovė </a:t>
            </a:r>
          </a:p>
          <a:p>
            <a:pPr marL="0" indent="0" algn="ctr">
              <a:buNone/>
            </a:pPr>
            <a:r>
              <a:rPr lang="lt-LT" sz="2400" b="1" dirty="0">
                <a:solidFill>
                  <a:schemeClr val="bg1"/>
                </a:solidFill>
                <a:latin typeface="Times New Roman" panose="02020603050405020304" pitchFamily="18" charset="0"/>
                <a:cs typeface="Times New Roman" panose="02020603050405020304" pitchFamily="18" charset="0"/>
              </a:rPr>
              <a:t>Audronė </a:t>
            </a:r>
            <a:r>
              <a:rPr lang="lt-LT" sz="2400" b="1" dirty="0" err="1">
                <a:solidFill>
                  <a:schemeClr val="bg1"/>
                </a:solidFill>
                <a:latin typeface="Times New Roman" panose="02020603050405020304" pitchFamily="18" charset="0"/>
                <a:cs typeface="Times New Roman" panose="02020603050405020304" pitchFamily="18" charset="0"/>
              </a:rPr>
              <a:t>Boikovienė</a:t>
            </a:r>
            <a:endParaRPr lang="en-GB" sz="2400" b="1" dirty="0">
              <a:solidFill>
                <a:schemeClr val="bg1"/>
              </a:solidFill>
              <a:latin typeface="Times New Roman" panose="02020603050405020304" pitchFamily="18" charset="0"/>
              <a:cs typeface="Times New Roman" panose="02020603050405020304" pitchFamily="18" charset="0"/>
            </a:endParaRPr>
          </a:p>
        </p:txBody>
      </p:sp>
      <p:pic>
        <p:nvPicPr>
          <p:cNvPr id="9" name="Picture 8" descr="A close up of a piece of paper&#10;&#10;Description automatically generated">
            <a:extLst>
              <a:ext uri="{FF2B5EF4-FFF2-40B4-BE49-F238E27FC236}">
                <a16:creationId xmlns:a16="http://schemas.microsoft.com/office/drawing/2014/main" id="{268B4C98-AAA9-458C-B44E-AB443FB0A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8348" y="447675"/>
            <a:ext cx="1985624" cy="3100470"/>
          </a:xfrm>
          <a:prstGeom prst="rect">
            <a:avLst/>
          </a:prstGeom>
        </p:spPr>
      </p:pic>
      <p:sp>
        <p:nvSpPr>
          <p:cNvPr id="12" name="TextBox 11">
            <a:extLst>
              <a:ext uri="{FF2B5EF4-FFF2-40B4-BE49-F238E27FC236}">
                <a16:creationId xmlns:a16="http://schemas.microsoft.com/office/drawing/2014/main" id="{C951AB57-E971-4968-8641-53868A763D7E}"/>
              </a:ext>
            </a:extLst>
          </p:cNvPr>
          <p:cNvSpPr txBox="1"/>
          <p:nvPr/>
        </p:nvSpPr>
        <p:spPr>
          <a:xfrm>
            <a:off x="5093879" y="3905845"/>
            <a:ext cx="6942616" cy="923330"/>
          </a:xfrm>
          <a:prstGeom prst="rect">
            <a:avLst/>
          </a:prstGeom>
          <a:noFill/>
        </p:spPr>
        <p:txBody>
          <a:bodyPr wrap="square">
            <a:spAutoFit/>
          </a:bodyPr>
          <a:lstStyle/>
          <a:p>
            <a:r>
              <a:rPr lang="lt-LT" sz="5400" b="1" dirty="0">
                <a:solidFill>
                  <a:schemeClr val="bg1"/>
                </a:solidFill>
                <a:latin typeface="Times New Roman" panose="02020603050405020304" pitchFamily="18" charset="0"/>
                <a:cs typeface="Times New Roman" panose="02020603050405020304" pitchFamily="18" charset="0"/>
              </a:rPr>
              <a:t>AČIŪ UŽ  DĖMESĮ</a:t>
            </a:r>
            <a:endParaRPr lang="en-GB" sz="5400" b="1" dirty="0">
              <a:solidFill>
                <a:schemeClr val="bg1"/>
              </a:solidFill>
              <a:latin typeface="Times New Roman" panose="02020603050405020304" pitchFamily="18" charset="0"/>
              <a:cs typeface="Times New Roman" panose="02020603050405020304" pitchFamily="18" charset="0"/>
            </a:endParaRPr>
          </a:p>
        </p:txBody>
      </p:sp>
      <p:pic>
        <p:nvPicPr>
          <p:cNvPr id="14" name="Content Placeholder 11" descr="A picture containing tree, outdoor, plant, garden&#10;&#10;Description automatically generated">
            <a:extLst>
              <a:ext uri="{FF2B5EF4-FFF2-40B4-BE49-F238E27FC236}">
                <a16:creationId xmlns:a16="http://schemas.microsoft.com/office/drawing/2014/main" id="{7284AFEF-06B7-4822-A554-B56F97A7E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1" y="337038"/>
            <a:ext cx="3981079" cy="6183923"/>
          </a:xfrm>
          <a:prstGeom prst="rect">
            <a:avLst/>
          </a:prstGeom>
        </p:spPr>
      </p:pic>
    </p:spTree>
    <p:extLst>
      <p:ext uri="{BB962C8B-B14F-4D97-AF65-F5344CB8AC3E}">
        <p14:creationId xmlns:p14="http://schemas.microsoft.com/office/powerpoint/2010/main" val="415356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163627" y="449263"/>
            <a:ext cx="8028373" cy="1189037"/>
          </a:xfrm>
        </p:spPr>
        <p:txBody>
          <a:bodyPr vert="horz" lIns="91440" tIns="45720" rIns="91440" bIns="45720" rtlCol="0" anchor="ctr">
            <a:normAutofit/>
          </a:bodyPr>
          <a:lstStyle/>
          <a:p>
            <a:pPr algn="ctr"/>
            <a:r>
              <a:rPr lang="lt-LT" sz="2400" b="1" dirty="0">
                <a:solidFill>
                  <a:schemeClr val="bg1"/>
                </a:solidFill>
                <a:latin typeface="Times New Roman" panose="02020603050405020304" pitchFamily="18" charset="0"/>
                <a:cs typeface="Times New Roman" panose="02020603050405020304" pitchFamily="18" charset="0"/>
              </a:rPr>
              <a:t>Projektas bus įgyvendinamas </a:t>
            </a:r>
            <a:br>
              <a:rPr lang="lt-LT" sz="2400" b="1" dirty="0">
                <a:solidFill>
                  <a:schemeClr val="bg1"/>
                </a:solidFill>
                <a:latin typeface="Times New Roman" panose="02020603050405020304" pitchFamily="18" charset="0"/>
                <a:cs typeface="Times New Roman" panose="02020603050405020304" pitchFamily="18" charset="0"/>
              </a:rPr>
            </a:br>
            <a:r>
              <a:rPr lang="lt-LT" sz="2400" b="1" dirty="0">
                <a:solidFill>
                  <a:schemeClr val="bg1"/>
                </a:solidFill>
                <a:latin typeface="Times New Roman" panose="02020603050405020304" pitchFamily="18" charset="0"/>
                <a:cs typeface="Times New Roman" panose="02020603050405020304" pitchFamily="18" charset="0"/>
              </a:rPr>
              <a:t>Vilniaus lopšelyje-darželyje „</a:t>
            </a:r>
            <a:r>
              <a:rPr lang="lt-LT" sz="2400" b="1" dirty="0" err="1">
                <a:solidFill>
                  <a:schemeClr val="bg1"/>
                </a:solidFill>
                <a:latin typeface="Times New Roman" panose="02020603050405020304" pitchFamily="18" charset="0"/>
                <a:cs typeface="Times New Roman" panose="02020603050405020304" pitchFamily="18" charset="0"/>
              </a:rPr>
              <a:t>Jovarėlis</a:t>
            </a:r>
            <a:r>
              <a:rPr lang="lt-LT" sz="2400" b="1" dirty="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714043" y="1722452"/>
            <a:ext cx="7051829" cy="3030891"/>
          </a:xfrm>
        </p:spPr>
        <p:txBody>
          <a:bodyPr vert="horz" lIns="91440" tIns="45720" rIns="91440" bIns="45720" rtlCol="0">
            <a:noAutofit/>
          </a:bodyPr>
          <a:lstStyle/>
          <a:p>
            <a:pPr marL="0" indent="0">
              <a:lnSpc>
                <a:spcPct val="90000"/>
              </a:lnSpc>
              <a:buNone/>
            </a:pPr>
            <a:r>
              <a:rPr lang="lt-LT" sz="2800" dirty="0">
                <a:solidFill>
                  <a:schemeClr val="bg1"/>
                </a:solidFill>
                <a:effectLst/>
                <a:latin typeface="Times New Roman" panose="02020603050405020304" pitchFamily="18" charset="0"/>
                <a:ea typeface="Times New Roman" panose="02020603050405020304" pitchFamily="18" charset="0"/>
              </a:rPr>
              <a:t>Projektas skirtas 3-7 metų vaikams, mokytojams, tėvams. </a:t>
            </a:r>
          </a:p>
          <a:p>
            <a:pPr marL="0" indent="0">
              <a:lnSpc>
                <a:spcPct val="90000"/>
              </a:lnSpc>
              <a:buNone/>
            </a:pPr>
            <a:r>
              <a:rPr lang="lt-LT" sz="2800" dirty="0">
                <a:solidFill>
                  <a:schemeClr val="bg1"/>
                </a:solidFill>
                <a:latin typeface="Times New Roman" panose="02020603050405020304" pitchFamily="18" charset="0"/>
                <a:ea typeface="Times New Roman" panose="02020603050405020304" pitchFamily="18" charset="0"/>
              </a:rPr>
              <a:t>B</a:t>
            </a:r>
            <a:r>
              <a:rPr lang="lt-LT" sz="2800" dirty="0">
                <a:solidFill>
                  <a:schemeClr val="bg1"/>
                </a:solidFill>
                <a:effectLst/>
                <a:latin typeface="Times New Roman" panose="02020603050405020304" pitchFamily="18" charset="0"/>
                <a:ea typeface="Times New Roman" panose="02020603050405020304" pitchFamily="18" charset="0"/>
              </a:rPr>
              <a:t>us vykdomas 2021 m. </a:t>
            </a:r>
            <a:r>
              <a:rPr lang="lt-LT" sz="2800" dirty="0">
                <a:solidFill>
                  <a:schemeClr val="bg1"/>
                </a:solidFill>
                <a:latin typeface="Times New Roman" panose="02020603050405020304" pitchFamily="18" charset="0"/>
                <a:ea typeface="Times New Roman" panose="02020603050405020304" pitchFamily="18" charset="0"/>
              </a:rPr>
              <a:t>birželio - lapkričio</a:t>
            </a:r>
            <a:r>
              <a:rPr lang="lt-LT" sz="2800" dirty="0">
                <a:solidFill>
                  <a:schemeClr val="bg1"/>
                </a:solidFill>
                <a:effectLst/>
                <a:latin typeface="Times New Roman" panose="02020603050405020304" pitchFamily="18" charset="0"/>
                <a:ea typeface="Times New Roman" panose="02020603050405020304" pitchFamily="18" charset="0"/>
              </a:rPr>
              <a:t> mėnesiais.</a:t>
            </a:r>
          </a:p>
          <a:p>
            <a:pPr marL="0" indent="0">
              <a:lnSpc>
                <a:spcPct val="90000"/>
              </a:lnSpc>
              <a:buNone/>
            </a:pPr>
            <a:r>
              <a:rPr lang="lt-LT" sz="2800" dirty="0">
                <a:solidFill>
                  <a:schemeClr val="bg1"/>
                </a:solidFill>
                <a:effectLst/>
                <a:latin typeface="Times New Roman" panose="02020603050405020304" pitchFamily="18" charset="0"/>
                <a:ea typeface="Times New Roman" panose="02020603050405020304" pitchFamily="18" charset="0"/>
              </a:rPr>
              <a:t>Planuojama, kad projekte dalyvaus </a:t>
            </a:r>
            <a:r>
              <a:rPr lang="lt-LT" sz="2800" dirty="0">
                <a:solidFill>
                  <a:schemeClr val="bg1"/>
                </a:solidFill>
                <a:latin typeface="Times New Roman" panose="02020603050405020304" pitchFamily="18" charset="0"/>
                <a:ea typeface="Times New Roman" panose="02020603050405020304" pitchFamily="18" charset="0"/>
              </a:rPr>
              <a:t>420</a:t>
            </a:r>
            <a:r>
              <a:rPr lang="lt-LT" sz="2800" dirty="0">
                <a:solidFill>
                  <a:schemeClr val="bg1"/>
                </a:solidFill>
                <a:effectLst/>
                <a:latin typeface="Times New Roman" panose="02020603050405020304" pitchFamily="18" charset="0"/>
                <a:ea typeface="Times New Roman" panose="02020603050405020304" pitchFamily="18" charset="0"/>
              </a:rPr>
              <a:t> vaikų, mokytojai ir tėvai iš Vilniaus miesto ikimokyklinių įstaigų. </a:t>
            </a:r>
          </a:p>
        </p:txBody>
      </p:sp>
      <p:pic>
        <p:nvPicPr>
          <p:cNvPr id="14" name="Content Placeholder 11" descr="A picture containing tree, outdoor, plant, garden&#10;&#10;Description automatically generated">
            <a:extLst>
              <a:ext uri="{FF2B5EF4-FFF2-40B4-BE49-F238E27FC236}">
                <a16:creationId xmlns:a16="http://schemas.microsoft.com/office/drawing/2014/main" id="{F36FF94C-3EBC-4023-A489-6942099AB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6" name="Graphic 15" descr="Dandelion with solid fill">
            <a:extLst>
              <a:ext uri="{FF2B5EF4-FFF2-40B4-BE49-F238E27FC236}">
                <a16:creationId xmlns:a16="http://schemas.microsoft.com/office/drawing/2014/main" id="{E9B9B58D-915B-48A3-975C-64DBE34E59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9374" y="5232781"/>
            <a:ext cx="790575" cy="790575"/>
          </a:xfrm>
          <a:prstGeom prst="rect">
            <a:avLst/>
          </a:prstGeom>
        </p:spPr>
      </p:pic>
      <p:pic>
        <p:nvPicPr>
          <p:cNvPr id="18" name="Graphic 17" descr="Dandelion with solid fill">
            <a:extLst>
              <a:ext uri="{FF2B5EF4-FFF2-40B4-BE49-F238E27FC236}">
                <a16:creationId xmlns:a16="http://schemas.microsoft.com/office/drawing/2014/main" id="{04178FD5-E24F-4484-ABFE-DD9C687807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2816" y="5232783"/>
            <a:ext cx="790575" cy="790575"/>
          </a:xfrm>
          <a:prstGeom prst="rect">
            <a:avLst/>
          </a:prstGeom>
        </p:spPr>
      </p:pic>
      <p:pic>
        <p:nvPicPr>
          <p:cNvPr id="19" name="Graphic 18" descr="Dandelion with solid fill">
            <a:extLst>
              <a:ext uri="{FF2B5EF4-FFF2-40B4-BE49-F238E27FC236}">
                <a16:creationId xmlns:a16="http://schemas.microsoft.com/office/drawing/2014/main" id="{B1F04607-8B47-464B-B725-89DD172C40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8799" y="5232782"/>
            <a:ext cx="790575" cy="790575"/>
          </a:xfrm>
          <a:prstGeom prst="rect">
            <a:avLst/>
          </a:prstGeom>
        </p:spPr>
      </p:pic>
    </p:spTree>
    <p:extLst>
      <p:ext uri="{BB962C8B-B14F-4D97-AF65-F5344CB8AC3E}">
        <p14:creationId xmlns:p14="http://schemas.microsoft.com/office/powerpoint/2010/main" val="292723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551286" y="504825"/>
            <a:ext cx="7086601" cy="892175"/>
          </a:xfrm>
        </p:spPr>
        <p:txBody>
          <a:bodyPr vert="horz" lIns="91440" tIns="45720" rIns="91440" bIns="45720" rtlCol="0" anchor="ctr">
            <a:normAutofit/>
          </a:bodyPr>
          <a:lstStyle/>
          <a:p>
            <a:pPr algn="ctr"/>
            <a:r>
              <a:rPr lang="lt-LT" sz="2400" b="1" dirty="0">
                <a:solidFill>
                  <a:schemeClr val="bg1"/>
                </a:solidFill>
                <a:effectLst/>
                <a:latin typeface="Times New Roman" panose="02020603050405020304" pitchFamily="18" charset="0"/>
                <a:ea typeface="Times New Roman" panose="02020603050405020304" pitchFamily="18" charset="0"/>
              </a:rPr>
              <a:t>Projekto įgyvendinimo partneriai: </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551286" y="1397000"/>
            <a:ext cx="7496175" cy="4210051"/>
          </a:xfrm>
        </p:spPr>
        <p:txBody>
          <a:bodyPr vert="horz" lIns="91440" tIns="45720" rIns="91440" bIns="45720" rtlCol="0">
            <a:noAutofit/>
          </a:bodyPr>
          <a:lstStyle/>
          <a:p>
            <a:pPr marL="0" indent="0">
              <a:buNone/>
            </a:pPr>
            <a:r>
              <a:rPr lang="lt-LT" b="1" i="1" dirty="0">
                <a:solidFill>
                  <a:schemeClr val="bg1"/>
                </a:solidFill>
                <a:effectLst/>
                <a:latin typeface="Times New Roman" panose="02020603050405020304" pitchFamily="18" charset="0"/>
                <a:ea typeface="Times New Roman" panose="02020603050405020304" pitchFamily="18" charset="0"/>
              </a:rPr>
              <a:t>Vilniaus lopšelis-darželis “Saulėgrąža”</a:t>
            </a:r>
            <a:r>
              <a:rPr lang="lt-LT" dirty="0">
                <a:solidFill>
                  <a:schemeClr val="bg1"/>
                </a:solidFill>
                <a:effectLst/>
                <a:latin typeface="Times New Roman" panose="02020603050405020304" pitchFamily="18" charset="0"/>
                <a:ea typeface="Times New Roman" panose="02020603050405020304" pitchFamily="18" charset="0"/>
              </a:rPr>
              <a:t>- padės kurti edukacinius filmukus, vaikai dalyvaus projekto veiklose.</a:t>
            </a:r>
            <a:endParaRPr lang="en-GB"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lt-LT" b="1" i="1" dirty="0">
                <a:solidFill>
                  <a:schemeClr val="bg1"/>
                </a:solidFill>
                <a:effectLst/>
                <a:latin typeface="Times New Roman" panose="02020603050405020304" pitchFamily="18" charset="0"/>
                <a:ea typeface="Times New Roman" panose="02020603050405020304" pitchFamily="18" charset="0"/>
              </a:rPr>
              <a:t>Vilniaus lopšelis-darželis “Riešutėlis”</a:t>
            </a:r>
            <a:r>
              <a:rPr lang="lt-LT" dirty="0">
                <a:solidFill>
                  <a:schemeClr val="bg1"/>
                </a:solidFill>
                <a:effectLst/>
                <a:latin typeface="Times New Roman" panose="02020603050405020304" pitchFamily="18" charset="0"/>
                <a:ea typeface="Times New Roman" panose="02020603050405020304" pitchFamily="18" charset="0"/>
              </a:rPr>
              <a:t>- padės kurti edukacinius filmukus, vaikai dalyvaus projekto veiklose.</a:t>
            </a:r>
            <a:endParaRPr lang="en-GB"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lt-LT" b="1" i="1" dirty="0">
                <a:solidFill>
                  <a:schemeClr val="bg1"/>
                </a:solidFill>
                <a:effectLst/>
                <a:latin typeface="Times New Roman" panose="02020603050405020304" pitchFamily="18" charset="0"/>
                <a:ea typeface="Times New Roman" panose="02020603050405020304" pitchFamily="18" charset="0"/>
              </a:rPr>
              <a:t>Vilniaus m. savivaldybės centrinės bibliotekos Justiniškių biblioteka</a:t>
            </a:r>
            <a:r>
              <a:rPr lang="lt-LT" dirty="0">
                <a:solidFill>
                  <a:schemeClr val="bg1"/>
                </a:solidFill>
                <a:effectLst/>
                <a:latin typeface="Times New Roman" panose="02020603050405020304" pitchFamily="18" charset="0"/>
                <a:ea typeface="Times New Roman" panose="02020603050405020304" pitchFamily="18" charset="0"/>
              </a:rPr>
              <a:t>– informuos visuomenę apie vykdomą projektą, aprūpins literatūra, padės organizuoti vaikų darbų parodą.</a:t>
            </a:r>
            <a:endParaRPr lang="en-GB"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lt-LT" b="1" i="1" dirty="0">
                <a:solidFill>
                  <a:schemeClr val="bg1"/>
                </a:solidFill>
                <a:effectLst/>
                <a:latin typeface="Times New Roman" panose="02020603050405020304" pitchFamily="18" charset="0"/>
                <a:ea typeface="Times New Roman" panose="02020603050405020304" pitchFamily="18" charset="0"/>
              </a:rPr>
              <a:t>VU botanikos sodas- </a:t>
            </a:r>
            <a:r>
              <a:rPr lang="lt-LT" dirty="0">
                <a:solidFill>
                  <a:schemeClr val="bg1"/>
                </a:solidFill>
                <a:effectLst/>
                <a:latin typeface="Times New Roman" panose="02020603050405020304" pitchFamily="18" charset="0"/>
                <a:ea typeface="Times New Roman" panose="02020603050405020304" pitchFamily="18" charset="0"/>
              </a:rPr>
              <a:t>informuos visuomenę apie vykdomą projektą, konsultuos, padės kurti edukacinius filmukus, organizuoti vaikų ekskursijas po botanikos sodą.</a:t>
            </a:r>
            <a:endParaRPr lang="en-GB" dirty="0">
              <a:solidFill>
                <a:schemeClr val="bg1"/>
              </a:solidFill>
              <a:effectLst/>
              <a:latin typeface="Times New Roman" panose="02020603050405020304" pitchFamily="18" charset="0"/>
              <a:ea typeface="Times New Roman" panose="02020603050405020304" pitchFamily="18" charset="0"/>
            </a:endParaRPr>
          </a:p>
          <a:p>
            <a:pPr marL="0" indent="0">
              <a:buNone/>
            </a:pPr>
            <a:r>
              <a:rPr lang="lt-LT" b="1" i="1" dirty="0">
                <a:solidFill>
                  <a:schemeClr val="bg1"/>
                </a:solidFill>
                <a:effectLst/>
                <a:latin typeface="Times New Roman" panose="02020603050405020304" pitchFamily="18" charset="0"/>
                <a:ea typeface="Times New Roman" panose="02020603050405020304" pitchFamily="18" charset="0"/>
              </a:rPr>
              <a:t>UAB „</a:t>
            </a:r>
            <a:r>
              <a:rPr lang="lt-LT" b="1" i="1" dirty="0" err="1">
                <a:solidFill>
                  <a:schemeClr val="bg1"/>
                </a:solidFill>
                <a:effectLst/>
                <a:latin typeface="Times New Roman" panose="02020603050405020304" pitchFamily="18" charset="0"/>
                <a:ea typeface="Times New Roman" panose="02020603050405020304" pitchFamily="18" charset="0"/>
              </a:rPr>
              <a:t>Tadra</a:t>
            </a:r>
            <a:r>
              <a:rPr lang="lt-LT" b="1" i="1" dirty="0">
                <a:solidFill>
                  <a:schemeClr val="bg1"/>
                </a:solidFill>
                <a:effectLst/>
                <a:latin typeface="Times New Roman" panose="02020603050405020304" pitchFamily="18" charset="0"/>
                <a:ea typeface="Times New Roman" panose="02020603050405020304" pitchFamily="18" charset="0"/>
              </a:rPr>
              <a:t>“</a:t>
            </a:r>
            <a:r>
              <a:rPr lang="lt-LT" dirty="0">
                <a:solidFill>
                  <a:schemeClr val="bg1"/>
                </a:solidFill>
                <a:effectLst/>
                <a:latin typeface="Times New Roman" panose="02020603050405020304" pitchFamily="18" charset="0"/>
                <a:ea typeface="Times New Roman" panose="02020603050405020304" pitchFamily="18" charset="0"/>
              </a:rPr>
              <a:t> -padės organizuoti vaikų ekskursijas ir išvykas į gamtą.</a:t>
            </a:r>
          </a:p>
        </p:txBody>
      </p:sp>
      <p:pic>
        <p:nvPicPr>
          <p:cNvPr id="10" name="Content Placeholder 11" descr="A picture containing tree, outdoor, plant, garden&#10;&#10;Description automatically generated">
            <a:extLst>
              <a:ext uri="{FF2B5EF4-FFF2-40B4-BE49-F238E27FC236}">
                <a16:creationId xmlns:a16="http://schemas.microsoft.com/office/drawing/2014/main" id="{F26AEA01-8085-4992-A6C6-1D353E6B20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9" name="Graphic 18" descr="Dandelion with solid fill">
            <a:extLst>
              <a:ext uri="{FF2B5EF4-FFF2-40B4-BE49-F238E27FC236}">
                <a16:creationId xmlns:a16="http://schemas.microsoft.com/office/drawing/2014/main" id="{44016178-F5B4-45D6-940D-8F53FF026B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4087" y="5622528"/>
            <a:ext cx="790575" cy="790575"/>
          </a:xfrm>
          <a:prstGeom prst="rect">
            <a:avLst/>
          </a:prstGeom>
        </p:spPr>
      </p:pic>
      <p:pic>
        <p:nvPicPr>
          <p:cNvPr id="20" name="Graphic 19" descr="Dandelion with solid fill">
            <a:extLst>
              <a:ext uri="{FF2B5EF4-FFF2-40B4-BE49-F238E27FC236}">
                <a16:creationId xmlns:a16="http://schemas.microsoft.com/office/drawing/2014/main" id="{66FB4D0B-E4B7-4933-8E8B-32AB9D319E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3512" y="5622527"/>
            <a:ext cx="790575" cy="790575"/>
          </a:xfrm>
          <a:prstGeom prst="rect">
            <a:avLst/>
          </a:prstGeom>
        </p:spPr>
      </p:pic>
      <p:pic>
        <p:nvPicPr>
          <p:cNvPr id="21" name="Graphic 20" descr="Dandelion with solid fill">
            <a:extLst>
              <a:ext uri="{FF2B5EF4-FFF2-40B4-BE49-F238E27FC236}">
                <a16:creationId xmlns:a16="http://schemas.microsoft.com/office/drawing/2014/main" id="{120B6D6A-276E-48BD-A348-D37645ED8F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94662" y="5622527"/>
            <a:ext cx="790575" cy="790575"/>
          </a:xfrm>
          <a:prstGeom prst="rect">
            <a:avLst/>
          </a:prstGeom>
        </p:spPr>
      </p:pic>
    </p:spTree>
    <p:extLst>
      <p:ext uri="{BB962C8B-B14F-4D97-AF65-F5344CB8AC3E}">
        <p14:creationId xmlns:p14="http://schemas.microsoft.com/office/powerpoint/2010/main" val="866128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492101" y="300397"/>
            <a:ext cx="7235302" cy="1279829"/>
          </a:xfrm>
        </p:spPr>
        <p:txBody>
          <a:bodyPr vert="horz" lIns="91440" tIns="45720" rIns="91440" bIns="45720" rtlCol="0" anchor="ctr">
            <a:noAutofit/>
          </a:bodyPr>
          <a:lstStyle/>
          <a:p>
            <a:r>
              <a:rPr lang="lt-LT" sz="2000" b="1" i="1" dirty="0">
                <a:solidFill>
                  <a:schemeClr val="bg1"/>
                </a:solidFill>
                <a:latin typeface="Times New Roman" panose="02020603050405020304" pitchFamily="18" charset="0"/>
                <a:cs typeface="Times New Roman" panose="02020603050405020304" pitchFamily="18" charset="0"/>
              </a:rPr>
              <a:t>Projekto tikslas. </a:t>
            </a:r>
            <a:r>
              <a:rPr lang="lt-LT" sz="2000" dirty="0">
                <a:solidFill>
                  <a:schemeClr val="bg1"/>
                </a:solidFill>
                <a:effectLst/>
                <a:latin typeface="Times New Roman" panose="02020603050405020304" pitchFamily="18" charset="0"/>
                <a:ea typeface="Times New Roman" panose="02020603050405020304" pitchFamily="18" charset="0"/>
              </a:rPr>
              <a:t>Sudaryti galimybę 3-7 metų vaikams nuolat būti gamtoje, ja grožėtis, pažinti, puoselėti, tausoti ir prisidėti prie gamtos išsaugojimo.</a:t>
            </a:r>
            <a:endParaRPr lang="en-US" sz="2000" dirty="0">
              <a:solidFill>
                <a:schemeClr val="bg1"/>
              </a:solidFill>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598257" y="2157274"/>
            <a:ext cx="7307074" cy="4083727"/>
          </a:xfrm>
        </p:spPr>
        <p:txBody>
          <a:bodyPr vert="horz" lIns="91440" tIns="45720" rIns="91440" bIns="45720" rtlCol="0">
            <a:noAutofit/>
          </a:bodyPr>
          <a:lstStyle/>
          <a:p>
            <a:pPr marL="0" indent="0">
              <a:lnSpc>
                <a:spcPct val="90000"/>
              </a:lnSpc>
              <a:buNone/>
            </a:pPr>
            <a:r>
              <a:rPr lang="lt-LT" sz="2400" b="1" i="1" dirty="0">
                <a:solidFill>
                  <a:schemeClr val="bg1"/>
                </a:solidFill>
                <a:latin typeface="Times New Roman" panose="02020603050405020304" pitchFamily="18" charset="0"/>
              </a:rPr>
              <a:t>Projekto uždaviniai:</a:t>
            </a:r>
            <a:endParaRPr lang="lt-LT" sz="2400" dirty="0">
              <a:solidFill>
                <a:schemeClr val="bg1"/>
              </a:solidFill>
              <a:latin typeface="Times New Roman" panose="02020603050405020304" pitchFamily="18" charset="0"/>
            </a:endParaRPr>
          </a:p>
          <a:p>
            <a:pPr marL="0" indent="0">
              <a:lnSpc>
                <a:spcPct val="90000"/>
              </a:lnSpc>
              <a:buNone/>
            </a:pPr>
            <a:r>
              <a:rPr lang="lt-LT" sz="2400" dirty="0">
                <a:solidFill>
                  <a:schemeClr val="bg1"/>
                </a:solidFill>
                <a:latin typeface="Times New Roman" panose="02020603050405020304" pitchFamily="18" charset="0"/>
              </a:rPr>
              <a:t>1.</a:t>
            </a:r>
            <a:r>
              <a:rPr lang="lt-LT" sz="2400" dirty="0">
                <a:solidFill>
                  <a:schemeClr val="bg1"/>
                </a:solidFill>
                <a:effectLst/>
                <a:latin typeface="Times New Roman" panose="02020603050405020304" pitchFamily="18" charset="0"/>
                <a:ea typeface="Times New Roman" panose="02020603050405020304" pitchFamily="18" charset="0"/>
              </a:rPr>
              <a:t> Sukurti 3-7 metų vaikams 4 edukacinius filmukus apie prieskonines žoleles, pievoje žydinčius augalus, </a:t>
            </a:r>
            <a:r>
              <a:rPr lang="lt-LT" sz="2400" dirty="0">
                <a:solidFill>
                  <a:schemeClr val="bg1"/>
                </a:solidFill>
                <a:latin typeface="Times New Roman" panose="02020603050405020304" pitchFamily="18" charset="0"/>
                <a:ea typeface="Times New Roman" panose="02020603050405020304" pitchFamily="18" charset="0"/>
              </a:rPr>
              <a:t>vaistažoles</a:t>
            </a:r>
            <a:r>
              <a:rPr lang="lt-LT" sz="2400" dirty="0">
                <a:solidFill>
                  <a:schemeClr val="bg1"/>
                </a:solidFill>
                <a:effectLst/>
                <a:latin typeface="Times New Roman" panose="02020603050405020304" pitchFamily="18" charset="0"/>
                <a:ea typeface="Times New Roman" panose="02020603050405020304" pitchFamily="18" charset="0"/>
              </a:rPr>
              <a:t>.</a:t>
            </a:r>
            <a:r>
              <a:rPr lang="lt-LT" sz="2400" dirty="0">
                <a:solidFill>
                  <a:schemeClr val="bg1"/>
                </a:solidFill>
                <a:latin typeface="Times New Roman" panose="02020603050405020304" pitchFamily="18" charset="0"/>
                <a:ea typeface="Times New Roman" panose="02020603050405020304" pitchFamily="18" charset="0"/>
              </a:rPr>
              <a:t> </a:t>
            </a:r>
          </a:p>
          <a:p>
            <a:pPr marL="0" indent="0">
              <a:lnSpc>
                <a:spcPct val="90000"/>
              </a:lnSpc>
              <a:buNone/>
            </a:pPr>
            <a:r>
              <a:rPr lang="lt-LT" sz="2400" dirty="0">
                <a:solidFill>
                  <a:schemeClr val="bg1"/>
                </a:solidFill>
                <a:latin typeface="Times New Roman" panose="02020603050405020304" pitchFamily="18" charset="0"/>
              </a:rPr>
              <a:t>2. </a:t>
            </a:r>
            <a:r>
              <a:rPr lang="lt-LT" sz="2400" dirty="0">
                <a:solidFill>
                  <a:schemeClr val="bg1"/>
                </a:solidFill>
                <a:effectLst/>
                <a:latin typeface="Times New Roman" panose="02020603050405020304" pitchFamily="18" charset="0"/>
                <a:ea typeface="Times New Roman" panose="02020603050405020304" pitchFamily="18" charset="0"/>
              </a:rPr>
              <a:t>Organizuoti vaikams pažintines ekskursijas ir išvykas į gamtą.</a:t>
            </a:r>
            <a:endParaRPr lang="lt-LT" sz="2400" dirty="0">
              <a:solidFill>
                <a:schemeClr val="bg1"/>
              </a:solidFill>
              <a:latin typeface="Times New Roman" panose="02020603050405020304" pitchFamily="18" charset="0"/>
            </a:endParaRPr>
          </a:p>
          <a:p>
            <a:pPr marL="0" indent="0">
              <a:lnSpc>
                <a:spcPct val="90000"/>
              </a:lnSpc>
              <a:buNone/>
            </a:pPr>
            <a:r>
              <a:rPr lang="lt-LT" sz="2400" dirty="0">
                <a:solidFill>
                  <a:schemeClr val="bg1"/>
                </a:solidFill>
                <a:latin typeface="Times New Roman" panose="02020603050405020304" pitchFamily="18" charset="0"/>
              </a:rPr>
              <a:t>3. </a:t>
            </a:r>
            <a:r>
              <a:rPr lang="lt-LT" sz="2400" dirty="0">
                <a:solidFill>
                  <a:schemeClr val="bg1"/>
                </a:solidFill>
                <a:effectLst/>
                <a:latin typeface="Times New Roman" panose="02020603050405020304" pitchFamily="18" charset="0"/>
                <a:ea typeface="Times New Roman" panose="02020603050405020304" pitchFamily="18" charset="0"/>
              </a:rPr>
              <a:t>Įrengti dvi naujas žaliąsias erdves darželio kieme: </a:t>
            </a:r>
            <a:r>
              <a:rPr lang="lt-LT" sz="2400" dirty="0">
                <a:solidFill>
                  <a:schemeClr val="bg1"/>
                </a:solidFill>
                <a:latin typeface="Times New Roman" panose="02020603050405020304" pitchFamily="18" charset="0"/>
                <a:ea typeface="Times New Roman" panose="02020603050405020304" pitchFamily="18" charset="0"/>
              </a:rPr>
              <a:t>ekologinį Sodo daržą  ir žydinčią pievelę.</a:t>
            </a:r>
          </a:p>
          <a:p>
            <a:pPr marL="0" indent="0">
              <a:lnSpc>
                <a:spcPct val="90000"/>
              </a:lnSpc>
              <a:buNone/>
            </a:pPr>
            <a:r>
              <a:rPr lang="lt-LT" sz="2400" dirty="0">
                <a:solidFill>
                  <a:schemeClr val="bg1"/>
                </a:solidFill>
                <a:effectLst/>
                <a:latin typeface="Times New Roman" panose="02020603050405020304" pitchFamily="18" charset="0"/>
                <a:ea typeface="Times New Roman" panose="02020603050405020304" pitchFamily="18" charset="0"/>
              </a:rPr>
              <a:t>4. Atnaujinti jau įkurtas žaliąsias erdves darželio kieme.</a:t>
            </a:r>
          </a:p>
        </p:txBody>
      </p:sp>
      <p:pic>
        <p:nvPicPr>
          <p:cNvPr id="10" name="Content Placeholder 11" descr="A picture containing tree, outdoor, plant, garden&#10;&#10;Description automatically generated">
            <a:extLst>
              <a:ext uri="{FF2B5EF4-FFF2-40B4-BE49-F238E27FC236}">
                <a16:creationId xmlns:a16="http://schemas.microsoft.com/office/drawing/2014/main" id="{289344DC-A9F2-4666-831F-67AD81579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2" name="Graphic 11" descr="Dandelion with solid fill">
            <a:extLst>
              <a:ext uri="{FF2B5EF4-FFF2-40B4-BE49-F238E27FC236}">
                <a16:creationId xmlns:a16="http://schemas.microsoft.com/office/drawing/2014/main" id="{EABA8B07-B2A9-4CD3-843E-8694FDDD9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4087" y="1580226"/>
            <a:ext cx="790575" cy="790575"/>
          </a:xfrm>
          <a:prstGeom prst="rect">
            <a:avLst/>
          </a:prstGeom>
        </p:spPr>
      </p:pic>
    </p:spTree>
    <p:extLst>
      <p:ext uri="{BB962C8B-B14F-4D97-AF65-F5344CB8AC3E}">
        <p14:creationId xmlns:p14="http://schemas.microsoft.com/office/powerpoint/2010/main" val="34341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886325" y="523783"/>
            <a:ext cx="7116285" cy="4567689"/>
          </a:xfrm>
        </p:spPr>
        <p:txBody>
          <a:bodyPr vert="horz" lIns="91440" tIns="45720" rIns="91440" bIns="45720" rtlCol="0">
            <a:noAutofit/>
          </a:bodyPr>
          <a:lstStyle/>
          <a:p>
            <a:pPr marL="0" indent="0">
              <a:lnSpc>
                <a:spcPct val="90000"/>
              </a:lnSpc>
              <a:buNone/>
            </a:pPr>
            <a:r>
              <a:rPr lang="lt-LT" sz="2400" b="1" i="1" dirty="0">
                <a:solidFill>
                  <a:schemeClr val="bg1"/>
                </a:solidFill>
                <a:latin typeface="Times New Roman" panose="02020603050405020304" pitchFamily="18" charset="0"/>
              </a:rPr>
              <a:t>Projekto uždaviniai:</a:t>
            </a:r>
            <a:endParaRPr lang="lt-LT" sz="2400" dirty="0">
              <a:solidFill>
                <a:schemeClr val="bg1"/>
              </a:solidFill>
              <a:latin typeface="Times New Roman" panose="02020603050405020304" pitchFamily="18" charset="0"/>
            </a:endParaRPr>
          </a:p>
          <a:p>
            <a:pPr marL="0" indent="0">
              <a:lnSpc>
                <a:spcPct val="90000"/>
              </a:lnSpc>
              <a:buNone/>
            </a:pPr>
            <a:r>
              <a:rPr lang="lt-LT" sz="2400" dirty="0">
                <a:solidFill>
                  <a:srgbClr val="000000"/>
                </a:solidFill>
                <a:effectLst/>
                <a:latin typeface="Times New Roman" panose="02020603050405020304" pitchFamily="18" charset="0"/>
                <a:ea typeface="Times New Roman" panose="02020603050405020304" pitchFamily="18" charset="0"/>
              </a:rPr>
              <a:t>5. Suteikti vaikams informacijos apie aplinkos saugojimą ir motyvuoti tausoti gamtos išteklius. </a:t>
            </a:r>
          </a:p>
          <a:p>
            <a:pPr marL="0" indent="0">
              <a:lnSpc>
                <a:spcPct val="90000"/>
              </a:lnSpc>
              <a:buNone/>
            </a:pPr>
            <a:r>
              <a:rPr lang="lt-LT" sz="2400" dirty="0">
                <a:solidFill>
                  <a:srgbClr val="000000"/>
                </a:solidFill>
                <a:effectLst/>
                <a:latin typeface="Times New Roman" panose="02020603050405020304" pitchFamily="18" charset="0"/>
                <a:ea typeface="Times New Roman" panose="02020603050405020304" pitchFamily="18" charset="0"/>
              </a:rPr>
              <a:t>6. Plėtoti vaikų pažintinę gamtosauginę kompetenciją, tyrinėjant, eksperimentuojant, kuriant, švenčiant, dalyvaujant ugdomojoje  veikoje.</a:t>
            </a:r>
          </a:p>
          <a:p>
            <a:pPr marL="0" indent="0">
              <a:lnSpc>
                <a:spcPct val="90000"/>
              </a:lnSpc>
              <a:buNone/>
            </a:pPr>
            <a:r>
              <a:rPr lang="lt-LT" sz="2400" dirty="0">
                <a:solidFill>
                  <a:schemeClr val="bg1"/>
                </a:solidFill>
                <a:latin typeface="Times New Roman" panose="02020603050405020304" pitchFamily="18" charset="0"/>
              </a:rPr>
              <a:t>7. </a:t>
            </a:r>
            <a:r>
              <a:rPr lang="lt-LT" sz="2400" dirty="0">
                <a:solidFill>
                  <a:schemeClr val="bg1"/>
                </a:solidFill>
                <a:effectLst/>
                <a:latin typeface="Times New Roman" panose="02020603050405020304" pitchFamily="18" charset="0"/>
                <a:ea typeface="Times New Roman" panose="02020603050405020304" pitchFamily="18" charset="0"/>
              </a:rPr>
              <a:t>Įtraukti tėvelius į projekto veiklas.</a:t>
            </a:r>
          </a:p>
          <a:p>
            <a:pPr marL="0" indent="0">
              <a:lnSpc>
                <a:spcPct val="90000"/>
              </a:lnSpc>
              <a:buNone/>
            </a:pPr>
            <a:r>
              <a:rPr lang="lt-LT" sz="2400" dirty="0">
                <a:solidFill>
                  <a:schemeClr val="bg1"/>
                </a:solidFill>
                <a:latin typeface="Times New Roman" panose="02020603050405020304" pitchFamily="18" charset="0"/>
              </a:rPr>
              <a:t>8. </a:t>
            </a:r>
            <a:r>
              <a:rPr lang="lt-LT" sz="2400" dirty="0">
                <a:solidFill>
                  <a:schemeClr val="bg1"/>
                </a:solidFill>
                <a:effectLst/>
                <a:latin typeface="Times New Roman" panose="02020603050405020304" pitchFamily="18" charset="0"/>
                <a:ea typeface="Times New Roman" panose="02020603050405020304" pitchFamily="18" charset="0"/>
              </a:rPr>
              <a:t>Organizuoti vaikų darbų parodas, projekto pristatymus.</a:t>
            </a:r>
          </a:p>
          <a:p>
            <a:pPr marL="0" indent="0">
              <a:lnSpc>
                <a:spcPct val="90000"/>
              </a:lnSpc>
              <a:buNone/>
            </a:pPr>
            <a:r>
              <a:rPr lang="lt-LT" sz="2400" dirty="0">
                <a:solidFill>
                  <a:srgbClr val="000000"/>
                </a:solidFill>
                <a:effectLst/>
                <a:latin typeface="Times New Roman" panose="02020603050405020304" pitchFamily="18" charset="0"/>
                <a:ea typeface="Times New Roman" panose="02020603050405020304" pitchFamily="18" charset="0"/>
              </a:rPr>
              <a:t>9. Plėtoti mokytojų pažintinę aplinkosauginę  kompetenciją.</a:t>
            </a:r>
            <a:endParaRPr lang="lt-LT" sz="2400" dirty="0">
              <a:solidFill>
                <a:schemeClr val="bg1"/>
              </a:solidFill>
              <a:latin typeface="Times New Roman" panose="02020603050405020304" pitchFamily="18" charset="0"/>
            </a:endParaRPr>
          </a:p>
        </p:txBody>
      </p:sp>
      <p:pic>
        <p:nvPicPr>
          <p:cNvPr id="10" name="Content Placeholder 11" descr="A picture containing tree, outdoor, plant, garden&#10;&#10;Description automatically generated">
            <a:extLst>
              <a:ext uri="{FF2B5EF4-FFF2-40B4-BE49-F238E27FC236}">
                <a16:creationId xmlns:a16="http://schemas.microsoft.com/office/drawing/2014/main" id="{289344DC-A9F2-4666-831F-67AD81579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5" name="Graphic 4" descr="Dandelion with solid fill">
            <a:extLst>
              <a:ext uri="{FF2B5EF4-FFF2-40B4-BE49-F238E27FC236}">
                <a16:creationId xmlns:a16="http://schemas.microsoft.com/office/drawing/2014/main" id="{1B97DCDF-AAA8-46FF-B7F7-C108A78FAC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64361" y="5341644"/>
            <a:ext cx="790575" cy="790575"/>
          </a:xfrm>
          <a:prstGeom prst="rect">
            <a:avLst/>
          </a:prstGeom>
        </p:spPr>
      </p:pic>
      <p:pic>
        <p:nvPicPr>
          <p:cNvPr id="6" name="Graphic 5" descr="Dandelion with solid fill">
            <a:extLst>
              <a:ext uri="{FF2B5EF4-FFF2-40B4-BE49-F238E27FC236}">
                <a16:creationId xmlns:a16="http://schemas.microsoft.com/office/drawing/2014/main" id="{317C4019-C11B-4D08-BD36-8D1F169C0C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3786" y="5341645"/>
            <a:ext cx="790575" cy="790575"/>
          </a:xfrm>
          <a:prstGeom prst="rect">
            <a:avLst/>
          </a:prstGeom>
        </p:spPr>
      </p:pic>
      <p:pic>
        <p:nvPicPr>
          <p:cNvPr id="7" name="Graphic 6" descr="Dandelion with solid fill">
            <a:extLst>
              <a:ext uri="{FF2B5EF4-FFF2-40B4-BE49-F238E27FC236}">
                <a16:creationId xmlns:a16="http://schemas.microsoft.com/office/drawing/2014/main" id="{E01D2863-FFF5-468F-AAD2-4FB33DD7F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3211" y="5341648"/>
            <a:ext cx="790575" cy="790575"/>
          </a:xfrm>
          <a:prstGeom prst="rect">
            <a:avLst/>
          </a:prstGeom>
        </p:spPr>
      </p:pic>
    </p:spTree>
    <p:extLst>
      <p:ext uri="{BB962C8B-B14F-4D97-AF65-F5344CB8AC3E}">
        <p14:creationId xmlns:p14="http://schemas.microsoft.com/office/powerpoint/2010/main" val="151390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724400" y="1216025"/>
            <a:ext cx="7467600" cy="1057275"/>
          </a:xfrm>
        </p:spPr>
        <p:txBody>
          <a:bodyPr vert="horz" lIns="91440" tIns="45720" rIns="91440" bIns="45720" rtlCol="0" anchor="ctr">
            <a:normAutofit fontScale="90000"/>
          </a:bodyPr>
          <a:lstStyle/>
          <a:p>
            <a:pPr algn="ctr"/>
            <a:r>
              <a:rPr lang="lt-LT" sz="2700" b="1" dirty="0">
                <a:solidFill>
                  <a:schemeClr val="bg1"/>
                </a:solidFill>
                <a:effectLst/>
                <a:latin typeface="Times New Roman" panose="02020603050405020304" pitchFamily="18" charset="0"/>
                <a:ea typeface="Times New Roman" panose="02020603050405020304" pitchFamily="18" charset="0"/>
              </a:rPr>
              <a:t>3-7 metų vaikams bus sukurti 4 edukaciniai filmukai apie </a:t>
            </a:r>
            <a:r>
              <a:rPr lang="lt-LT" sz="2700" b="1" dirty="0">
                <a:solidFill>
                  <a:schemeClr val="bg1"/>
                </a:solidFill>
                <a:latin typeface="Times New Roman" panose="02020603050405020304" pitchFamily="18" charset="0"/>
                <a:ea typeface="Times New Roman" panose="02020603050405020304" pitchFamily="18" charset="0"/>
              </a:rPr>
              <a:t>žolynus</a:t>
            </a:r>
            <a:r>
              <a:rPr lang="lt-LT" sz="2700" b="1" dirty="0">
                <a:solidFill>
                  <a:schemeClr val="bg1"/>
                </a:solidFill>
                <a:effectLst/>
                <a:latin typeface="Times New Roman" panose="02020603050405020304" pitchFamily="18" charset="0"/>
                <a:ea typeface="Times New Roman" panose="02020603050405020304" pitchFamily="18" charset="0"/>
              </a:rPr>
              <a:t>:</a:t>
            </a:r>
            <a:r>
              <a:rPr lang="lt-LT" sz="2700" b="1" dirty="0">
                <a:solidFill>
                  <a:schemeClr val="bg1"/>
                </a:solidFill>
                <a:latin typeface="Times New Roman" panose="02020603050405020304" pitchFamily="18" charset="0"/>
                <a:ea typeface="Times New Roman" panose="02020603050405020304" pitchFamily="18" charset="0"/>
              </a:rPr>
              <a:t> </a:t>
            </a:r>
            <a:br>
              <a:rPr lang="lt-LT" sz="2400" dirty="0">
                <a:solidFill>
                  <a:schemeClr val="tx1"/>
                </a:solidFill>
                <a:latin typeface="Times New Roman" panose="02020603050405020304" pitchFamily="18" charset="0"/>
                <a:ea typeface="Times New Roman" panose="02020603050405020304" pitchFamily="18" charset="0"/>
              </a:rPr>
            </a:br>
            <a:endParaRPr lang="en-US" sz="2400" dirty="0">
              <a:solidFill>
                <a:schemeClr val="tx1"/>
              </a:solidFill>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4724400" y="2066925"/>
            <a:ext cx="6923103" cy="4029074"/>
          </a:xfrm>
        </p:spPr>
        <p:txBody>
          <a:bodyPr vert="horz" lIns="91440" tIns="45720" rIns="91440" bIns="45720" rtlCol="0">
            <a:normAutofit/>
          </a:bodyPr>
          <a:lstStyle/>
          <a:p>
            <a:pPr marL="0" indent="0" algn="ctr">
              <a:lnSpc>
                <a:spcPct val="90000"/>
              </a:lnSpc>
              <a:buNone/>
            </a:pPr>
            <a:r>
              <a:rPr lang="lt-LT" sz="2800" dirty="0">
                <a:solidFill>
                  <a:schemeClr val="bg1"/>
                </a:solidFill>
                <a:latin typeface="Times New Roman" panose="02020603050405020304" pitchFamily="18" charset="0"/>
              </a:rPr>
              <a:t>Prieskoninės žolelės.</a:t>
            </a:r>
          </a:p>
          <a:p>
            <a:pPr marL="0" indent="0" algn="ctr">
              <a:lnSpc>
                <a:spcPct val="90000"/>
              </a:lnSpc>
              <a:buNone/>
            </a:pPr>
            <a:r>
              <a:rPr lang="lt-LT" sz="2800" dirty="0">
                <a:solidFill>
                  <a:schemeClr val="bg1"/>
                </a:solidFill>
                <a:latin typeface="Times New Roman" panose="02020603050405020304" pitchFamily="18" charset="0"/>
              </a:rPr>
              <a:t>Vaistažolės.</a:t>
            </a:r>
          </a:p>
          <a:p>
            <a:pPr marL="0" indent="0" algn="ctr">
              <a:lnSpc>
                <a:spcPct val="90000"/>
              </a:lnSpc>
              <a:buNone/>
            </a:pPr>
            <a:r>
              <a:rPr lang="lt-LT" sz="2800" dirty="0">
                <a:solidFill>
                  <a:schemeClr val="bg1"/>
                </a:solidFill>
                <a:latin typeface="Times New Roman" panose="02020603050405020304" pitchFamily="18" charset="0"/>
              </a:rPr>
              <a:t>Pievoje žydintys augalai.</a:t>
            </a:r>
          </a:p>
          <a:p>
            <a:pPr marL="0" indent="0" algn="ctr">
              <a:lnSpc>
                <a:spcPct val="90000"/>
              </a:lnSpc>
              <a:buNone/>
            </a:pPr>
            <a:r>
              <a:rPr lang="lt-LT" sz="2800" dirty="0">
                <a:solidFill>
                  <a:schemeClr val="bg1"/>
                </a:solidFill>
                <a:latin typeface="Times New Roman" panose="02020603050405020304" pitchFamily="18" charset="0"/>
              </a:rPr>
              <a:t>Piktžolės.</a:t>
            </a:r>
          </a:p>
        </p:txBody>
      </p:sp>
      <p:pic>
        <p:nvPicPr>
          <p:cNvPr id="14" name="Content Placeholder 11" descr="A picture containing tree, outdoor, plant, garden&#10;&#10;Description automatically generated">
            <a:extLst>
              <a:ext uri="{FF2B5EF4-FFF2-40B4-BE49-F238E27FC236}">
                <a16:creationId xmlns:a16="http://schemas.microsoft.com/office/drawing/2014/main" id="{C7FE8AD8-5C37-46A2-9B65-368D43DE2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6" name="Graphic 15" descr="Dandelion with solid fill">
            <a:extLst>
              <a:ext uri="{FF2B5EF4-FFF2-40B4-BE49-F238E27FC236}">
                <a16:creationId xmlns:a16="http://schemas.microsoft.com/office/drawing/2014/main" id="{A0DCE4BC-F401-44C8-A6AB-607A18EB6A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2337" y="3188493"/>
            <a:ext cx="790575" cy="790575"/>
          </a:xfrm>
          <a:prstGeom prst="rect">
            <a:avLst/>
          </a:prstGeom>
        </p:spPr>
      </p:pic>
      <p:pic>
        <p:nvPicPr>
          <p:cNvPr id="17" name="Graphic 16" descr="Dandelion with solid fill">
            <a:extLst>
              <a:ext uri="{FF2B5EF4-FFF2-40B4-BE49-F238E27FC236}">
                <a16:creationId xmlns:a16="http://schemas.microsoft.com/office/drawing/2014/main" id="{9A27713E-B61F-46DC-B2EF-FCDD93DBE6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56928" y="2543174"/>
            <a:ext cx="790575" cy="790575"/>
          </a:xfrm>
          <a:prstGeom prst="rect">
            <a:avLst/>
          </a:prstGeom>
        </p:spPr>
      </p:pic>
      <p:pic>
        <p:nvPicPr>
          <p:cNvPr id="18" name="Graphic 17" descr="Dandelion with solid fill">
            <a:extLst>
              <a:ext uri="{FF2B5EF4-FFF2-40B4-BE49-F238E27FC236}">
                <a16:creationId xmlns:a16="http://schemas.microsoft.com/office/drawing/2014/main" id="{63574F64-EB1D-4980-97A1-C557B663E9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7932" y="2046288"/>
            <a:ext cx="790575" cy="790575"/>
          </a:xfrm>
          <a:prstGeom prst="rect">
            <a:avLst/>
          </a:prstGeom>
        </p:spPr>
      </p:pic>
      <p:pic>
        <p:nvPicPr>
          <p:cNvPr id="20" name="Graphic 19" descr="Dandelion with solid fill">
            <a:extLst>
              <a:ext uri="{FF2B5EF4-FFF2-40B4-BE49-F238E27FC236}">
                <a16:creationId xmlns:a16="http://schemas.microsoft.com/office/drawing/2014/main" id="{1780420F-7FB7-47B4-B767-0FD44EA25F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9151" y="5641975"/>
            <a:ext cx="790575" cy="790575"/>
          </a:xfrm>
          <a:prstGeom prst="rect">
            <a:avLst/>
          </a:prstGeom>
        </p:spPr>
      </p:pic>
      <p:pic>
        <p:nvPicPr>
          <p:cNvPr id="21" name="Graphic 20" descr="Dandelion with solid fill">
            <a:extLst>
              <a:ext uri="{FF2B5EF4-FFF2-40B4-BE49-F238E27FC236}">
                <a16:creationId xmlns:a16="http://schemas.microsoft.com/office/drawing/2014/main" id="{BB8E974F-AF26-46F5-97A7-EFDCF4B36A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66353" y="4851400"/>
            <a:ext cx="790575" cy="790575"/>
          </a:xfrm>
          <a:prstGeom prst="rect">
            <a:avLst/>
          </a:prstGeom>
        </p:spPr>
      </p:pic>
    </p:spTree>
    <p:extLst>
      <p:ext uri="{BB962C8B-B14F-4D97-AF65-F5344CB8AC3E}">
        <p14:creationId xmlns:p14="http://schemas.microsoft.com/office/powerpoint/2010/main" val="397836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idx="4294967295"/>
          </p:nvPr>
        </p:nvSpPr>
        <p:spPr>
          <a:xfrm>
            <a:off x="4021138" y="168275"/>
            <a:ext cx="8170862" cy="1492250"/>
          </a:xfrm>
        </p:spPr>
        <p:txBody>
          <a:bodyPr vert="horz" lIns="91440" tIns="45720" rIns="91440" bIns="45720" rtlCol="0" anchor="ctr">
            <a:normAutofit/>
          </a:bodyPr>
          <a:lstStyle/>
          <a:p>
            <a:pPr algn="ctr"/>
            <a:r>
              <a:rPr lang="lt-LT" sz="2800" b="1" dirty="0">
                <a:solidFill>
                  <a:schemeClr val="bg1"/>
                </a:solidFill>
                <a:latin typeface="Times New Roman" panose="02020603050405020304" pitchFamily="18" charset="0"/>
                <a:ea typeface="Times New Roman" panose="02020603050405020304" pitchFamily="18" charset="0"/>
              </a:rPr>
              <a:t>V</a:t>
            </a:r>
            <a:r>
              <a:rPr lang="lt-LT" sz="2800" b="1" dirty="0">
                <a:solidFill>
                  <a:schemeClr val="bg1"/>
                </a:solidFill>
                <a:effectLst/>
                <a:latin typeface="Times New Roman" panose="02020603050405020304" pitchFamily="18" charset="0"/>
                <a:ea typeface="Times New Roman" panose="02020603050405020304" pitchFamily="18" charset="0"/>
              </a:rPr>
              <a:t>aikams organizuosime pažintines </a:t>
            </a:r>
            <a:br>
              <a:rPr lang="lt-LT" sz="2800" b="1" dirty="0">
                <a:solidFill>
                  <a:schemeClr val="bg1"/>
                </a:solidFill>
                <a:effectLst/>
                <a:latin typeface="Times New Roman" panose="02020603050405020304" pitchFamily="18" charset="0"/>
                <a:ea typeface="Times New Roman" panose="02020603050405020304" pitchFamily="18" charset="0"/>
              </a:rPr>
            </a:br>
            <a:r>
              <a:rPr lang="lt-LT" sz="2800" b="1" dirty="0">
                <a:solidFill>
                  <a:schemeClr val="bg1"/>
                </a:solidFill>
                <a:effectLst/>
                <a:latin typeface="Times New Roman" panose="02020603050405020304" pitchFamily="18" charset="0"/>
                <a:ea typeface="Times New Roman" panose="02020603050405020304" pitchFamily="18" charset="0"/>
              </a:rPr>
              <a:t>ekskursijas ir išvykas į gamtą:</a:t>
            </a:r>
            <a:endParaRPr lang="en-US" sz="2800" dirty="0">
              <a:solidFill>
                <a:schemeClr val="tx1"/>
              </a:solidFill>
            </a:endParaRPr>
          </a:p>
        </p:txBody>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4294967295"/>
          </p:nvPr>
        </p:nvSpPr>
        <p:spPr>
          <a:xfrm>
            <a:off x="5253870" y="1913554"/>
            <a:ext cx="5972175" cy="3981450"/>
          </a:xfrm>
        </p:spPr>
        <p:txBody>
          <a:bodyPr vert="horz" lIns="91440" tIns="45720" rIns="91440" bIns="45720" rtlCol="0">
            <a:noAutofit/>
          </a:bodyPr>
          <a:lstStyle/>
          <a:p>
            <a:pPr marL="0" indent="0">
              <a:lnSpc>
                <a:spcPct val="90000"/>
              </a:lnSpc>
              <a:buNone/>
            </a:pPr>
            <a:r>
              <a:rPr lang="lt-LT" sz="2800" dirty="0">
                <a:solidFill>
                  <a:schemeClr val="bg1"/>
                </a:solidFill>
                <a:effectLst/>
                <a:latin typeface="Times New Roman" panose="02020603050405020304" pitchFamily="18" charset="0"/>
                <a:ea typeface="Times New Roman" panose="02020603050405020304" pitchFamily="18" charset="0"/>
              </a:rPr>
              <a:t>Priešmokyklinių grupių vaikų išvyka į VU botanikos sodą. </a:t>
            </a:r>
          </a:p>
          <a:p>
            <a:pPr marL="0" indent="0">
              <a:lnSpc>
                <a:spcPct val="90000"/>
              </a:lnSpc>
              <a:buNone/>
            </a:pPr>
            <a:r>
              <a:rPr lang="lt-LT" sz="2800" dirty="0">
                <a:solidFill>
                  <a:schemeClr val="bg1"/>
                </a:solidFill>
                <a:effectLst/>
                <a:latin typeface="Times New Roman" panose="02020603050405020304" pitchFamily="18" charset="0"/>
                <a:ea typeface="Times New Roman" panose="02020603050405020304" pitchFamily="18" charset="0"/>
              </a:rPr>
              <a:t> </a:t>
            </a:r>
          </a:p>
          <a:p>
            <a:pPr>
              <a:lnSpc>
                <a:spcPct val="90000"/>
              </a:lnSpc>
            </a:pPr>
            <a:endParaRPr lang="lt-LT" sz="2800" dirty="0">
              <a:solidFill>
                <a:schemeClr val="bg1"/>
              </a:solidFill>
              <a:effectLst/>
              <a:latin typeface="Times New Roman" panose="02020603050405020304" pitchFamily="18" charset="0"/>
              <a:ea typeface="Times New Roman" panose="02020603050405020304" pitchFamily="18" charset="0"/>
            </a:endParaRPr>
          </a:p>
          <a:p>
            <a:pPr marL="0" indent="0">
              <a:lnSpc>
                <a:spcPct val="90000"/>
              </a:lnSpc>
              <a:buNone/>
            </a:pPr>
            <a:r>
              <a:rPr lang="lt-LT" sz="2800" cap="all" dirty="0">
                <a:solidFill>
                  <a:schemeClr val="bg1"/>
                </a:solidFill>
                <a:effectLst/>
                <a:latin typeface="Times New Roman" panose="02020603050405020304" pitchFamily="18" charset="0"/>
                <a:ea typeface="Times New Roman" panose="02020603050405020304" pitchFamily="18" charset="0"/>
              </a:rPr>
              <a:t>i</a:t>
            </a:r>
            <a:r>
              <a:rPr lang="lt-LT" sz="2800" dirty="0">
                <a:solidFill>
                  <a:schemeClr val="bg1"/>
                </a:solidFill>
                <a:effectLst/>
                <a:latin typeface="Times New Roman" panose="02020603050405020304" pitchFamily="18" charset="0"/>
                <a:ea typeface="Times New Roman" panose="02020603050405020304" pitchFamily="18" charset="0"/>
              </a:rPr>
              <a:t>kimokyklinių ir priešmokyklinių grupių vaikų išvyka į Ozo parką.</a:t>
            </a:r>
          </a:p>
        </p:txBody>
      </p:sp>
      <p:pic>
        <p:nvPicPr>
          <p:cNvPr id="12" name="Graphic 11" descr="Dandelion with solid fill">
            <a:extLst>
              <a:ext uri="{FF2B5EF4-FFF2-40B4-BE49-F238E27FC236}">
                <a16:creationId xmlns:a16="http://schemas.microsoft.com/office/drawing/2014/main" id="{2D7B8736-7E40-4683-8948-8C01A71EF8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1502" y="1541439"/>
            <a:ext cx="790575" cy="790575"/>
          </a:xfrm>
          <a:prstGeom prst="rect">
            <a:avLst/>
          </a:prstGeom>
        </p:spPr>
      </p:pic>
      <p:pic>
        <p:nvPicPr>
          <p:cNvPr id="14" name="Graphic 13" descr="Dandelion with solid fill">
            <a:extLst>
              <a:ext uri="{FF2B5EF4-FFF2-40B4-BE49-F238E27FC236}">
                <a16:creationId xmlns:a16="http://schemas.microsoft.com/office/drawing/2014/main" id="{676A67C0-3579-43DF-B2A0-06F934A82D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1502" y="5499717"/>
            <a:ext cx="790575" cy="790575"/>
          </a:xfrm>
          <a:prstGeom prst="rect">
            <a:avLst/>
          </a:prstGeom>
        </p:spPr>
      </p:pic>
      <p:pic>
        <p:nvPicPr>
          <p:cNvPr id="16" name="Graphic 15" descr="Dandelion with solid fill">
            <a:extLst>
              <a:ext uri="{FF2B5EF4-FFF2-40B4-BE49-F238E27FC236}">
                <a16:creationId xmlns:a16="http://schemas.microsoft.com/office/drawing/2014/main" id="{2553C387-B868-47D0-BF6D-9E5967FDC9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1503" y="3516621"/>
            <a:ext cx="790575" cy="790575"/>
          </a:xfrm>
          <a:prstGeom prst="rect">
            <a:avLst/>
          </a:prstGeom>
        </p:spPr>
      </p:pic>
      <p:pic>
        <p:nvPicPr>
          <p:cNvPr id="17" name="Content Placeholder 11" descr="A picture containing tree, outdoor, plant, garden&#10;&#10;Description automatically generated">
            <a:extLst>
              <a:ext uri="{FF2B5EF4-FFF2-40B4-BE49-F238E27FC236}">
                <a16:creationId xmlns:a16="http://schemas.microsoft.com/office/drawing/2014/main" id="{46EA2831-2230-4496-BFBE-AB5CFB8C4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spTree>
    <p:extLst>
      <p:ext uri="{BB962C8B-B14F-4D97-AF65-F5344CB8AC3E}">
        <p14:creationId xmlns:p14="http://schemas.microsoft.com/office/powerpoint/2010/main" val="408716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p:nvPr>
        </p:nvSpPr>
        <p:spPr>
          <a:xfrm>
            <a:off x="4722811" y="541868"/>
            <a:ext cx="7209529" cy="984426"/>
          </a:xfrm>
        </p:spPr>
        <p:txBody>
          <a:bodyPr vert="horz" lIns="91440" tIns="45720" rIns="91440" bIns="45720" rtlCol="0" anchor="ctr">
            <a:normAutofit/>
          </a:bodyPr>
          <a:lstStyle/>
          <a:p>
            <a:pPr algn="ctr"/>
            <a:r>
              <a:rPr lang="lt-LT" sz="2800" dirty="0">
                <a:solidFill>
                  <a:schemeClr val="bg1"/>
                </a:solidFill>
                <a:latin typeface="Times New Roman" panose="02020603050405020304" pitchFamily="18" charset="0"/>
              </a:rPr>
              <a:t> </a:t>
            </a:r>
            <a:r>
              <a:rPr lang="lt-LT" sz="2400" b="1" dirty="0">
                <a:solidFill>
                  <a:schemeClr val="bg1"/>
                </a:solidFill>
                <a:effectLst/>
                <a:latin typeface="Times New Roman" panose="02020603050405020304" pitchFamily="18" charset="0"/>
                <a:ea typeface="Times New Roman" panose="02020603050405020304" pitchFamily="18" charset="0"/>
              </a:rPr>
              <a:t>Įrengsime dvi naujas žaliąsias </a:t>
            </a:r>
            <a:br>
              <a:rPr lang="lt-LT" sz="2400" b="1" dirty="0">
                <a:solidFill>
                  <a:schemeClr val="bg1"/>
                </a:solidFill>
                <a:effectLst/>
                <a:latin typeface="Times New Roman" panose="02020603050405020304" pitchFamily="18" charset="0"/>
                <a:ea typeface="Times New Roman" panose="02020603050405020304" pitchFamily="18" charset="0"/>
              </a:rPr>
            </a:br>
            <a:r>
              <a:rPr lang="lt-LT" sz="2400" b="1" dirty="0">
                <a:solidFill>
                  <a:schemeClr val="bg1"/>
                </a:solidFill>
                <a:effectLst/>
                <a:latin typeface="Times New Roman" panose="02020603050405020304" pitchFamily="18" charset="0"/>
                <a:ea typeface="Times New Roman" panose="02020603050405020304" pitchFamily="18" charset="0"/>
              </a:rPr>
              <a:t>erdves darželio kieme </a:t>
            </a:r>
            <a:endParaRPr lang="en-US" sz="2400" b="1" dirty="0">
              <a:solidFill>
                <a:schemeClr val="tx1"/>
              </a:solidFill>
            </a:endParaRPr>
          </a:p>
        </p:txBody>
      </p:sp>
      <p:sp>
        <p:nvSpPr>
          <p:cNvPr id="5" name="Picture Placeholder 4">
            <a:extLst>
              <a:ext uri="{FF2B5EF4-FFF2-40B4-BE49-F238E27FC236}">
                <a16:creationId xmlns:a16="http://schemas.microsoft.com/office/drawing/2014/main" id="{0838A1CA-13BF-4672-A070-721C1C58FB9F}"/>
              </a:ext>
            </a:extLst>
          </p:cNvPr>
          <p:cNvSpPr>
            <a:spLocks noGrp="1"/>
          </p:cNvSpPr>
          <p:nvPr>
            <p:ph type="pic" idx="1"/>
          </p:nvPr>
        </p:nvSpPr>
        <p:spPr/>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2"/>
          </p:nvPr>
        </p:nvSpPr>
        <p:spPr>
          <a:xfrm>
            <a:off x="4722811" y="2510720"/>
            <a:ext cx="7093368" cy="3605979"/>
          </a:xfrm>
        </p:spPr>
        <p:txBody>
          <a:bodyPr vert="horz" lIns="91440" tIns="45720" rIns="91440" bIns="45720" rtlCol="0">
            <a:noAutofit/>
          </a:bodyPr>
          <a:lstStyle/>
          <a:p>
            <a:pPr algn="just">
              <a:lnSpc>
                <a:spcPct val="90000"/>
              </a:lnSpc>
            </a:pPr>
            <a:r>
              <a:rPr lang="lt-LT" sz="2800" b="1" i="1" dirty="0">
                <a:solidFill>
                  <a:schemeClr val="bg1"/>
                </a:solidFill>
                <a:effectLst/>
                <a:latin typeface="Times New Roman" panose="02020603050405020304" pitchFamily="18" charset="0"/>
                <a:ea typeface="Times New Roman" panose="02020603050405020304" pitchFamily="18" charset="0"/>
              </a:rPr>
              <a:t>Ekologinis Sodo daržas. </a:t>
            </a:r>
            <a:r>
              <a:rPr lang="lt-LT" sz="2400" dirty="0">
                <a:solidFill>
                  <a:schemeClr val="bg1"/>
                </a:solidFill>
                <a:effectLst/>
                <a:latin typeface="Times New Roman" panose="02020603050405020304" pitchFamily="18" charset="0"/>
                <a:ea typeface="Times New Roman" panose="02020603050405020304" pitchFamily="18" charset="0"/>
              </a:rPr>
              <a:t>Įrengsime pakeliamas lysves, kad vaikai galėtų, nuo pat sėklytės patekimo į žemę stebėti augalo vystymosi stadijas. Vaikai tyrinės gruntą, atpažins sėklas, mokysis sėti, atpažinti, kada augalai rodo pagalbos ženklus. Sodo darželyje auginsime keletą svogūninių daržovių, šakniavaisių ir prieskoninių žolelių. Šios veiklos metu vaikai sužinos, kas yra ekologinis daržas</a:t>
            </a:r>
            <a:r>
              <a:rPr lang="lt-LT" sz="2400" dirty="0">
                <a:solidFill>
                  <a:schemeClr val="bg1"/>
                </a:solidFill>
                <a:latin typeface="Times New Roman" panose="02020603050405020304" pitchFamily="18" charset="0"/>
                <a:ea typeface="Times New Roman" panose="02020603050405020304" pitchFamily="18" charset="0"/>
              </a:rPr>
              <a:t>, ragaus pačių užaugintas daržoves, prieskoninius augalus, sužinos jų naudą sveikatai.</a:t>
            </a:r>
            <a:r>
              <a:rPr lang="lt-LT" sz="2400" dirty="0">
                <a:solidFill>
                  <a:schemeClr val="bg1"/>
                </a:solidFill>
                <a:effectLst/>
                <a:latin typeface="Times New Roman" panose="02020603050405020304" pitchFamily="18" charset="0"/>
                <a:ea typeface="Times New Roman" panose="02020603050405020304" pitchFamily="18" charset="0"/>
              </a:rPr>
              <a:t> </a:t>
            </a:r>
            <a:endParaRPr lang="lt-LT" sz="2400" b="1" i="1" dirty="0">
              <a:solidFill>
                <a:schemeClr val="bg1"/>
              </a:solidFill>
              <a:effectLst/>
              <a:latin typeface="Times New Roman" panose="02020603050405020304" pitchFamily="18" charset="0"/>
              <a:ea typeface="Times New Roman" panose="02020603050405020304" pitchFamily="18" charset="0"/>
            </a:endParaRPr>
          </a:p>
        </p:txBody>
      </p:sp>
      <p:pic>
        <p:nvPicPr>
          <p:cNvPr id="17" name="Content Placeholder 11" descr="A picture containing tree, outdoor, plant, garden&#10;&#10;Description automatically generated">
            <a:extLst>
              <a:ext uri="{FF2B5EF4-FFF2-40B4-BE49-F238E27FC236}">
                <a16:creationId xmlns:a16="http://schemas.microsoft.com/office/drawing/2014/main" id="{46EA2831-2230-4496-BFBE-AB5CFB8C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1" name="Graphic 10" descr="Dandelion with solid fill">
            <a:extLst>
              <a:ext uri="{FF2B5EF4-FFF2-40B4-BE49-F238E27FC236}">
                <a16:creationId xmlns:a16="http://schemas.microsoft.com/office/drawing/2014/main" id="{DAE7EDCA-18B5-46C1-BB0F-316099B48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2287" y="1526294"/>
            <a:ext cx="790575" cy="790575"/>
          </a:xfrm>
          <a:prstGeom prst="rect">
            <a:avLst/>
          </a:prstGeom>
        </p:spPr>
      </p:pic>
    </p:spTree>
    <p:extLst>
      <p:ext uri="{BB962C8B-B14F-4D97-AF65-F5344CB8AC3E}">
        <p14:creationId xmlns:p14="http://schemas.microsoft.com/office/powerpoint/2010/main" val="3667404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E76F-1FEF-46FE-BCCD-3318A65EC80D}"/>
              </a:ext>
            </a:extLst>
          </p:cNvPr>
          <p:cNvSpPr>
            <a:spLocks noGrp="1"/>
          </p:cNvSpPr>
          <p:nvPr>
            <p:ph type="title"/>
          </p:nvPr>
        </p:nvSpPr>
        <p:spPr>
          <a:xfrm>
            <a:off x="4722811" y="541868"/>
            <a:ext cx="7209529" cy="984426"/>
          </a:xfrm>
        </p:spPr>
        <p:txBody>
          <a:bodyPr vert="horz" lIns="91440" tIns="45720" rIns="91440" bIns="45720" rtlCol="0" anchor="ctr">
            <a:normAutofit/>
          </a:bodyPr>
          <a:lstStyle/>
          <a:p>
            <a:pPr algn="ctr"/>
            <a:r>
              <a:rPr lang="lt-LT" sz="2800" dirty="0">
                <a:solidFill>
                  <a:schemeClr val="bg1"/>
                </a:solidFill>
                <a:latin typeface="Times New Roman" panose="02020603050405020304" pitchFamily="18" charset="0"/>
              </a:rPr>
              <a:t> </a:t>
            </a:r>
            <a:r>
              <a:rPr lang="lt-LT" sz="2400" b="1" dirty="0">
                <a:solidFill>
                  <a:schemeClr val="bg1"/>
                </a:solidFill>
                <a:effectLst/>
                <a:latin typeface="Times New Roman" panose="02020603050405020304" pitchFamily="18" charset="0"/>
                <a:ea typeface="Times New Roman" panose="02020603050405020304" pitchFamily="18" charset="0"/>
              </a:rPr>
              <a:t>Įrengsime dvi naujas žaliąsias </a:t>
            </a:r>
            <a:br>
              <a:rPr lang="lt-LT" sz="2400" b="1" dirty="0">
                <a:solidFill>
                  <a:schemeClr val="bg1"/>
                </a:solidFill>
                <a:effectLst/>
                <a:latin typeface="Times New Roman" panose="02020603050405020304" pitchFamily="18" charset="0"/>
                <a:ea typeface="Times New Roman" panose="02020603050405020304" pitchFamily="18" charset="0"/>
              </a:rPr>
            </a:br>
            <a:r>
              <a:rPr lang="lt-LT" sz="2400" b="1" dirty="0">
                <a:solidFill>
                  <a:schemeClr val="bg1"/>
                </a:solidFill>
                <a:effectLst/>
                <a:latin typeface="Times New Roman" panose="02020603050405020304" pitchFamily="18" charset="0"/>
                <a:ea typeface="Times New Roman" panose="02020603050405020304" pitchFamily="18" charset="0"/>
              </a:rPr>
              <a:t>erdves darželio kieme </a:t>
            </a:r>
            <a:endParaRPr lang="en-US" sz="2400" b="1" dirty="0">
              <a:solidFill>
                <a:schemeClr val="tx1"/>
              </a:solidFill>
            </a:endParaRPr>
          </a:p>
        </p:txBody>
      </p:sp>
      <p:sp>
        <p:nvSpPr>
          <p:cNvPr id="5" name="Picture Placeholder 4">
            <a:extLst>
              <a:ext uri="{FF2B5EF4-FFF2-40B4-BE49-F238E27FC236}">
                <a16:creationId xmlns:a16="http://schemas.microsoft.com/office/drawing/2014/main" id="{0838A1CA-13BF-4672-A070-721C1C58FB9F}"/>
              </a:ext>
            </a:extLst>
          </p:cNvPr>
          <p:cNvSpPr>
            <a:spLocks noGrp="1"/>
          </p:cNvSpPr>
          <p:nvPr>
            <p:ph type="pic" idx="1"/>
          </p:nvPr>
        </p:nvSpPr>
        <p:spPr/>
      </p:sp>
      <p:sp>
        <p:nvSpPr>
          <p:cNvPr id="4" name="Text Placeholder 3">
            <a:extLst>
              <a:ext uri="{FF2B5EF4-FFF2-40B4-BE49-F238E27FC236}">
                <a16:creationId xmlns:a16="http://schemas.microsoft.com/office/drawing/2014/main" id="{1CBD9F11-0BDC-4AF9-A76D-BBD3D3CCEE9C}"/>
              </a:ext>
            </a:extLst>
          </p:cNvPr>
          <p:cNvSpPr>
            <a:spLocks noGrp="1"/>
          </p:cNvSpPr>
          <p:nvPr>
            <p:ph type="body" sz="half" idx="2"/>
          </p:nvPr>
        </p:nvSpPr>
        <p:spPr>
          <a:xfrm>
            <a:off x="4722811" y="2608374"/>
            <a:ext cx="7093368" cy="4046882"/>
          </a:xfrm>
        </p:spPr>
        <p:txBody>
          <a:bodyPr vert="horz" lIns="91440" tIns="45720" rIns="91440" bIns="45720" rtlCol="0">
            <a:noAutofit/>
          </a:bodyPr>
          <a:lstStyle/>
          <a:p>
            <a:pPr algn="just">
              <a:lnSpc>
                <a:spcPct val="90000"/>
              </a:lnSpc>
            </a:pPr>
            <a:r>
              <a:rPr lang="lt-LT" sz="2800" b="1" i="1" dirty="0">
                <a:solidFill>
                  <a:schemeClr val="bg1"/>
                </a:solidFill>
                <a:latin typeface="Times New Roman" panose="02020603050405020304" pitchFamily="18" charset="0"/>
                <a:ea typeface="Times New Roman" panose="02020603050405020304" pitchFamily="18" charset="0"/>
              </a:rPr>
              <a:t>Žydinti pievelė.</a:t>
            </a:r>
            <a:r>
              <a:rPr lang="lt-LT" sz="2800" b="1" i="1" dirty="0">
                <a:solidFill>
                  <a:schemeClr val="bg1"/>
                </a:solidFill>
                <a:effectLst/>
                <a:latin typeface="Times New Roman" panose="02020603050405020304" pitchFamily="18" charset="0"/>
                <a:ea typeface="Times New Roman" panose="02020603050405020304" pitchFamily="18" charset="0"/>
              </a:rPr>
              <a:t> </a:t>
            </a:r>
            <a:r>
              <a:rPr lang="lt-LT" sz="2400" dirty="0">
                <a:solidFill>
                  <a:schemeClr val="bg1"/>
                </a:solidFill>
                <a:effectLst/>
                <a:latin typeface="Times New Roman" panose="02020603050405020304" pitchFamily="18" charset="0"/>
                <a:ea typeface="Times New Roman" panose="02020603050405020304" pitchFamily="18" charset="0"/>
              </a:rPr>
              <a:t>Darželio kieme pasėsime žydinčių augalų pievelę, kad vaikai galėtų stebėti kaip auga, žydi ir keičiasi lauko gėlės. Pievelė bus puiki vieta vaikų tyrinėjimams ir pažintinei veiklai. </a:t>
            </a:r>
            <a:r>
              <a:rPr lang="lt-LT" sz="2400" dirty="0">
                <a:solidFill>
                  <a:schemeClr val="bg1"/>
                </a:solidFill>
                <a:latin typeface="Times New Roman" panose="02020603050405020304" pitchFamily="18" charset="0"/>
                <a:ea typeface="Times New Roman" panose="02020603050405020304" pitchFamily="18" charset="0"/>
              </a:rPr>
              <a:t>Vaikai stebės</a:t>
            </a:r>
            <a:r>
              <a:rPr lang="lt-LT" sz="2400" dirty="0">
                <a:solidFill>
                  <a:schemeClr val="bg1"/>
                </a:solidFill>
                <a:effectLst/>
                <a:latin typeface="Times New Roman" panose="02020603050405020304" pitchFamily="18" charset="0"/>
                <a:ea typeface="Times New Roman" panose="02020603050405020304" pitchFamily="18" charset="0"/>
              </a:rPr>
              <a:t> kaip gėlės dygsta, auga, žydi, brandina vaisius, barsto sėklas, sužinos kaip žydintys augalai apsaugo žiedadulkes nuo lietaus, karščio ar šalčio, tyrinės jas pro padidinamąjį stiklą, kurs herbariumus, stebės žiedų formų įvairovę, sužinos vaistažolių gydomąsias savybes. </a:t>
            </a:r>
            <a:endParaRPr lang="en-GB" sz="2400" dirty="0">
              <a:solidFill>
                <a:schemeClr val="bg1"/>
              </a:solidFill>
              <a:effectLst/>
              <a:latin typeface="Times New Roman" panose="02020603050405020304" pitchFamily="18" charset="0"/>
              <a:ea typeface="Times New Roman" panose="02020603050405020304" pitchFamily="18" charset="0"/>
            </a:endParaRPr>
          </a:p>
          <a:p>
            <a:pPr algn="just">
              <a:lnSpc>
                <a:spcPct val="90000"/>
              </a:lnSpc>
            </a:pPr>
            <a:endParaRPr lang="lt-LT" sz="2400" b="1" i="1" dirty="0">
              <a:solidFill>
                <a:schemeClr val="bg1"/>
              </a:solidFill>
              <a:effectLst/>
              <a:latin typeface="Times New Roman" panose="02020603050405020304" pitchFamily="18" charset="0"/>
              <a:ea typeface="Times New Roman" panose="02020603050405020304" pitchFamily="18" charset="0"/>
            </a:endParaRPr>
          </a:p>
        </p:txBody>
      </p:sp>
      <p:pic>
        <p:nvPicPr>
          <p:cNvPr id="17" name="Content Placeholder 11" descr="A picture containing tree, outdoor, plant, garden&#10;&#10;Description automatically generated">
            <a:extLst>
              <a:ext uri="{FF2B5EF4-FFF2-40B4-BE49-F238E27FC236}">
                <a16:creationId xmlns:a16="http://schemas.microsoft.com/office/drawing/2014/main" id="{46EA2831-2230-4496-BFBE-AB5CFB8C4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59" y="300397"/>
            <a:ext cx="4028256" cy="6257205"/>
          </a:xfrm>
          <a:prstGeom prst="rect">
            <a:avLst/>
          </a:prstGeom>
        </p:spPr>
      </p:pic>
      <p:pic>
        <p:nvPicPr>
          <p:cNvPr id="11" name="Graphic 10" descr="Dandelion with solid fill">
            <a:extLst>
              <a:ext uri="{FF2B5EF4-FFF2-40B4-BE49-F238E27FC236}">
                <a16:creationId xmlns:a16="http://schemas.microsoft.com/office/drawing/2014/main" id="{DAE7EDCA-18B5-46C1-BB0F-316099B48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32287" y="1526294"/>
            <a:ext cx="790575" cy="790575"/>
          </a:xfrm>
          <a:prstGeom prst="rect">
            <a:avLst/>
          </a:prstGeom>
        </p:spPr>
      </p:pic>
    </p:spTree>
    <p:extLst>
      <p:ext uri="{BB962C8B-B14F-4D97-AF65-F5344CB8AC3E}">
        <p14:creationId xmlns:p14="http://schemas.microsoft.com/office/powerpoint/2010/main" val="160812113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Slice</Template>
  <TotalTime>253</TotalTime>
  <Words>1065</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Century Gothic</vt:lpstr>
      <vt:lpstr>Georgia</vt:lpstr>
      <vt:lpstr>Times New Roman</vt:lpstr>
      <vt:lpstr>Wingdings 3</vt:lpstr>
      <vt:lpstr>Slice</vt:lpstr>
      <vt:lpstr>Vilniaus miesto savivaldybės  finansuojamas Savivaldybei pavaldžių įstaigų aplinkosauginio švietimo programos projektas</vt:lpstr>
      <vt:lpstr>Projektas bus įgyvendinamas  Vilniaus lopšelyje-darželyje „Jovarėlis“</vt:lpstr>
      <vt:lpstr>Projekto įgyvendinimo partneriai: </vt:lpstr>
      <vt:lpstr>Projekto tikslas. Sudaryti galimybę 3-7 metų vaikams nuolat būti gamtoje, ja grožėtis, pažinti, puoselėti, tausoti ir prisidėti prie gamtos išsaugojimo.</vt:lpstr>
      <vt:lpstr>PowerPoint Presentation</vt:lpstr>
      <vt:lpstr>3-7 metų vaikams bus sukurti 4 edukaciniai filmukai apie žolynus:  </vt:lpstr>
      <vt:lpstr>Vaikams organizuosime pažintines  ekskursijas ir išvykas į gamtą:</vt:lpstr>
      <vt:lpstr> Įrengsime dvi naujas žaliąsias  erdves darželio kieme </vt:lpstr>
      <vt:lpstr> Įrengsime dvi naujas žaliąsias  erdves darželio kieme </vt:lpstr>
      <vt:lpstr> Atnaujinsime jau įkurtas žaliąsias  erdves darželio kieme </vt:lpstr>
      <vt:lpstr> Suteiksime vaikams informacijos apie aplinkos saugojimą ir gamtos  išteklių saugojimą </vt:lpstr>
      <vt:lpstr> Plėtosime vaikų pažintinę gamtosauginę kompetenciją </vt:lpstr>
      <vt:lpstr> Plėtosime vaikų pažintinę gamtosauginę kompetenciją </vt:lpstr>
      <vt:lpstr>Į projekto veiklas įtrauksime tėvelius     </vt:lpstr>
      <vt:lpstr>Mokytojai plėtos pažintinę aplinkosauginę  kompetenciją</vt:lpstr>
      <vt:lpstr>Laukiami rezultatai</vt:lpstr>
      <vt:lpstr>Laukiami rezultatai</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Vilniaus miesto savivaldybės  finansuojamas Savivaldybei pavaldžių įstaigų aplinkosauginio švietimo programos projektas</dc:title>
  <dc:creator>Audra B</dc:creator>
  <cp:lastModifiedBy>Audra B</cp:lastModifiedBy>
  <cp:revision>33</cp:revision>
  <dcterms:created xsi:type="dcterms:W3CDTF">2021-07-05T14:53:52Z</dcterms:created>
  <dcterms:modified xsi:type="dcterms:W3CDTF">2021-07-05T19:06:55Z</dcterms:modified>
</cp:coreProperties>
</file>