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FDC5-21ED-494A-895A-FB53E43B9AB1}" type="datetimeFigureOut">
              <a:rPr lang="lt-LT" smtClean="0"/>
              <a:t>2021-09-23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6113-526B-4BE8-B1F6-8F976CC6063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81949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FDC5-21ED-494A-895A-FB53E43B9AB1}" type="datetimeFigureOut">
              <a:rPr lang="lt-LT" smtClean="0"/>
              <a:t>2021-09-23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6113-526B-4BE8-B1F6-8F976CC6063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02140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FDC5-21ED-494A-895A-FB53E43B9AB1}" type="datetimeFigureOut">
              <a:rPr lang="lt-LT" smtClean="0"/>
              <a:t>2021-09-23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6113-526B-4BE8-B1F6-8F976CC6063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72023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FDC5-21ED-494A-895A-FB53E43B9AB1}" type="datetimeFigureOut">
              <a:rPr lang="lt-LT" smtClean="0"/>
              <a:t>2021-09-23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6113-526B-4BE8-B1F6-8F976CC6063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76051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FDC5-21ED-494A-895A-FB53E43B9AB1}" type="datetimeFigureOut">
              <a:rPr lang="lt-LT" smtClean="0"/>
              <a:t>2021-09-23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6113-526B-4BE8-B1F6-8F976CC6063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16375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FDC5-21ED-494A-895A-FB53E43B9AB1}" type="datetimeFigureOut">
              <a:rPr lang="lt-LT" smtClean="0"/>
              <a:t>2021-09-23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6113-526B-4BE8-B1F6-8F976CC6063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9088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FDC5-21ED-494A-895A-FB53E43B9AB1}" type="datetimeFigureOut">
              <a:rPr lang="lt-LT" smtClean="0"/>
              <a:t>2021-09-23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6113-526B-4BE8-B1F6-8F976CC6063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16442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FDC5-21ED-494A-895A-FB53E43B9AB1}" type="datetimeFigureOut">
              <a:rPr lang="lt-LT" smtClean="0"/>
              <a:t>2021-09-23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6113-526B-4BE8-B1F6-8F976CC6063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8560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FDC5-21ED-494A-895A-FB53E43B9AB1}" type="datetimeFigureOut">
              <a:rPr lang="lt-LT" smtClean="0"/>
              <a:t>2021-09-23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6113-526B-4BE8-B1F6-8F976CC6063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0128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FDC5-21ED-494A-895A-FB53E43B9AB1}" type="datetimeFigureOut">
              <a:rPr lang="lt-LT" smtClean="0"/>
              <a:t>2021-09-23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6113-526B-4BE8-B1F6-8F976CC6063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7078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FDC5-21ED-494A-895A-FB53E43B9AB1}" type="datetimeFigureOut">
              <a:rPr lang="lt-LT" smtClean="0"/>
              <a:t>2021-09-23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6113-526B-4BE8-B1F6-8F976CC6063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5719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5FDC5-21ED-494A-895A-FB53E43B9AB1}" type="datetimeFigureOut">
              <a:rPr lang="lt-LT" smtClean="0"/>
              <a:t>2021-09-23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56113-526B-4BE8-B1F6-8F976CC6063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3825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4217" y="4157610"/>
            <a:ext cx="7130049" cy="1872232"/>
          </a:xfrm>
        </p:spPr>
        <p:txBody>
          <a:bodyPr>
            <a:normAutofit/>
          </a:bodyPr>
          <a:lstStyle/>
          <a:p>
            <a:r>
              <a:rPr lang="lt-L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VAISTAŽOLINIŲ ARBATŲ NAUDA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97" y="515203"/>
            <a:ext cx="4662075" cy="2913797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6741B94E-5D03-48CF-BBFF-0CA332BC6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652" y="515203"/>
            <a:ext cx="2902903" cy="2804260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86A6F96D-BABA-4A4B-A199-502AABF37B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03" y="4017470"/>
            <a:ext cx="3062614" cy="215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98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63"/>
            <a:ext cx="10515600" cy="1325563"/>
          </a:xfrm>
        </p:spPr>
        <p:txBody>
          <a:bodyPr/>
          <a:lstStyle/>
          <a:p>
            <a:pPr algn="just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Aptarkite paveiksliukus, kas nutiko vaikams, kokie jiems pasireiškia simptomai?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374" y="1545845"/>
            <a:ext cx="6008076" cy="2538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280" y="4042949"/>
            <a:ext cx="5912947" cy="260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22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44" y="1132764"/>
            <a:ext cx="7633648" cy="57252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53" y="0"/>
            <a:ext cx="10515600" cy="1325563"/>
          </a:xfrm>
        </p:spPr>
        <p:txBody>
          <a:bodyPr/>
          <a:lstStyle/>
          <a:p>
            <a:pPr algn="just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Aptarkite, kokios vaistažolių dalys yra vartojamos?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01113" y="2016030"/>
            <a:ext cx="29860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/>
              <a:t>Įvairios augalų dalys (lapai, žiedai, šaknys, vaisiai) buvo ir tebėra vartojami nuo gilios senovės.</a:t>
            </a:r>
          </a:p>
          <a:p>
            <a:endParaRPr lang="lt-LT" sz="2400" dirty="0"/>
          </a:p>
          <a:p>
            <a:pPr algn="just"/>
            <a:r>
              <a:rPr lang="lt-LT" sz="2400" dirty="0"/>
              <a:t>Vaistažolės gali tapti ne tik vaistu, bet ir maistu.</a:t>
            </a:r>
          </a:p>
          <a:p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1270864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t.depositphotos.com/1592314/4213/i/950/depositphotos_42139853-stock-photo-herbs-hanging-isolated-on-wh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73" y="196442"/>
            <a:ext cx="11109278" cy="549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7173" y="4567969"/>
            <a:ext cx="114904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t-LT" sz="2000" dirty="0"/>
          </a:p>
          <a:p>
            <a:r>
              <a:rPr lang="lt-LT" sz="2000" dirty="0"/>
              <a:t>Vaistažolės naikina ne tik bakterijas, bet ir </a:t>
            </a:r>
            <a:r>
              <a:rPr lang="lt-LT" sz="2000" b="1" dirty="0"/>
              <a:t>virusus</a:t>
            </a:r>
            <a:r>
              <a:rPr lang="lt-LT" sz="2000" dirty="0"/>
              <a:t>, ir tuo iš esmės skiriasi nuo įprastinių antibiotikų. Vaistinėje pirkti antibiotikai virusinių infekcijų nepajėgūs įveikti.</a:t>
            </a:r>
          </a:p>
          <a:p>
            <a:endParaRPr lang="lt-LT" sz="2000" dirty="0"/>
          </a:p>
          <a:p>
            <a:r>
              <a:rPr lang="lt-LT" sz="2000" dirty="0"/>
              <a:t>Būna situacijų, kai pirmenybę teikti reiktų būtent augaliniams preparatams. Juk natūralios kilmės vaistai stimuliuoja imunitetą ir turi mažesnį šalutinį poveikį organizmui.</a:t>
            </a:r>
            <a:br>
              <a:rPr lang="lt-LT" sz="2000" dirty="0"/>
            </a:br>
            <a:endParaRPr lang="lt-LT" sz="2000" dirty="0"/>
          </a:p>
        </p:txBody>
      </p:sp>
    </p:spTree>
    <p:extLst>
      <p:ext uri="{BB962C8B-B14F-4D97-AF65-F5344CB8AC3E}">
        <p14:creationId xmlns:p14="http://schemas.microsoft.com/office/powerpoint/2010/main" val="2180231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427" y="0"/>
            <a:ext cx="10515600" cy="1325563"/>
          </a:xfrm>
        </p:spPr>
        <p:txBody>
          <a:bodyPr/>
          <a:lstStyle/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NUO PERŠALIMO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5684" y="1325563"/>
            <a:ext cx="3208899" cy="2172239"/>
          </a:xfrm>
        </p:spPr>
        <p:txBody>
          <a:bodyPr/>
          <a:lstStyle/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čiobrelis, </a:t>
            </a:r>
          </a:p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liepa,</a:t>
            </a:r>
          </a:p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vaistinis šalavijas,</a:t>
            </a:r>
          </a:p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pušų pumpurai. </a:t>
            </a:r>
          </a:p>
        </p:txBody>
      </p:sp>
      <p:pic>
        <p:nvPicPr>
          <p:cNvPr id="2050" name="Picture 2" descr="https://st.depositphotos.com/2400497/2883/v/950/depositphotos_28832569-stock-illustration-sick-boy-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2" r="8187"/>
          <a:stretch/>
        </p:blipFill>
        <p:spPr bwMode="auto">
          <a:xfrm>
            <a:off x="594804" y="1605781"/>
            <a:ext cx="2858610" cy="457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F405478E-555A-44AD-BE1C-1ED270EF56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770" y="260297"/>
            <a:ext cx="2858610" cy="1986702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DEDC128A-7A9B-4F0A-BBC5-B55A6D1FC0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"/>
          <a:stretch/>
        </p:blipFill>
        <p:spPr>
          <a:xfrm>
            <a:off x="8148770" y="2411682"/>
            <a:ext cx="2829576" cy="1986702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CFF81799-C12C-496E-BDA2-F7228E51BB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253" y="4572331"/>
            <a:ext cx="2858610" cy="1986702"/>
          </a:xfrm>
          <a:prstGeom prst="rect">
            <a:avLst/>
          </a:prstGeom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8E04DECA-1EA0-4AD1-9055-DCCFCA1FDB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025" y="4590859"/>
            <a:ext cx="2858610" cy="1968174"/>
          </a:xfrm>
          <a:prstGeom prst="rect">
            <a:avLst/>
          </a:prstGeom>
        </p:spPr>
      </p:pic>
      <p:sp>
        <p:nvSpPr>
          <p:cNvPr id="14" name="Rodyklė: dešinėn 13">
            <a:extLst>
              <a:ext uri="{FF2B5EF4-FFF2-40B4-BE49-F238E27FC236}">
                <a16:creationId xmlns:a16="http://schemas.microsoft.com/office/drawing/2014/main" id="{7534639F-8C85-4AA1-BB44-B69B72BD33CB}"/>
              </a:ext>
            </a:extLst>
          </p:cNvPr>
          <p:cNvSpPr/>
          <p:nvPr/>
        </p:nvSpPr>
        <p:spPr>
          <a:xfrm rot="21225099">
            <a:off x="6267935" y="1220298"/>
            <a:ext cx="1515122" cy="228299"/>
          </a:xfrm>
          <a:prstGeom prst="rightArrow">
            <a:avLst>
              <a:gd name="adj1" fmla="val 60987"/>
              <a:gd name="adj2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odyklė: dešinėn 15">
            <a:extLst>
              <a:ext uri="{FF2B5EF4-FFF2-40B4-BE49-F238E27FC236}">
                <a16:creationId xmlns:a16="http://schemas.microsoft.com/office/drawing/2014/main" id="{701E52BA-6475-4BE0-A7C1-AEE5B35074C8}"/>
              </a:ext>
            </a:extLst>
          </p:cNvPr>
          <p:cNvSpPr/>
          <p:nvPr/>
        </p:nvSpPr>
        <p:spPr>
          <a:xfrm rot="1141605">
            <a:off x="6345298" y="2233643"/>
            <a:ext cx="1515122" cy="27364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odyklė: dešinėn 16">
            <a:extLst>
              <a:ext uri="{FF2B5EF4-FFF2-40B4-BE49-F238E27FC236}">
                <a16:creationId xmlns:a16="http://schemas.microsoft.com/office/drawing/2014/main" id="{E8A67B46-C927-44AD-9B13-63D63AE8FE8E}"/>
              </a:ext>
            </a:extLst>
          </p:cNvPr>
          <p:cNvSpPr/>
          <p:nvPr/>
        </p:nvSpPr>
        <p:spPr>
          <a:xfrm rot="2558549">
            <a:off x="6459133" y="3344102"/>
            <a:ext cx="1515122" cy="26479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odyklė: dešinėn 17">
            <a:extLst>
              <a:ext uri="{FF2B5EF4-FFF2-40B4-BE49-F238E27FC236}">
                <a16:creationId xmlns:a16="http://schemas.microsoft.com/office/drawing/2014/main" id="{61507C68-23C7-4A39-9B3C-F871500AF504}"/>
              </a:ext>
            </a:extLst>
          </p:cNvPr>
          <p:cNvSpPr/>
          <p:nvPr/>
        </p:nvSpPr>
        <p:spPr>
          <a:xfrm rot="2988640">
            <a:off x="5478518" y="3774076"/>
            <a:ext cx="912068" cy="28640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6699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KAI SKAUDA PILVUKĄ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4997" y="1325563"/>
            <a:ext cx="2402006" cy="1707688"/>
          </a:xfrm>
        </p:spPr>
        <p:txBody>
          <a:bodyPr/>
          <a:lstStyle/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ramunėlė,</a:t>
            </a:r>
          </a:p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kmynai, </a:t>
            </a:r>
          </a:p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pankolis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16" y="1680406"/>
            <a:ext cx="4229076" cy="4229076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62AF7871-51E2-41E3-951F-F3C032DE60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25"/>
          <a:stretch/>
        </p:blipFill>
        <p:spPr>
          <a:xfrm>
            <a:off x="8425484" y="853156"/>
            <a:ext cx="2928316" cy="2180095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7F9FAC9D-C31D-4DF3-9239-79C608640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32" y="3429000"/>
            <a:ext cx="2322620" cy="2808356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5BAC7057-C117-4902-8F91-7C9F9019CF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335" y="4057261"/>
            <a:ext cx="2928316" cy="2180095"/>
          </a:xfrm>
          <a:prstGeom prst="rect">
            <a:avLst/>
          </a:prstGeom>
        </p:spPr>
      </p:pic>
      <p:sp>
        <p:nvSpPr>
          <p:cNvPr id="11" name="Rodyklė: dešinėn 10">
            <a:extLst>
              <a:ext uri="{FF2B5EF4-FFF2-40B4-BE49-F238E27FC236}">
                <a16:creationId xmlns:a16="http://schemas.microsoft.com/office/drawing/2014/main" id="{4EEAEA1E-178E-47DA-8B3B-C8FC8270AA95}"/>
              </a:ext>
            </a:extLst>
          </p:cNvPr>
          <p:cNvSpPr/>
          <p:nvPr/>
        </p:nvSpPr>
        <p:spPr>
          <a:xfrm rot="1208565">
            <a:off x="7104565" y="1736873"/>
            <a:ext cx="1209377" cy="32834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dyklė: dešinėn 11">
            <a:extLst>
              <a:ext uri="{FF2B5EF4-FFF2-40B4-BE49-F238E27FC236}">
                <a16:creationId xmlns:a16="http://schemas.microsoft.com/office/drawing/2014/main" id="{AA29D663-0AA2-4407-8D8C-C9AB21AFBB9E}"/>
              </a:ext>
            </a:extLst>
          </p:cNvPr>
          <p:cNvSpPr/>
          <p:nvPr/>
        </p:nvSpPr>
        <p:spPr>
          <a:xfrm rot="2249405">
            <a:off x="6530762" y="2705993"/>
            <a:ext cx="1907114" cy="30417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odyklė: dešinėn 12">
            <a:extLst>
              <a:ext uri="{FF2B5EF4-FFF2-40B4-BE49-F238E27FC236}">
                <a16:creationId xmlns:a16="http://schemas.microsoft.com/office/drawing/2014/main" id="{BBFE3EA2-46DF-4288-9F53-C0442284C153}"/>
              </a:ext>
            </a:extLst>
          </p:cNvPr>
          <p:cNvSpPr/>
          <p:nvPr/>
        </p:nvSpPr>
        <p:spPr>
          <a:xfrm rot="4003410">
            <a:off x="5595276" y="3221267"/>
            <a:ext cx="1001449" cy="31642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565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RAMIAM MIEGUI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390" y="1325563"/>
            <a:ext cx="1949112" cy="2197614"/>
          </a:xfrm>
        </p:spPr>
        <p:txBody>
          <a:bodyPr/>
          <a:lstStyle/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mėta, </a:t>
            </a:r>
          </a:p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melisa, </a:t>
            </a:r>
          </a:p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medetka, </a:t>
            </a:r>
          </a:p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levanda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/>
          <a:stretch/>
        </p:blipFill>
        <p:spPr>
          <a:xfrm flipH="1">
            <a:off x="7225451" y="2998695"/>
            <a:ext cx="4561684" cy="3357558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09257989-6882-4699-91B5-D28F539F77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21" y="1325563"/>
            <a:ext cx="3068791" cy="2280398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B62A8CF8-FA69-46B8-8988-BF65C071E7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50" y="4075855"/>
            <a:ext cx="3115729" cy="2280398"/>
          </a:xfrm>
          <a:prstGeom prst="rect">
            <a:avLst/>
          </a:prstGeom>
        </p:spPr>
      </p:pic>
      <p:pic>
        <p:nvPicPr>
          <p:cNvPr id="12" name="Paveikslėlis 11">
            <a:extLst>
              <a:ext uri="{FF2B5EF4-FFF2-40B4-BE49-F238E27FC236}">
                <a16:creationId xmlns:a16="http://schemas.microsoft.com/office/drawing/2014/main" id="{C75AEE7B-0EEE-4115-B6DE-2E22A10A0D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080" y="620215"/>
            <a:ext cx="3024194" cy="2280398"/>
          </a:xfrm>
          <a:prstGeom prst="rect">
            <a:avLst/>
          </a:prstGeom>
        </p:spPr>
      </p:pic>
      <p:pic>
        <p:nvPicPr>
          <p:cNvPr id="14" name="Paveikslėlis 13">
            <a:extLst>
              <a:ext uri="{FF2B5EF4-FFF2-40B4-BE49-F238E27FC236}">
                <a16:creationId xmlns:a16="http://schemas.microsoft.com/office/drawing/2014/main" id="{CC978057-6B8E-476D-8FE5-0464C46CD04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0" r="16657"/>
          <a:stretch/>
        </p:blipFill>
        <p:spPr>
          <a:xfrm>
            <a:off x="520689" y="4075855"/>
            <a:ext cx="3091453" cy="2280398"/>
          </a:xfrm>
          <a:prstGeom prst="rect">
            <a:avLst/>
          </a:prstGeom>
        </p:spPr>
      </p:pic>
      <p:sp>
        <p:nvSpPr>
          <p:cNvPr id="15" name="Rodyklė: dešinėn 14">
            <a:extLst>
              <a:ext uri="{FF2B5EF4-FFF2-40B4-BE49-F238E27FC236}">
                <a16:creationId xmlns:a16="http://schemas.microsoft.com/office/drawing/2014/main" id="{AE6B9BAE-C54A-43CE-A40A-BFC6F3F09B63}"/>
              </a:ext>
            </a:extLst>
          </p:cNvPr>
          <p:cNvSpPr/>
          <p:nvPr/>
        </p:nvSpPr>
        <p:spPr>
          <a:xfrm rot="8541361">
            <a:off x="3695772" y="1890834"/>
            <a:ext cx="1120593" cy="261469"/>
          </a:xfrm>
          <a:prstGeom prst="rightArrow">
            <a:avLst>
              <a:gd name="adj1" fmla="val 51863"/>
              <a:gd name="adj2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dyklė: dešinėn 15">
            <a:extLst>
              <a:ext uri="{FF2B5EF4-FFF2-40B4-BE49-F238E27FC236}">
                <a16:creationId xmlns:a16="http://schemas.microsoft.com/office/drawing/2014/main" id="{6BEA1599-9D8A-4357-87E4-BF197D39B945}"/>
              </a:ext>
            </a:extLst>
          </p:cNvPr>
          <p:cNvSpPr/>
          <p:nvPr/>
        </p:nvSpPr>
        <p:spPr>
          <a:xfrm rot="7181393">
            <a:off x="3419162" y="2878873"/>
            <a:ext cx="1861945" cy="231452"/>
          </a:xfrm>
          <a:prstGeom prst="rightArrow">
            <a:avLst>
              <a:gd name="adj1" fmla="val 51863"/>
              <a:gd name="adj2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dyklė: dešinėn 16">
            <a:extLst>
              <a:ext uri="{FF2B5EF4-FFF2-40B4-BE49-F238E27FC236}">
                <a16:creationId xmlns:a16="http://schemas.microsoft.com/office/drawing/2014/main" id="{9823ED9F-12AB-4EC1-A684-BF64A059198B}"/>
              </a:ext>
            </a:extLst>
          </p:cNvPr>
          <p:cNvSpPr/>
          <p:nvPr/>
        </p:nvSpPr>
        <p:spPr>
          <a:xfrm rot="19891661">
            <a:off x="6596701" y="2114621"/>
            <a:ext cx="1258158" cy="223846"/>
          </a:xfrm>
          <a:prstGeom prst="rightArrow">
            <a:avLst>
              <a:gd name="adj1" fmla="val 51863"/>
              <a:gd name="adj2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dyklė: dešinėn 17">
            <a:extLst>
              <a:ext uri="{FF2B5EF4-FFF2-40B4-BE49-F238E27FC236}">
                <a16:creationId xmlns:a16="http://schemas.microsoft.com/office/drawing/2014/main" id="{9DC4B2D0-DFC5-4D1F-A851-79C5C5A80B63}"/>
              </a:ext>
            </a:extLst>
          </p:cNvPr>
          <p:cNvSpPr/>
          <p:nvPr/>
        </p:nvSpPr>
        <p:spPr>
          <a:xfrm rot="5400000">
            <a:off x="5281585" y="3563437"/>
            <a:ext cx="712752" cy="229970"/>
          </a:xfrm>
          <a:prstGeom prst="rightArrow">
            <a:avLst>
              <a:gd name="adj1" fmla="val 51863"/>
              <a:gd name="adj2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836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STIPRUS VAIKAS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0538" y="1192859"/>
            <a:ext cx="2879769" cy="2013839"/>
          </a:xfrm>
        </p:spPr>
        <p:txBody>
          <a:bodyPr/>
          <a:lstStyle/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ežiuolė, </a:t>
            </a:r>
          </a:p>
          <a:p>
            <a:r>
              <a:rPr lang="lt-L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gaurometis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juodųjų serbentų lapai.</a:t>
            </a:r>
          </a:p>
          <a:p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8" y="1160971"/>
            <a:ext cx="3584448" cy="4706112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0E4BAB80-0F7A-4C24-9325-288C265D0F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154" y="466344"/>
            <a:ext cx="3683508" cy="2455672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05B74A8A-3EE7-4E8A-A447-136B438E0A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6" b="7331"/>
          <a:stretch/>
        </p:blipFill>
        <p:spPr>
          <a:xfrm>
            <a:off x="8611362" y="3163447"/>
            <a:ext cx="2507742" cy="3396420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F915E32E-71E3-4B2D-8235-AE46D8F237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831" y="4124642"/>
            <a:ext cx="3683508" cy="2435225"/>
          </a:xfrm>
          <a:prstGeom prst="rect">
            <a:avLst/>
          </a:prstGeom>
        </p:spPr>
      </p:pic>
      <p:sp>
        <p:nvSpPr>
          <p:cNvPr id="11" name="Rodyklė: dešinėn 10">
            <a:extLst>
              <a:ext uri="{FF2B5EF4-FFF2-40B4-BE49-F238E27FC236}">
                <a16:creationId xmlns:a16="http://schemas.microsoft.com/office/drawing/2014/main" id="{DF7C4822-041B-452D-8127-A95CABB3ACC7}"/>
              </a:ext>
            </a:extLst>
          </p:cNvPr>
          <p:cNvSpPr/>
          <p:nvPr/>
        </p:nvSpPr>
        <p:spPr>
          <a:xfrm>
            <a:off x="6119371" y="1268660"/>
            <a:ext cx="1356360" cy="30391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dyklė: dešinėn 11">
            <a:extLst>
              <a:ext uri="{FF2B5EF4-FFF2-40B4-BE49-F238E27FC236}">
                <a16:creationId xmlns:a16="http://schemas.microsoft.com/office/drawing/2014/main" id="{DBEB33B1-BE43-458A-813A-95EB5E55B032}"/>
              </a:ext>
            </a:extLst>
          </p:cNvPr>
          <p:cNvSpPr/>
          <p:nvPr/>
        </p:nvSpPr>
        <p:spPr>
          <a:xfrm rot="2754551">
            <a:off x="6310204" y="2735498"/>
            <a:ext cx="2030597" cy="30391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dyklė: dešinėn 12">
            <a:extLst>
              <a:ext uri="{FF2B5EF4-FFF2-40B4-BE49-F238E27FC236}">
                <a16:creationId xmlns:a16="http://schemas.microsoft.com/office/drawing/2014/main" id="{AC5B0FAC-DEF0-4A49-8484-58634976B39C}"/>
              </a:ext>
            </a:extLst>
          </p:cNvPr>
          <p:cNvSpPr/>
          <p:nvPr/>
        </p:nvSpPr>
        <p:spPr>
          <a:xfrm rot="4194518">
            <a:off x="5542890" y="3418703"/>
            <a:ext cx="853761" cy="30391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629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F32FB7CE-55E3-4339-965B-39CE5E66F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19" y="801209"/>
            <a:ext cx="5255581" cy="52555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890D09-17A8-4754-95B1-E58D8BC78AD3}"/>
              </a:ext>
            </a:extLst>
          </p:cNvPr>
          <p:cNvSpPr txBox="1"/>
          <p:nvPr/>
        </p:nvSpPr>
        <p:spPr>
          <a:xfrm>
            <a:off x="6997824" y="3365507"/>
            <a:ext cx="401048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Medžiagą surinko </a:t>
            </a:r>
          </a:p>
          <a:p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sveikatos priežiūros </a:t>
            </a:r>
          </a:p>
          <a:p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specialistė </a:t>
            </a:r>
          </a:p>
          <a:p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 </a:t>
            </a:r>
            <a:r>
              <a:rPr lang="lt-L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Jurgelevičienė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aveikslėlis 6">
            <a:extLst>
              <a:ext uri="{FF2B5EF4-FFF2-40B4-BE49-F238E27FC236}">
                <a16:creationId xmlns:a16="http://schemas.microsoft.com/office/drawing/2014/main" id="{3B41FF71-61F9-4F35-B710-C4FB5A2C61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5" r="13823" b="13650"/>
          <a:stretch/>
        </p:blipFill>
        <p:spPr>
          <a:xfrm>
            <a:off x="7750204" y="590782"/>
            <a:ext cx="2139519" cy="254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74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„Office“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„Office“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„Office“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</TotalTime>
  <Words>152</Words>
  <Application>Microsoft Office PowerPoint</Application>
  <PresentationFormat>Plačiaekranė</PresentationFormat>
  <Paragraphs>32</Paragraphs>
  <Slides>9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VAISTAŽOLINIŲ ARBATŲ NAUDA</vt:lpstr>
      <vt:lpstr>Aptarkite paveiksliukus, kas nutiko vaikams, kokie jiems pasireiškia simptomai?</vt:lpstr>
      <vt:lpstr>Aptarkite, kokios vaistažolių dalys yra vartojamos?</vt:lpstr>
      <vt:lpstr>„PowerPoint“ pateiktis</vt:lpstr>
      <vt:lpstr>NUO PERŠALIMO</vt:lpstr>
      <vt:lpstr>KAI SKAUDA PILVUKĄ</vt:lpstr>
      <vt:lpstr>RAMIAM MIEGUI</vt:lpstr>
      <vt:lpstr>STIPRUS VAIKAS</vt:lpstr>
      <vt:lpstr>„PowerPoint“ pateiktis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Jurg</dc:creator>
  <cp:lastModifiedBy>Drugeliai Jovarelis</cp:lastModifiedBy>
  <cp:revision>31</cp:revision>
  <dcterms:created xsi:type="dcterms:W3CDTF">2021-09-09T08:31:35Z</dcterms:created>
  <dcterms:modified xsi:type="dcterms:W3CDTF">2021-09-23T12:22:10Z</dcterms:modified>
</cp:coreProperties>
</file>