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13"/>
  </p:notesMasterIdLst>
  <p:sldIdLst>
    <p:sldId id="256" r:id="rId3"/>
    <p:sldId id="257" r:id="rId4"/>
    <p:sldId id="258" r:id="rId5"/>
    <p:sldId id="259" r:id="rId6"/>
    <p:sldId id="260" r:id="rId7"/>
    <p:sldId id="272" r:id="rId8"/>
    <p:sldId id="261" r:id="rId9"/>
    <p:sldId id="262" r:id="rId10"/>
    <p:sldId id="273" r:id="rId11"/>
    <p:sldId id="270" r:id="rId12"/>
  </p:sldIdLst>
  <p:sldSz cx="9144000" cy="6858000" type="screen4x3"/>
  <p:notesSz cx="6858000"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2" roundtripDataSignature="AMtx7mh8MPVWlB5PVkSyoX8MnWDVwSHJ+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0" d="100"/>
          <a:sy n="150" d="100"/>
        </p:scale>
        <p:origin x="2094" y="1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23"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22" Type="http://customschemas.google.com/relationships/presentationmetadata" Target="metadata"/></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lt-LT"/>
        </a:p>
      </c:txPr>
    </c:title>
    <c:autoTitleDeleted val="0"/>
    <c:plotArea>
      <c:layout/>
      <c:barChart>
        <c:barDir val="bar"/>
        <c:grouping val="clustered"/>
        <c:varyColors val="0"/>
        <c:ser>
          <c:idx val="0"/>
          <c:order val="0"/>
          <c:tx>
            <c:strRef>
              <c:f>Lapas1!$E$6</c:f>
              <c:strCache>
                <c:ptCount val="1"/>
                <c:pt idx="0">
                  <c:v>Posėdžių lankomumas</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Lapas1!$D$7:$D$15</c:f>
              <c:strCache>
                <c:ptCount val="9"/>
                <c:pt idx="0">
                  <c:v>Kazlavickas L.</c:v>
                </c:pt>
                <c:pt idx="1">
                  <c:v>Navys A.</c:v>
                </c:pt>
                <c:pt idx="2">
                  <c:v>Nemunaitis A.</c:v>
                </c:pt>
                <c:pt idx="3">
                  <c:v>Pinelis P.</c:v>
                </c:pt>
                <c:pt idx="4">
                  <c:v>Sadauskas V.</c:v>
                </c:pt>
                <c:pt idx="5">
                  <c:v>Skaistys A.</c:v>
                </c:pt>
                <c:pt idx="6">
                  <c:v>Trusewicz E.</c:v>
                </c:pt>
                <c:pt idx="7">
                  <c:v>Tumelis S.</c:v>
                </c:pt>
                <c:pt idx="8">
                  <c:v>Vaiciukevičiūtė A. </c:v>
                </c:pt>
              </c:strCache>
            </c:strRef>
          </c:cat>
          <c:val>
            <c:numRef>
              <c:f>Lapas1!$E$7:$E$15</c:f>
              <c:numCache>
                <c:formatCode>0%</c:formatCode>
                <c:ptCount val="9"/>
                <c:pt idx="0">
                  <c:v>0.8</c:v>
                </c:pt>
                <c:pt idx="1">
                  <c:v>0.6</c:v>
                </c:pt>
                <c:pt idx="2">
                  <c:v>1</c:v>
                </c:pt>
                <c:pt idx="3">
                  <c:v>1</c:v>
                </c:pt>
                <c:pt idx="4">
                  <c:v>1</c:v>
                </c:pt>
                <c:pt idx="5">
                  <c:v>0.8</c:v>
                </c:pt>
                <c:pt idx="6">
                  <c:v>0.8</c:v>
                </c:pt>
                <c:pt idx="7">
                  <c:v>1</c:v>
                </c:pt>
                <c:pt idx="8">
                  <c:v>1</c:v>
                </c:pt>
              </c:numCache>
            </c:numRef>
          </c:val>
          <c:extLst>
            <c:ext xmlns:c16="http://schemas.microsoft.com/office/drawing/2014/chart" uri="{C3380CC4-5D6E-409C-BE32-E72D297353CC}">
              <c16:uniqueId val="{00000000-F1D4-4A45-A583-00ACBD3587CA}"/>
            </c:ext>
          </c:extLst>
        </c:ser>
        <c:dLbls>
          <c:dLblPos val="inEnd"/>
          <c:showLegendKey val="0"/>
          <c:showVal val="1"/>
          <c:showCatName val="0"/>
          <c:showSerName val="0"/>
          <c:showPercent val="0"/>
          <c:showBubbleSize val="0"/>
        </c:dLbls>
        <c:gapWidth val="65"/>
        <c:axId val="378243272"/>
        <c:axId val="378243632"/>
      </c:barChart>
      <c:catAx>
        <c:axId val="378243272"/>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lt-LT"/>
          </a:p>
        </c:txPr>
        <c:crossAx val="378243632"/>
        <c:crosses val="autoZero"/>
        <c:auto val="1"/>
        <c:lblAlgn val="ctr"/>
        <c:lblOffset val="100"/>
        <c:noMultiLvlLbl val="0"/>
      </c:catAx>
      <c:valAx>
        <c:axId val="378243632"/>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lt-LT"/>
          </a:p>
        </c:txPr>
        <c:crossAx val="378243272"/>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lt-LT"/>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lt-LT"/>
              <a:t>Komisijos teiktų rekomendacijų įgyvendinimas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lt-LT"/>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6"/>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DC62-4866-83BE-920A0408B814}"/>
              </c:ext>
            </c:extLst>
          </c:dPt>
          <c:dPt>
            <c:idx val="1"/>
            <c:bubble3D val="0"/>
            <c:spPr>
              <a:solidFill>
                <a:schemeClr val="accent5"/>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DC62-4866-83BE-920A0408B814}"/>
              </c:ext>
            </c:extLst>
          </c:dPt>
          <c:dPt>
            <c:idx val="2"/>
            <c:bubble3D val="0"/>
            <c:spPr>
              <a:solidFill>
                <a:schemeClr val="accent4"/>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5-DC62-4866-83BE-920A0408B814}"/>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lt-LT"/>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Lapas1!$C$7:$C$9</c:f>
              <c:strCache>
                <c:ptCount val="3"/>
                <c:pt idx="0">
                  <c:v>Įgyvendinta</c:v>
                </c:pt>
                <c:pt idx="1">
                  <c:v>Dalinai įgyvendinta</c:v>
                </c:pt>
                <c:pt idx="2">
                  <c:v>Laukiama informacijos</c:v>
                </c:pt>
              </c:strCache>
            </c:strRef>
          </c:cat>
          <c:val>
            <c:numRef>
              <c:f>Lapas1!$D$7:$D$9</c:f>
              <c:numCache>
                <c:formatCode>General</c:formatCode>
                <c:ptCount val="3"/>
                <c:pt idx="0">
                  <c:v>3</c:v>
                </c:pt>
                <c:pt idx="1">
                  <c:v>2</c:v>
                </c:pt>
                <c:pt idx="2">
                  <c:v>2</c:v>
                </c:pt>
              </c:numCache>
            </c:numRef>
          </c:val>
          <c:extLst>
            <c:ext xmlns:c16="http://schemas.microsoft.com/office/drawing/2014/chart" uri="{C3380CC4-5D6E-409C-BE32-E72D297353CC}">
              <c16:uniqueId val="{00000006-DC62-4866-83BE-920A0408B814}"/>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lt-LT"/>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47738"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715153"/>
            <a:ext cx="5486400" cy="4466987"/>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notes"/>
          <p:cNvSpPr txBox="1">
            <a:spLocks noGrp="1"/>
          </p:cNvSpPr>
          <p:nvPr>
            <p:ph type="body" idx="1"/>
          </p:nvPr>
        </p:nvSpPr>
        <p:spPr>
          <a:xfrm>
            <a:off x="685800" y="4715153"/>
            <a:ext cx="548640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5" name="Google Shape;145;p1:notes"/>
          <p:cNvSpPr>
            <a:spLocks noGrp="1" noRot="1" noChangeAspect="1"/>
          </p:cNvSpPr>
          <p:nvPr>
            <p:ph type="sldImg" idx="2"/>
          </p:nvPr>
        </p:nvSpPr>
        <p:spPr>
          <a:xfrm>
            <a:off x="947738"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1:notes"/>
          <p:cNvSpPr txBox="1">
            <a:spLocks noGrp="1"/>
          </p:cNvSpPr>
          <p:nvPr>
            <p:ph type="body" idx="1"/>
          </p:nvPr>
        </p:nvSpPr>
        <p:spPr>
          <a:xfrm>
            <a:off x="685800" y="4715153"/>
            <a:ext cx="548640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1" name="Google Shape;251;p11:notes"/>
          <p:cNvSpPr>
            <a:spLocks noGrp="1" noRot="1" noChangeAspect="1"/>
          </p:cNvSpPr>
          <p:nvPr>
            <p:ph type="sldImg" idx="2"/>
          </p:nvPr>
        </p:nvSpPr>
        <p:spPr>
          <a:xfrm>
            <a:off x="947738"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2:notes"/>
          <p:cNvSpPr txBox="1">
            <a:spLocks noGrp="1"/>
          </p:cNvSpPr>
          <p:nvPr>
            <p:ph type="body" idx="1"/>
          </p:nvPr>
        </p:nvSpPr>
        <p:spPr>
          <a:xfrm>
            <a:off x="685800" y="4715153"/>
            <a:ext cx="548640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0" name="Google Shape;150;p2:notes"/>
          <p:cNvSpPr>
            <a:spLocks noGrp="1" noRot="1" noChangeAspect="1"/>
          </p:cNvSpPr>
          <p:nvPr>
            <p:ph type="sldImg" idx="2"/>
          </p:nvPr>
        </p:nvSpPr>
        <p:spPr>
          <a:xfrm>
            <a:off x="947738"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3:notes"/>
          <p:cNvSpPr txBox="1">
            <a:spLocks noGrp="1"/>
          </p:cNvSpPr>
          <p:nvPr>
            <p:ph type="body" idx="1"/>
          </p:nvPr>
        </p:nvSpPr>
        <p:spPr>
          <a:xfrm>
            <a:off x="685800" y="4715153"/>
            <a:ext cx="548640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5" name="Google Shape;155;p3:notes"/>
          <p:cNvSpPr>
            <a:spLocks noGrp="1" noRot="1" noChangeAspect="1"/>
          </p:cNvSpPr>
          <p:nvPr>
            <p:ph type="sldImg" idx="2"/>
          </p:nvPr>
        </p:nvSpPr>
        <p:spPr>
          <a:xfrm>
            <a:off x="947738"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4:notes"/>
          <p:cNvSpPr txBox="1">
            <a:spLocks noGrp="1"/>
          </p:cNvSpPr>
          <p:nvPr>
            <p:ph type="body" idx="1"/>
          </p:nvPr>
        </p:nvSpPr>
        <p:spPr>
          <a:xfrm>
            <a:off x="685800" y="4715153"/>
            <a:ext cx="548640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2" name="Google Shape;162;p4:notes"/>
          <p:cNvSpPr>
            <a:spLocks noGrp="1" noRot="1" noChangeAspect="1"/>
          </p:cNvSpPr>
          <p:nvPr>
            <p:ph type="sldImg" idx="2"/>
          </p:nvPr>
        </p:nvSpPr>
        <p:spPr>
          <a:xfrm>
            <a:off x="947738"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5:notes"/>
          <p:cNvSpPr txBox="1">
            <a:spLocks noGrp="1"/>
          </p:cNvSpPr>
          <p:nvPr>
            <p:ph type="body" idx="1"/>
          </p:nvPr>
        </p:nvSpPr>
        <p:spPr>
          <a:xfrm>
            <a:off x="685800" y="4715153"/>
            <a:ext cx="548640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9" name="Google Shape;169;p5:notes"/>
          <p:cNvSpPr>
            <a:spLocks noGrp="1" noRot="1" noChangeAspect="1"/>
          </p:cNvSpPr>
          <p:nvPr>
            <p:ph type="sldImg" idx="2"/>
          </p:nvPr>
        </p:nvSpPr>
        <p:spPr>
          <a:xfrm>
            <a:off x="947738"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5:notes"/>
          <p:cNvSpPr txBox="1">
            <a:spLocks noGrp="1"/>
          </p:cNvSpPr>
          <p:nvPr>
            <p:ph type="body" idx="1"/>
          </p:nvPr>
        </p:nvSpPr>
        <p:spPr>
          <a:xfrm>
            <a:off x="685800" y="4715153"/>
            <a:ext cx="548640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9" name="Google Shape;169;p5:notes"/>
          <p:cNvSpPr>
            <a:spLocks noGrp="1" noRot="1" noChangeAspect="1"/>
          </p:cNvSpPr>
          <p:nvPr>
            <p:ph type="sldImg" idx="2"/>
          </p:nvPr>
        </p:nvSpPr>
        <p:spPr>
          <a:xfrm>
            <a:off x="947738"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13157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c56c58254a_0_1:notes"/>
          <p:cNvSpPr txBox="1">
            <a:spLocks noGrp="1"/>
          </p:cNvSpPr>
          <p:nvPr>
            <p:ph type="body" idx="1"/>
          </p:nvPr>
        </p:nvSpPr>
        <p:spPr>
          <a:xfrm>
            <a:off x="685800" y="4715153"/>
            <a:ext cx="548640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6" name="Google Shape;176;gc56c58254a_0_1:notes"/>
          <p:cNvSpPr>
            <a:spLocks noGrp="1" noRot="1" noChangeAspect="1"/>
          </p:cNvSpPr>
          <p:nvPr>
            <p:ph type="sldImg" idx="2"/>
          </p:nvPr>
        </p:nvSpPr>
        <p:spPr>
          <a:xfrm>
            <a:off x="947738"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21e4406f8f_0_1:notes"/>
          <p:cNvSpPr txBox="1">
            <a:spLocks noGrp="1"/>
          </p:cNvSpPr>
          <p:nvPr>
            <p:ph type="body" idx="1"/>
          </p:nvPr>
        </p:nvSpPr>
        <p:spPr>
          <a:xfrm>
            <a:off x="685800" y="4715153"/>
            <a:ext cx="548640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3" name="Google Shape;183;g121e4406f8f_0_1:notes"/>
          <p:cNvSpPr>
            <a:spLocks noGrp="1" noRot="1" noChangeAspect="1"/>
          </p:cNvSpPr>
          <p:nvPr>
            <p:ph type="sldImg" idx="2"/>
          </p:nvPr>
        </p:nvSpPr>
        <p:spPr>
          <a:xfrm>
            <a:off x="947738"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21e4406f8f_0_1:notes"/>
          <p:cNvSpPr txBox="1">
            <a:spLocks noGrp="1"/>
          </p:cNvSpPr>
          <p:nvPr>
            <p:ph type="body" idx="1"/>
          </p:nvPr>
        </p:nvSpPr>
        <p:spPr>
          <a:xfrm>
            <a:off x="685800" y="4715153"/>
            <a:ext cx="548640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3" name="Google Shape;183;g121e4406f8f_0_1:notes"/>
          <p:cNvSpPr>
            <a:spLocks noGrp="1" noRot="1" noChangeAspect="1"/>
          </p:cNvSpPr>
          <p:nvPr>
            <p:ph type="sldImg" idx="2"/>
          </p:nvPr>
        </p:nvSpPr>
        <p:spPr>
          <a:xfrm>
            <a:off x="947738"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95511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4" name="Google Shape;14;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4"/>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5"/>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5"/>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6"/>
        <p:cNvGrpSpPr/>
        <p:nvPr/>
      </p:nvGrpSpPr>
      <p:grpSpPr>
        <a:xfrm>
          <a:off x="0" y="0"/>
          <a:ext cx="0" cy="0"/>
          <a:chOff x="0" y="0"/>
          <a:chExt cx="0" cy="0"/>
        </a:xfrm>
      </p:grpSpPr>
      <p:sp>
        <p:nvSpPr>
          <p:cNvPr id="87" name="Google Shape;87;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9" name="Google Shape;89;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9"/>
        <p:cNvGrpSpPr/>
        <p:nvPr/>
      </p:nvGrpSpPr>
      <p:grpSpPr>
        <a:xfrm>
          <a:off x="0" y="0"/>
          <a:ext cx="0" cy="0"/>
          <a:chOff x="0" y="0"/>
          <a:chExt cx="0" cy="0"/>
        </a:xfrm>
      </p:grpSpPr>
      <p:sp>
        <p:nvSpPr>
          <p:cNvPr id="100" name="Google Shape;100;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2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02" name="Google Shape;102;p2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03" name="Google Shape;103;p2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04" name="Google Shape;104;p2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05" name="Google Shape;105;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8"/>
        <p:cNvGrpSpPr/>
        <p:nvPr/>
      </p:nvGrpSpPr>
      <p:grpSpPr>
        <a:xfrm>
          <a:off x="0" y="0"/>
          <a:ext cx="0" cy="0"/>
          <a:chOff x="0" y="0"/>
          <a:chExt cx="0" cy="0"/>
        </a:xfrm>
      </p:grpSpPr>
      <p:sp>
        <p:nvSpPr>
          <p:cNvPr id="109" name="Google Shape;109;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3"/>
        <p:cNvGrpSpPr/>
        <p:nvPr/>
      </p:nvGrpSpPr>
      <p:grpSpPr>
        <a:xfrm>
          <a:off x="0" y="0"/>
          <a:ext cx="0" cy="0"/>
          <a:chOff x="0" y="0"/>
          <a:chExt cx="0" cy="0"/>
        </a:xfrm>
      </p:grpSpPr>
      <p:sp>
        <p:nvSpPr>
          <p:cNvPr id="114" name="Google Shape;114;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7"/>
        <p:cNvGrpSpPr/>
        <p:nvPr/>
      </p:nvGrpSpPr>
      <p:grpSpPr>
        <a:xfrm>
          <a:off x="0" y="0"/>
          <a:ext cx="0" cy="0"/>
          <a:chOff x="0" y="0"/>
          <a:chExt cx="0" cy="0"/>
        </a:xfrm>
      </p:grpSpPr>
      <p:sp>
        <p:nvSpPr>
          <p:cNvPr id="118" name="Google Shape;118;p3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3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20" name="Google Shape;120;p3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21" name="Google Shape;121;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4"/>
        <p:cNvGrpSpPr/>
        <p:nvPr/>
      </p:nvGrpSpPr>
      <p:grpSpPr>
        <a:xfrm>
          <a:off x="0" y="0"/>
          <a:ext cx="0" cy="0"/>
          <a:chOff x="0" y="0"/>
          <a:chExt cx="0" cy="0"/>
        </a:xfrm>
      </p:grpSpPr>
      <p:sp>
        <p:nvSpPr>
          <p:cNvPr id="125" name="Google Shape;125;p3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33"/>
          <p:cNvSpPr>
            <a:spLocks noGrp="1"/>
          </p:cNvSpPr>
          <p:nvPr>
            <p:ph type="pic" idx="2"/>
          </p:nvPr>
        </p:nvSpPr>
        <p:spPr>
          <a:xfrm>
            <a:off x="1792288" y="612775"/>
            <a:ext cx="5486400" cy="4114800"/>
          </a:xfrm>
          <a:prstGeom prst="rect">
            <a:avLst/>
          </a:prstGeom>
          <a:noFill/>
          <a:ln>
            <a:noFill/>
          </a:ln>
        </p:spPr>
      </p:sp>
      <p:sp>
        <p:nvSpPr>
          <p:cNvPr id="127" name="Google Shape;127;p3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28" name="Google Shape;128;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1"/>
        <p:cNvGrpSpPr/>
        <p:nvPr/>
      </p:nvGrpSpPr>
      <p:grpSpPr>
        <a:xfrm>
          <a:off x="0" y="0"/>
          <a:ext cx="0" cy="0"/>
          <a:chOff x="0" y="0"/>
          <a:chExt cx="0" cy="0"/>
        </a:xfrm>
      </p:grpSpPr>
      <p:sp>
        <p:nvSpPr>
          <p:cNvPr id="132" name="Google Shape;132;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34"/>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4" name="Google Shape;134;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7"/>
        <p:cNvGrpSpPr/>
        <p:nvPr/>
      </p:nvGrpSpPr>
      <p:grpSpPr>
        <a:xfrm>
          <a:off x="0" y="0"/>
          <a:ext cx="0" cy="0"/>
          <a:chOff x="0" y="0"/>
          <a:chExt cx="0" cy="0"/>
        </a:xfrm>
      </p:grpSpPr>
      <p:sp>
        <p:nvSpPr>
          <p:cNvPr id="138" name="Google Shape;138;p35"/>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35"/>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0" name="Google Shape;140;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 name="Google Shape;20;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26" name="Google Shape;26;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2" name="Google Shape;32;p1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3" name="Google Shape;33;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9" name="Google Shape;39;p1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0" name="Google Shape;40;p1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1" name="Google Shape;41;p1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2" name="Google Shape;42;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2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3"/>
          <p:cNvSpPr>
            <a:spLocks noGrp="1"/>
          </p:cNvSpPr>
          <p:nvPr>
            <p:ph type="pic" idx="2"/>
          </p:nvPr>
        </p:nvSpPr>
        <p:spPr>
          <a:xfrm>
            <a:off x="1792288" y="612775"/>
            <a:ext cx="5486400" cy="4114800"/>
          </a:xfrm>
          <a:prstGeom prst="rect">
            <a:avLst/>
          </a:prstGeom>
          <a:noFill/>
          <a:ln>
            <a:noFill/>
          </a:ln>
        </p:spPr>
      </p:sp>
      <p:sp>
        <p:nvSpPr>
          <p:cNvPr id="64" name="Google Shape;64;p2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Google Shape;81;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2" name="Google Shape;82;p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3" name="Google Shape;83;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6"/>
        <p:cNvGrpSpPr/>
        <p:nvPr/>
      </p:nvGrpSpPr>
      <p:grpSpPr>
        <a:xfrm>
          <a:off x="0" y="0"/>
          <a:ext cx="0" cy="0"/>
          <a:chOff x="0" y="0"/>
          <a:chExt cx="0" cy="0"/>
        </a:xfrm>
      </p:grpSpPr>
      <p:sp>
        <p:nvSpPr>
          <p:cNvPr id="147" name="Google Shape;147;p1"/>
          <p:cNvSpPr txBox="1">
            <a:spLocks noGrp="1"/>
          </p:cNvSpPr>
          <p:nvPr>
            <p:ph type="ctrTitle"/>
          </p:nvPr>
        </p:nvSpPr>
        <p:spPr>
          <a:xfrm>
            <a:off x="685800" y="1674054"/>
            <a:ext cx="7772400" cy="288387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2800"/>
              <a:buFont typeface="Arial"/>
              <a:buNone/>
            </a:pPr>
            <a:r>
              <a:rPr lang="lt-LT" sz="2800" b="1" dirty="0">
                <a:solidFill>
                  <a:schemeClr val="lt1"/>
                </a:solidFill>
                <a:latin typeface="Arial"/>
                <a:ea typeface="Arial"/>
                <a:cs typeface="Arial"/>
                <a:sym typeface="Arial"/>
              </a:rPr>
              <a:t>VILNIAUS MIESTO SAVIVALDYBĖS TARYBOS ANTIKORUPCIJOS KOMISIJA</a:t>
            </a:r>
            <a:br>
              <a:rPr lang="lt-LT" sz="2800" b="1" dirty="0">
                <a:solidFill>
                  <a:schemeClr val="lt1"/>
                </a:solidFill>
                <a:latin typeface="Arial"/>
                <a:ea typeface="Arial"/>
                <a:cs typeface="Arial"/>
                <a:sym typeface="Arial"/>
              </a:rPr>
            </a:br>
            <a:br>
              <a:rPr lang="lt-LT" sz="2800" b="1" dirty="0">
                <a:solidFill>
                  <a:schemeClr val="lt1"/>
                </a:solidFill>
                <a:latin typeface="Arial"/>
                <a:ea typeface="Arial"/>
                <a:cs typeface="Arial"/>
                <a:sym typeface="Arial"/>
              </a:rPr>
            </a:br>
            <a:r>
              <a:rPr lang="lt-LT" sz="1400" b="1" dirty="0">
                <a:solidFill>
                  <a:schemeClr val="lt1"/>
                </a:solidFill>
                <a:latin typeface="Arial"/>
                <a:ea typeface="Arial"/>
                <a:cs typeface="Arial"/>
                <a:sym typeface="Arial"/>
              </a:rPr>
              <a:t>Komisijos pirmininkas Vydūnas Sadauskas</a:t>
            </a:r>
            <a:br>
              <a:rPr lang="lt-LT" sz="1400" b="1" dirty="0">
                <a:solidFill>
                  <a:schemeClr val="lt1"/>
                </a:solidFill>
                <a:latin typeface="Arial"/>
                <a:ea typeface="Arial"/>
                <a:cs typeface="Arial"/>
                <a:sym typeface="Arial"/>
              </a:rPr>
            </a:br>
            <a:r>
              <a:rPr lang="lt-LT" sz="1400" b="1" dirty="0">
                <a:solidFill>
                  <a:schemeClr val="lt1"/>
                </a:solidFill>
                <a:latin typeface="Arial"/>
                <a:ea typeface="Arial"/>
                <a:cs typeface="Arial"/>
                <a:sym typeface="Arial"/>
              </a:rPr>
              <a:t>Komisijos pirmininko pavaduotoja Agnė Vaiciukevičiūtė</a:t>
            </a:r>
            <a:br>
              <a:rPr lang="lt-LT" sz="1400" b="1" dirty="0">
                <a:solidFill>
                  <a:schemeClr val="lt1"/>
                </a:solidFill>
                <a:latin typeface="Arial"/>
                <a:ea typeface="Arial"/>
                <a:cs typeface="Arial"/>
                <a:sym typeface="Arial"/>
              </a:rPr>
            </a:br>
            <a:r>
              <a:rPr lang="lt-LT" sz="1400" b="1" dirty="0">
                <a:solidFill>
                  <a:schemeClr val="lt1"/>
                </a:solidFill>
                <a:latin typeface="Arial"/>
                <a:ea typeface="Arial"/>
                <a:cs typeface="Arial"/>
                <a:sym typeface="Arial"/>
              </a:rPr>
              <a:t>Komisijos nariai:</a:t>
            </a:r>
            <a:br>
              <a:rPr lang="lt-LT" sz="1400" b="1" dirty="0">
                <a:solidFill>
                  <a:schemeClr val="lt1"/>
                </a:solidFill>
                <a:latin typeface="Arial"/>
                <a:ea typeface="Arial"/>
                <a:cs typeface="Arial"/>
                <a:sym typeface="Arial"/>
              </a:rPr>
            </a:br>
            <a:r>
              <a:rPr lang="lt-LT" sz="1400" b="1" dirty="0">
                <a:solidFill>
                  <a:schemeClr val="lt1"/>
                </a:solidFill>
                <a:latin typeface="Arial"/>
                <a:ea typeface="Arial"/>
                <a:cs typeface="Arial"/>
                <a:sym typeface="Arial"/>
              </a:rPr>
              <a:t>Liutauras Kazlavickas, Aurimas Navys, Audrius Skaistys, Skirmantas Tumelis, Edward Trusewicz, Povilas Pinelis, Aleksandras Nemunaitis.</a:t>
            </a:r>
            <a:br>
              <a:rPr lang="lt-LT" sz="1400" b="1" dirty="0">
                <a:solidFill>
                  <a:schemeClr val="lt1"/>
                </a:solidFill>
                <a:latin typeface="Arial"/>
                <a:ea typeface="Arial"/>
                <a:cs typeface="Arial"/>
                <a:sym typeface="Arial"/>
              </a:rPr>
            </a:br>
            <a:br>
              <a:rPr lang="lt-LT" sz="1400" b="1" dirty="0">
                <a:solidFill>
                  <a:schemeClr val="lt1"/>
                </a:solidFill>
                <a:latin typeface="Arial"/>
                <a:ea typeface="Arial"/>
                <a:cs typeface="Arial"/>
                <a:sym typeface="Arial"/>
              </a:rPr>
            </a:br>
            <a:r>
              <a:rPr lang="lt-LT" sz="1400" b="1" dirty="0">
                <a:solidFill>
                  <a:schemeClr val="lt1"/>
                </a:solidFill>
                <a:latin typeface="Arial"/>
                <a:ea typeface="Arial"/>
                <a:cs typeface="Arial"/>
                <a:sym typeface="Arial"/>
              </a:rPr>
              <a:t>Komisijos sekretorė </a:t>
            </a:r>
            <a:r>
              <a:rPr lang="en-US" sz="1400" b="1" dirty="0" err="1">
                <a:solidFill>
                  <a:schemeClr val="lt1"/>
                </a:solidFill>
                <a:latin typeface="Arial"/>
                <a:ea typeface="Arial"/>
                <a:cs typeface="Arial"/>
                <a:sym typeface="Arial"/>
              </a:rPr>
              <a:t>Nijol</a:t>
            </a:r>
            <a:r>
              <a:rPr lang="lt-LT" sz="1400" b="1" dirty="0">
                <a:solidFill>
                  <a:schemeClr val="lt1"/>
                </a:solidFill>
                <a:latin typeface="Arial"/>
                <a:ea typeface="Arial"/>
                <a:cs typeface="Arial"/>
                <a:sym typeface="Arial"/>
              </a:rPr>
              <a:t>ė Milašienė</a:t>
            </a:r>
            <a:br>
              <a:rPr lang="lt-LT" sz="1400" b="1" dirty="0">
                <a:solidFill>
                  <a:schemeClr val="lt1"/>
                </a:solidFill>
                <a:latin typeface="Arial"/>
                <a:ea typeface="Arial"/>
                <a:cs typeface="Arial"/>
                <a:sym typeface="Arial"/>
              </a:rPr>
            </a:br>
            <a:endParaRPr sz="1400" b="1" dirty="0">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2"/>
        <p:cNvGrpSpPr/>
        <p:nvPr/>
      </p:nvGrpSpPr>
      <p:grpSpPr>
        <a:xfrm>
          <a:off x="0" y="0"/>
          <a:ext cx="0" cy="0"/>
          <a:chOff x="0" y="0"/>
          <a:chExt cx="0" cy="0"/>
        </a:xfrm>
      </p:grpSpPr>
      <p:sp>
        <p:nvSpPr>
          <p:cNvPr id="253" name="Google Shape;253;p11"/>
          <p:cNvSpPr txBox="1">
            <a:spLocks noGrp="1"/>
          </p:cNvSpPr>
          <p:nvPr>
            <p:ph type="ctrTitle"/>
          </p:nvPr>
        </p:nvSpPr>
        <p:spPr>
          <a:xfrm>
            <a:off x="685800" y="301840"/>
            <a:ext cx="7772400" cy="312716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2800"/>
              <a:buFont typeface="Arial"/>
              <a:buNone/>
            </a:pPr>
            <a:r>
              <a:rPr lang="lt-LT" sz="1800" b="1">
                <a:solidFill>
                  <a:schemeClr val="lt1"/>
                </a:solidFill>
                <a:latin typeface="Arial"/>
                <a:ea typeface="Arial"/>
                <a:cs typeface="Arial"/>
                <a:sym typeface="Arial"/>
              </a:rPr>
              <a:t>VILNIAUS MIESTO SAVIVALDYBĖS TARYBOS </a:t>
            </a:r>
            <a:br>
              <a:rPr lang="lt-LT" sz="1800" b="1">
                <a:solidFill>
                  <a:schemeClr val="lt1"/>
                </a:solidFill>
                <a:latin typeface="Arial"/>
                <a:ea typeface="Arial"/>
                <a:cs typeface="Arial"/>
                <a:sym typeface="Arial"/>
              </a:rPr>
            </a:br>
            <a:r>
              <a:rPr lang="lt-LT" sz="1800" b="1">
                <a:solidFill>
                  <a:schemeClr val="lt1"/>
                </a:solidFill>
                <a:latin typeface="Arial"/>
                <a:ea typeface="Arial"/>
                <a:cs typeface="Arial"/>
                <a:sym typeface="Arial"/>
              </a:rPr>
              <a:t>ANTIKORUPCIJOS KOMISIJA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1"/>
        <p:cNvGrpSpPr/>
        <p:nvPr/>
      </p:nvGrpSpPr>
      <p:grpSpPr>
        <a:xfrm>
          <a:off x="0" y="0"/>
          <a:ext cx="0" cy="0"/>
          <a:chOff x="0" y="0"/>
          <a:chExt cx="0" cy="0"/>
        </a:xfrm>
      </p:grpSpPr>
      <p:sp>
        <p:nvSpPr>
          <p:cNvPr id="152" name="Google Shape;152;p2"/>
          <p:cNvSpPr txBox="1">
            <a:spLocks noGrp="1"/>
          </p:cNvSpPr>
          <p:nvPr>
            <p:ph type="ctrTitle"/>
          </p:nvPr>
        </p:nvSpPr>
        <p:spPr>
          <a:xfrm>
            <a:off x="3059832" y="1988840"/>
            <a:ext cx="3168352" cy="259471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2800"/>
              <a:buFont typeface="Arial"/>
              <a:buNone/>
            </a:pPr>
            <a:r>
              <a:rPr lang="lt-LT" sz="2800" b="1" dirty="0">
                <a:solidFill>
                  <a:schemeClr val="lt1"/>
                </a:solidFill>
                <a:latin typeface="Arial"/>
                <a:ea typeface="Arial"/>
                <a:cs typeface="Arial"/>
                <a:sym typeface="Arial"/>
              </a:rPr>
              <a:t>2023 M. GEGUŽĖS MĖN. - 2024 M. BALANDŽIO MĖN. VEIKLOS ATASKAITA</a:t>
            </a:r>
            <a:endParaRPr sz="2800" b="1" dirty="0">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6"/>
        <p:cNvGrpSpPr/>
        <p:nvPr/>
      </p:nvGrpSpPr>
      <p:grpSpPr>
        <a:xfrm>
          <a:off x="0" y="0"/>
          <a:ext cx="0" cy="0"/>
          <a:chOff x="0" y="0"/>
          <a:chExt cx="0" cy="0"/>
        </a:xfrm>
      </p:grpSpPr>
      <p:sp>
        <p:nvSpPr>
          <p:cNvPr id="157" name="Google Shape;157;p3"/>
          <p:cNvSpPr txBox="1">
            <a:spLocks noGrp="1"/>
          </p:cNvSpPr>
          <p:nvPr>
            <p:ph type="title"/>
          </p:nvPr>
        </p:nvSpPr>
        <p:spPr>
          <a:xfrm>
            <a:off x="899592" y="692696"/>
            <a:ext cx="7920880" cy="115212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1800"/>
              <a:buFont typeface="Arial"/>
              <a:buNone/>
            </a:pPr>
            <a:r>
              <a:rPr lang="lt-LT" sz="1800" b="1">
                <a:solidFill>
                  <a:srgbClr val="3F3F3F"/>
                </a:solidFill>
                <a:latin typeface="Arial"/>
                <a:ea typeface="Arial"/>
                <a:cs typeface="Arial"/>
                <a:sym typeface="Arial"/>
              </a:rPr>
              <a:t>Antikorupcijos komisijos narių lankomumas (%)</a:t>
            </a:r>
            <a:endParaRPr sz="1800" b="1">
              <a:solidFill>
                <a:srgbClr val="3F3F3F"/>
              </a:solidFill>
              <a:latin typeface="Arial"/>
              <a:ea typeface="Arial"/>
              <a:cs typeface="Arial"/>
              <a:sym typeface="Arial"/>
            </a:endParaRPr>
          </a:p>
        </p:txBody>
      </p:sp>
      <p:cxnSp>
        <p:nvCxnSpPr>
          <p:cNvPr id="158" name="Google Shape;158;p3"/>
          <p:cNvCxnSpPr/>
          <p:nvPr/>
        </p:nvCxnSpPr>
        <p:spPr>
          <a:xfrm>
            <a:off x="971600" y="1484784"/>
            <a:ext cx="6480720" cy="0"/>
          </a:xfrm>
          <a:prstGeom prst="straightConnector1">
            <a:avLst/>
          </a:prstGeom>
          <a:noFill/>
          <a:ln w="19050" cap="flat" cmpd="sng">
            <a:solidFill>
              <a:srgbClr val="BFBFBF"/>
            </a:solidFill>
            <a:prstDash val="solid"/>
            <a:round/>
            <a:headEnd type="none" w="sm" len="sm"/>
            <a:tailEnd type="none" w="sm" len="sm"/>
          </a:ln>
        </p:spPr>
      </p:cxnSp>
      <p:graphicFrame>
        <p:nvGraphicFramePr>
          <p:cNvPr id="2" name="Diagrama 1">
            <a:extLst>
              <a:ext uri="{FF2B5EF4-FFF2-40B4-BE49-F238E27FC236}">
                <a16:creationId xmlns:a16="http://schemas.microsoft.com/office/drawing/2014/main" id="{1F22E82D-4EAD-0A58-8116-1572946C2746}"/>
              </a:ext>
            </a:extLst>
          </p:cNvPr>
          <p:cNvGraphicFramePr>
            <a:graphicFrameLocks/>
          </p:cNvGraphicFramePr>
          <p:nvPr>
            <p:extLst>
              <p:ext uri="{D42A27DB-BD31-4B8C-83A1-F6EECF244321}">
                <p14:modId xmlns:p14="http://schemas.microsoft.com/office/powerpoint/2010/main" val="2071245859"/>
              </p:ext>
            </p:extLst>
          </p:nvPr>
        </p:nvGraphicFramePr>
        <p:xfrm>
          <a:off x="899592" y="1844824"/>
          <a:ext cx="7742758" cy="407337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3"/>
        <p:cNvGrpSpPr/>
        <p:nvPr/>
      </p:nvGrpSpPr>
      <p:grpSpPr>
        <a:xfrm>
          <a:off x="0" y="0"/>
          <a:ext cx="0" cy="0"/>
          <a:chOff x="0" y="0"/>
          <a:chExt cx="0" cy="0"/>
        </a:xfrm>
      </p:grpSpPr>
      <p:sp>
        <p:nvSpPr>
          <p:cNvPr id="164" name="Google Shape;164;p4"/>
          <p:cNvSpPr txBox="1">
            <a:spLocks noGrp="1"/>
          </p:cNvSpPr>
          <p:nvPr>
            <p:ph type="title"/>
          </p:nvPr>
        </p:nvSpPr>
        <p:spPr>
          <a:xfrm>
            <a:off x="899592" y="692696"/>
            <a:ext cx="7920880" cy="115212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1800"/>
              <a:buFont typeface="Arial"/>
              <a:buNone/>
            </a:pPr>
            <a:r>
              <a:rPr lang="lt-LT" sz="1800" b="1">
                <a:solidFill>
                  <a:srgbClr val="3F3F3F"/>
                </a:solidFill>
                <a:latin typeface="Arial"/>
                <a:ea typeface="Arial"/>
                <a:cs typeface="Arial"/>
                <a:sym typeface="Arial"/>
              </a:rPr>
              <a:t>Komisijos veikla</a:t>
            </a:r>
            <a:endParaRPr sz="1800" b="1">
              <a:solidFill>
                <a:srgbClr val="3F3F3F"/>
              </a:solidFill>
              <a:latin typeface="Arial"/>
              <a:ea typeface="Arial"/>
              <a:cs typeface="Arial"/>
              <a:sym typeface="Arial"/>
            </a:endParaRPr>
          </a:p>
        </p:txBody>
      </p:sp>
      <p:sp>
        <p:nvSpPr>
          <p:cNvPr id="165" name="Google Shape;165;p4"/>
          <p:cNvSpPr txBox="1">
            <a:spLocks noGrp="1"/>
          </p:cNvSpPr>
          <p:nvPr>
            <p:ph type="body" idx="1"/>
          </p:nvPr>
        </p:nvSpPr>
        <p:spPr>
          <a:xfrm>
            <a:off x="899592" y="1772816"/>
            <a:ext cx="7920880" cy="4525963"/>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SzPts val="1800"/>
              <a:buNone/>
            </a:pPr>
            <a:r>
              <a:rPr lang="lt-LT" sz="1600" dirty="0"/>
              <a:t>Per ataskaitinį laikotarpį suorganizuoti </a:t>
            </a:r>
            <a:r>
              <a:rPr lang="en-US" sz="1600" b="1" dirty="0"/>
              <a:t>5</a:t>
            </a:r>
            <a:r>
              <a:rPr lang="lt-LT" sz="1600" b="1" dirty="0"/>
              <a:t> Komisijos posėdžiai, apsvarstyta 18 klausimų.</a:t>
            </a:r>
            <a:endParaRPr sz="1600" b="1" dirty="0"/>
          </a:p>
          <a:p>
            <a:pPr marL="0" lvl="0" indent="0" algn="just" rtl="0">
              <a:lnSpc>
                <a:spcPct val="150000"/>
              </a:lnSpc>
              <a:spcBef>
                <a:spcPts val="0"/>
              </a:spcBef>
              <a:spcAft>
                <a:spcPts val="0"/>
              </a:spcAft>
              <a:buSzPts val="1800"/>
              <a:buNone/>
            </a:pPr>
            <a:r>
              <a:rPr lang="lt-LT" sz="1600" b="1" dirty="0"/>
              <a:t>       </a:t>
            </a:r>
            <a:endParaRPr dirty="0"/>
          </a:p>
          <a:p>
            <a:pPr marL="0" lvl="0" indent="0" algn="just" rtl="0">
              <a:lnSpc>
                <a:spcPct val="150000"/>
              </a:lnSpc>
              <a:spcBef>
                <a:spcPts val="0"/>
              </a:spcBef>
              <a:spcAft>
                <a:spcPts val="0"/>
              </a:spcAft>
              <a:buSzPts val="1800"/>
              <a:buNone/>
            </a:pPr>
            <a:r>
              <a:rPr lang="lt-LT" sz="1600" b="1" dirty="0"/>
              <a:t> Komisijos posėdžių kviestiniai dalyviai</a:t>
            </a:r>
            <a:r>
              <a:rPr lang="lt-LT" sz="1600" dirty="0"/>
              <a:t>:</a:t>
            </a:r>
            <a:endParaRPr sz="1600" dirty="0"/>
          </a:p>
          <a:p>
            <a:pPr marL="342900" lvl="0" indent="-317500" algn="just" rtl="0">
              <a:lnSpc>
                <a:spcPct val="150000"/>
              </a:lnSpc>
              <a:spcBef>
                <a:spcPts val="0"/>
              </a:spcBef>
              <a:spcAft>
                <a:spcPts val="0"/>
              </a:spcAft>
              <a:buSzPts val="1400"/>
              <a:buFont typeface="Calibri"/>
              <a:buChar char="•"/>
            </a:pPr>
            <a:r>
              <a:rPr lang="lt-LT" sz="1600" dirty="0"/>
              <a:t>Vilniaus miesto savivaldybės administracijos darbuotojai; </a:t>
            </a:r>
            <a:endParaRPr sz="1600" dirty="0"/>
          </a:p>
          <a:p>
            <a:pPr marL="342900" lvl="0" indent="-317500" algn="just" rtl="0">
              <a:lnSpc>
                <a:spcPct val="150000"/>
              </a:lnSpc>
              <a:spcBef>
                <a:spcPts val="0"/>
              </a:spcBef>
              <a:spcAft>
                <a:spcPts val="0"/>
              </a:spcAft>
              <a:buSzPts val="1400"/>
              <a:buFont typeface="Calibri"/>
              <a:buChar char="•"/>
            </a:pPr>
            <a:r>
              <a:rPr lang="lt-LT" sz="1600" dirty="0">
                <a:latin typeface="Calibri"/>
                <a:ea typeface="Calibri"/>
                <a:cs typeface="Calibri"/>
                <a:sym typeface="Calibri"/>
              </a:rPr>
              <a:t>Vilniaus miesto savivaldybės įmonių/įstaigų darbuotojai</a:t>
            </a:r>
            <a:r>
              <a:rPr lang="lt-LT" sz="1600" dirty="0"/>
              <a:t>;</a:t>
            </a:r>
            <a:endParaRPr dirty="0"/>
          </a:p>
          <a:p>
            <a:pPr marL="342900" lvl="0" indent="-317500" algn="just" rtl="0">
              <a:lnSpc>
                <a:spcPct val="150000"/>
              </a:lnSpc>
              <a:spcBef>
                <a:spcPts val="0"/>
              </a:spcBef>
              <a:spcAft>
                <a:spcPts val="0"/>
              </a:spcAft>
              <a:buSzPts val="1400"/>
              <a:buFont typeface="Calibri"/>
              <a:buChar char="•"/>
            </a:pPr>
            <a:r>
              <a:rPr lang="lt-LT" sz="1600" dirty="0"/>
              <a:t>Skundų pareiškėjai.</a:t>
            </a:r>
            <a:endParaRPr sz="1400" dirty="0"/>
          </a:p>
          <a:p>
            <a:pPr marL="0" lvl="0" indent="0" algn="just" rtl="0">
              <a:lnSpc>
                <a:spcPct val="150000"/>
              </a:lnSpc>
              <a:spcBef>
                <a:spcPts val="0"/>
              </a:spcBef>
              <a:spcAft>
                <a:spcPts val="0"/>
              </a:spcAft>
              <a:buClr>
                <a:schemeClr val="dk1"/>
              </a:buClr>
              <a:buSzPts val="1100"/>
              <a:buFont typeface="Arial"/>
              <a:buNone/>
            </a:pPr>
            <a:endParaRPr sz="1600" b="1" dirty="0"/>
          </a:p>
          <a:p>
            <a:pPr marL="0" lvl="0" indent="0" algn="just" rtl="0">
              <a:lnSpc>
                <a:spcPct val="150000"/>
              </a:lnSpc>
              <a:spcBef>
                <a:spcPts val="0"/>
              </a:spcBef>
              <a:spcAft>
                <a:spcPts val="0"/>
              </a:spcAft>
              <a:buClr>
                <a:schemeClr val="dk1"/>
              </a:buClr>
              <a:buSzPts val="1100"/>
              <a:buFont typeface="Arial"/>
              <a:buNone/>
            </a:pPr>
            <a:r>
              <a:rPr lang="lt-LT" sz="1600" b="1" dirty="0"/>
              <a:t>Bendradarbiauta/kreiptasi į šias institucijas/įstaigas pagal nagrinėtus klausimus: </a:t>
            </a:r>
            <a:endParaRPr dirty="0"/>
          </a:p>
          <a:p>
            <a:pPr marL="0" lvl="0" indent="0" algn="just">
              <a:lnSpc>
                <a:spcPct val="150000"/>
              </a:lnSpc>
              <a:spcBef>
                <a:spcPts val="0"/>
              </a:spcBef>
              <a:buSzPts val="1100"/>
              <a:buNone/>
            </a:pPr>
            <a:r>
              <a:rPr lang="lt-LT" sz="1600" dirty="0"/>
              <a:t>Vilniaus miesto savivaldybės </a:t>
            </a:r>
            <a:r>
              <a:rPr lang="en-US" sz="1600" dirty="0"/>
              <a:t>M</a:t>
            </a:r>
            <a:r>
              <a:rPr lang="lt-LT" sz="1600" dirty="0"/>
              <a:t>eras</a:t>
            </a:r>
            <a:r>
              <a:rPr lang="en-US" sz="1600" dirty="0"/>
              <a:t> </a:t>
            </a:r>
            <a:r>
              <a:rPr lang="en-US" sz="1600" dirty="0" err="1"/>
              <a:t>ir</a:t>
            </a:r>
            <a:r>
              <a:rPr lang="en-US" sz="1600" dirty="0"/>
              <a:t> A</a:t>
            </a:r>
            <a:r>
              <a:rPr lang="lt-LT" sz="1600" dirty="0" err="1"/>
              <a:t>dministracija</a:t>
            </a:r>
            <a:r>
              <a:rPr lang="lt-LT" sz="1600" dirty="0"/>
              <a:t>, UAB „Grinda“, </a:t>
            </a:r>
            <a:r>
              <a:rPr lang="en-US" sz="1600" dirty="0"/>
              <a:t>UAB “Vilniaus </a:t>
            </a:r>
            <a:r>
              <a:rPr lang="en-US" sz="1600" dirty="0" err="1"/>
              <a:t>vystymo</a:t>
            </a:r>
            <a:r>
              <a:rPr lang="en-US" sz="1600" dirty="0"/>
              <a:t> </a:t>
            </a:r>
            <a:r>
              <a:rPr lang="en-US" sz="1600" dirty="0" err="1"/>
              <a:t>kompanija</a:t>
            </a:r>
            <a:r>
              <a:rPr lang="en-US" sz="1600" dirty="0"/>
              <a:t>”, </a:t>
            </a:r>
            <a:r>
              <a:rPr lang="lt-LT" sz="1600" dirty="0"/>
              <a:t>Lietuvos Respublikos specialiųjų tyrimų tarnyba</a:t>
            </a:r>
            <a:r>
              <a:rPr lang="en-US" sz="1600" dirty="0"/>
              <a:t>, </a:t>
            </a:r>
            <a:r>
              <a:rPr lang="lt-LT" sz="1600" dirty="0"/>
              <a:t>Lietuvos architektų rūmų ekspertų taryba</a:t>
            </a:r>
            <a:r>
              <a:rPr lang="en-US" sz="1600" dirty="0"/>
              <a:t>.</a:t>
            </a:r>
            <a:endParaRPr sz="1400" dirty="0"/>
          </a:p>
          <a:p>
            <a:pPr marL="0" lvl="0" indent="0" algn="just" rtl="0">
              <a:lnSpc>
                <a:spcPct val="150000"/>
              </a:lnSpc>
              <a:spcBef>
                <a:spcPts val="0"/>
              </a:spcBef>
              <a:spcAft>
                <a:spcPts val="0"/>
              </a:spcAft>
              <a:buSzPts val="1800"/>
              <a:buNone/>
            </a:pPr>
            <a:endParaRPr sz="1400" dirty="0"/>
          </a:p>
          <a:p>
            <a:pPr marL="0" lvl="0" indent="0" algn="just" rtl="0">
              <a:lnSpc>
                <a:spcPct val="150000"/>
              </a:lnSpc>
              <a:spcBef>
                <a:spcPts val="0"/>
              </a:spcBef>
              <a:spcAft>
                <a:spcPts val="0"/>
              </a:spcAft>
              <a:buSzPts val="1800"/>
              <a:buNone/>
            </a:pPr>
            <a:endParaRPr sz="1400" dirty="0"/>
          </a:p>
          <a:p>
            <a:pPr marL="0" lvl="0" indent="0" algn="just" rtl="0">
              <a:lnSpc>
                <a:spcPct val="150000"/>
              </a:lnSpc>
              <a:spcBef>
                <a:spcPts val="0"/>
              </a:spcBef>
              <a:spcAft>
                <a:spcPts val="0"/>
              </a:spcAft>
              <a:buSzPts val="1800"/>
              <a:buNone/>
            </a:pPr>
            <a:endParaRPr sz="1200" dirty="0">
              <a:latin typeface="Times New Roman"/>
              <a:ea typeface="Times New Roman"/>
              <a:cs typeface="Times New Roman"/>
              <a:sym typeface="Times New Roman"/>
            </a:endParaRPr>
          </a:p>
          <a:p>
            <a:pPr marL="0" lvl="0" indent="0" algn="just" rtl="0">
              <a:lnSpc>
                <a:spcPct val="100000"/>
              </a:lnSpc>
              <a:spcBef>
                <a:spcPts val="360"/>
              </a:spcBef>
              <a:spcAft>
                <a:spcPts val="0"/>
              </a:spcAft>
              <a:buSzPts val="1800"/>
              <a:buNone/>
            </a:pPr>
            <a:endParaRPr dirty="0"/>
          </a:p>
        </p:txBody>
      </p:sp>
      <p:cxnSp>
        <p:nvCxnSpPr>
          <p:cNvPr id="166" name="Google Shape;166;p4"/>
          <p:cNvCxnSpPr/>
          <p:nvPr/>
        </p:nvCxnSpPr>
        <p:spPr>
          <a:xfrm>
            <a:off x="971600" y="1484784"/>
            <a:ext cx="6480720" cy="0"/>
          </a:xfrm>
          <a:prstGeom prst="straightConnector1">
            <a:avLst/>
          </a:prstGeom>
          <a:noFill/>
          <a:ln w="19050" cap="flat" cmpd="sng">
            <a:solidFill>
              <a:srgbClr val="BFBFBF"/>
            </a:solidFill>
            <a:prstDash val="solid"/>
            <a:round/>
            <a:headEnd type="none" w="sm" len="sm"/>
            <a:tailEnd type="none" w="sm" len="sm"/>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0"/>
        <p:cNvGrpSpPr/>
        <p:nvPr/>
      </p:nvGrpSpPr>
      <p:grpSpPr>
        <a:xfrm>
          <a:off x="0" y="0"/>
          <a:ext cx="0" cy="0"/>
          <a:chOff x="0" y="0"/>
          <a:chExt cx="0" cy="0"/>
        </a:xfrm>
      </p:grpSpPr>
      <p:sp>
        <p:nvSpPr>
          <p:cNvPr id="171" name="Google Shape;171;p5"/>
          <p:cNvSpPr txBox="1">
            <a:spLocks noGrp="1"/>
          </p:cNvSpPr>
          <p:nvPr>
            <p:ph type="title"/>
          </p:nvPr>
        </p:nvSpPr>
        <p:spPr>
          <a:xfrm>
            <a:off x="899592" y="692696"/>
            <a:ext cx="7920900" cy="115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1800"/>
              <a:buFont typeface="Arial"/>
              <a:buNone/>
            </a:pPr>
            <a:r>
              <a:rPr lang="lt-LT" sz="1800" b="1" dirty="0">
                <a:solidFill>
                  <a:srgbClr val="3F3F3F"/>
                </a:solidFill>
                <a:latin typeface="Arial"/>
                <a:ea typeface="Arial"/>
                <a:cs typeface="Arial"/>
                <a:sym typeface="Arial"/>
              </a:rPr>
              <a:t>Komisijos veikla</a:t>
            </a:r>
            <a:endParaRPr sz="1800" b="1" dirty="0">
              <a:solidFill>
                <a:srgbClr val="3F3F3F"/>
              </a:solidFill>
              <a:latin typeface="Arial"/>
              <a:ea typeface="Arial"/>
              <a:cs typeface="Arial"/>
              <a:sym typeface="Arial"/>
            </a:endParaRPr>
          </a:p>
        </p:txBody>
      </p:sp>
      <p:cxnSp>
        <p:nvCxnSpPr>
          <p:cNvPr id="172" name="Google Shape;172;p5"/>
          <p:cNvCxnSpPr/>
          <p:nvPr/>
        </p:nvCxnSpPr>
        <p:spPr>
          <a:xfrm>
            <a:off x="971600" y="1484784"/>
            <a:ext cx="6480600" cy="0"/>
          </a:xfrm>
          <a:prstGeom prst="straightConnector1">
            <a:avLst/>
          </a:prstGeom>
          <a:noFill/>
          <a:ln w="19050" cap="flat" cmpd="sng">
            <a:solidFill>
              <a:srgbClr val="BFBFBF"/>
            </a:solidFill>
            <a:prstDash val="solid"/>
            <a:round/>
            <a:headEnd type="none" w="sm" len="sm"/>
            <a:tailEnd type="none" w="sm" len="sm"/>
          </a:ln>
        </p:spPr>
      </p:cxnSp>
      <p:sp>
        <p:nvSpPr>
          <p:cNvPr id="173" name="Google Shape;173;p5"/>
          <p:cNvSpPr txBox="1">
            <a:spLocks noGrp="1"/>
          </p:cNvSpPr>
          <p:nvPr>
            <p:ph type="body" idx="1"/>
          </p:nvPr>
        </p:nvSpPr>
        <p:spPr>
          <a:xfrm>
            <a:off x="765900" y="1484784"/>
            <a:ext cx="7920900" cy="5099316"/>
          </a:xfrm>
          <a:prstGeom prst="rect">
            <a:avLst/>
          </a:prstGeom>
          <a:noFill/>
          <a:ln>
            <a:noFill/>
          </a:ln>
        </p:spPr>
        <p:txBody>
          <a:bodyPr spcFirstLastPara="1" wrap="square" lIns="91425" tIns="45700" rIns="91425" bIns="45700" anchor="t" anchorCtr="0">
            <a:noAutofit/>
          </a:bodyPr>
          <a:lstStyle/>
          <a:p>
            <a:pPr marL="36000" lvl="0" indent="0" algn="just" rtl="0">
              <a:lnSpc>
                <a:spcPct val="150000"/>
              </a:lnSpc>
              <a:spcBef>
                <a:spcPts val="0"/>
              </a:spcBef>
              <a:spcAft>
                <a:spcPts val="0"/>
              </a:spcAft>
              <a:buSzPts val="1400"/>
              <a:buNone/>
            </a:pPr>
            <a:r>
              <a:rPr lang="lt-LT" sz="1200" b="1" u="sng" dirty="0">
                <a:latin typeface="Calibri" panose="020F0502020204030204" pitchFamily="34" charset="0"/>
                <a:ea typeface="Calibri" panose="020F0502020204030204" pitchFamily="34" charset="0"/>
                <a:cs typeface="Calibri" panose="020F0502020204030204" pitchFamily="34" charset="0"/>
                <a:sym typeface="Times New Roman"/>
              </a:rPr>
              <a:t>DĖL SITUACIJOS GRIGIŠKIŲ SENIŪNIJOJE (TIPINIO DIZAINO KIOSKŲ).</a:t>
            </a:r>
          </a:p>
          <a:p>
            <a:pPr marL="36000" lvl="0" indent="0" algn="just" rtl="0">
              <a:lnSpc>
                <a:spcPct val="150000"/>
              </a:lnSpc>
              <a:spcBef>
                <a:spcPts val="0"/>
              </a:spcBef>
              <a:spcAft>
                <a:spcPts val="0"/>
              </a:spcAft>
              <a:buSzPts val="1400"/>
              <a:buNone/>
            </a:pPr>
            <a:r>
              <a:rPr lang="lt-LT" sz="1200" b="1" dirty="0">
                <a:latin typeface="Calibri" panose="020F0502020204030204" pitchFamily="34" charset="0"/>
                <a:ea typeface="Calibri" panose="020F0502020204030204" pitchFamily="34" charset="0"/>
                <a:cs typeface="Calibri" panose="020F0502020204030204" pitchFamily="34" charset="0"/>
              </a:rPr>
              <a:t>Rezultatas: </a:t>
            </a:r>
            <a:r>
              <a:rPr lang="lt-LT" sz="1200" dirty="0">
                <a:latin typeface="Calibri" panose="020F0502020204030204" pitchFamily="34" charset="0"/>
                <a:ea typeface="Calibri" panose="020F0502020204030204" pitchFamily="34" charset="0"/>
                <a:cs typeface="Calibri" panose="020F0502020204030204" pitchFamily="34" charset="0"/>
              </a:rPr>
              <a:t>Klausimas buvo išsamiai išnagrinėtas kartu su Vilniaus miesto savivaldybės atsakingais specialistais, taip pat buvo pakviesta ir pareiškėja. Administracijos </a:t>
            </a:r>
            <a:r>
              <a:rPr lang="lt-LT" sz="1200" dirty="0" err="1">
                <a:latin typeface="Calibri" panose="020F0502020204030204" pitchFamily="34" charset="0"/>
                <a:ea typeface="Calibri" panose="020F0502020204030204" pitchFamily="34" charset="0"/>
                <a:cs typeface="Calibri" panose="020F0502020204030204" pitchFamily="34" charset="0"/>
              </a:rPr>
              <a:t>direktori</a:t>
            </a:r>
            <a:r>
              <a:rPr lang="en-US" sz="1200" dirty="0">
                <a:latin typeface="Calibri" panose="020F0502020204030204" pitchFamily="34" charset="0"/>
                <a:ea typeface="Calibri" panose="020F0502020204030204" pitchFamily="34" charset="0"/>
                <a:cs typeface="Calibri" panose="020F0502020204030204" pitchFamily="34" charset="0"/>
              </a:rPr>
              <a:t>a</a:t>
            </a:r>
            <a:r>
              <a:rPr lang="lt-LT" sz="1200" dirty="0" err="1">
                <a:latin typeface="Calibri" panose="020F0502020204030204" pitchFamily="34" charset="0"/>
                <a:ea typeface="Calibri" panose="020F0502020204030204" pitchFamily="34" charset="0"/>
                <a:cs typeface="Calibri" panose="020F0502020204030204" pitchFamily="34" charset="0"/>
              </a:rPr>
              <a:t>us</a:t>
            </a:r>
            <a:r>
              <a:rPr lang="lt-LT" sz="1200" dirty="0">
                <a:latin typeface="Calibri" panose="020F0502020204030204" pitchFamily="34" charset="0"/>
                <a:ea typeface="Calibri" panose="020F0502020204030204" pitchFamily="34" charset="0"/>
                <a:cs typeface="Calibri" panose="020F0502020204030204" pitchFamily="34" charset="0"/>
              </a:rPr>
              <a:t> buvo paprašytas pakartotinai išnagrinėti pareiškėjos I.Į. Mažoji Karolina savininkės V. A. prašymą, pritaikant jos valdomą kioską (paviljoną) pagal Vilniaus miesto savivaldybės administracijos direktoriaus 2022-03-10 įsakymo Nr. 30-511/22 reikalavimus bei pasiūlyta Antikorupcijos komisijos pirmininkui V. Sadauskui išnagrinėti tipinio dizaino kioskų (paviljonų) gamintojų rinkoje siūlomas kainas ir su apibendrinta informacija supažindinti Komisijos narius.</a:t>
            </a:r>
          </a:p>
          <a:p>
            <a:pPr marL="36000" lvl="0" indent="0" algn="just" rtl="0">
              <a:lnSpc>
                <a:spcPct val="150000"/>
              </a:lnSpc>
              <a:spcBef>
                <a:spcPts val="0"/>
              </a:spcBef>
              <a:spcAft>
                <a:spcPts val="0"/>
              </a:spcAft>
              <a:buSzPts val="1400"/>
              <a:buNone/>
            </a:pPr>
            <a:endParaRPr sz="1200" dirty="0">
              <a:latin typeface="Calibri" panose="020F0502020204030204" pitchFamily="34" charset="0"/>
              <a:ea typeface="Calibri" panose="020F0502020204030204" pitchFamily="34" charset="0"/>
              <a:cs typeface="Calibri" panose="020F0502020204030204" pitchFamily="34" charset="0"/>
            </a:endParaRPr>
          </a:p>
          <a:p>
            <a:pPr marL="36000" lvl="0" indent="0" algn="just" rtl="0">
              <a:lnSpc>
                <a:spcPct val="150000"/>
              </a:lnSpc>
              <a:spcBef>
                <a:spcPts val="0"/>
              </a:spcBef>
              <a:spcAft>
                <a:spcPts val="0"/>
              </a:spcAft>
              <a:buSzPts val="1400"/>
              <a:buNone/>
            </a:pPr>
            <a:r>
              <a:rPr lang="lt-LT" sz="1200" b="1" u="sng" dirty="0">
                <a:solidFill>
                  <a:schemeClr val="bg2"/>
                </a:solidFill>
                <a:latin typeface="Calibri" panose="020F0502020204030204" pitchFamily="34" charset="0"/>
                <a:ea typeface="Calibri" panose="020F0502020204030204" pitchFamily="34" charset="0"/>
                <a:cs typeface="Calibri" panose="020F0502020204030204" pitchFamily="34" charset="0"/>
                <a:sym typeface="Times New Roman"/>
              </a:rPr>
              <a:t>Rekomendacijos: </a:t>
            </a:r>
            <a:r>
              <a:rPr lang="lt-LT" sz="1200" dirty="0">
                <a:latin typeface="Calibri" panose="020F0502020204030204" pitchFamily="34" charset="0"/>
                <a:ea typeface="Calibri" panose="020F0502020204030204" pitchFamily="34" charset="0"/>
                <a:cs typeface="Calibri" panose="020F0502020204030204" pitchFamily="34" charset="0"/>
                <a:sym typeface="Times New Roman"/>
              </a:rPr>
              <a:t>Rekomenduota Administracijos direktoriui iš naujo įvertinti Vilniaus miesto savivaldybės administracijos direktoriaus 2022-03-10 įsakymo Nr. 30-511/22 „Dėl pritarimo Vilniaus miesto tipinio dizaino kioskų (paviljonų) sklaidos schemai ir Reikalavimams tipinio dizaino kioskams (paviljonams)“ ir:</a:t>
            </a:r>
          </a:p>
          <a:p>
            <a:pPr marL="36000" lvl="0" indent="0" algn="just" rtl="0">
              <a:lnSpc>
                <a:spcPct val="150000"/>
              </a:lnSpc>
              <a:spcBef>
                <a:spcPts val="0"/>
              </a:spcBef>
              <a:spcAft>
                <a:spcPts val="0"/>
              </a:spcAft>
              <a:buSzPts val="1400"/>
              <a:buNone/>
            </a:pPr>
            <a:r>
              <a:rPr lang="lt-LT" sz="1200" dirty="0">
                <a:latin typeface="Calibri" panose="020F0502020204030204" pitchFamily="34" charset="0"/>
                <a:ea typeface="Calibri" panose="020F0502020204030204" pitchFamily="34" charset="0"/>
                <a:cs typeface="Calibri" panose="020F0502020204030204" pitchFamily="34" charset="0"/>
                <a:sym typeface="Times New Roman"/>
              </a:rPr>
              <a:t>1. apsvarstyti galimybes supaprastinti tipinių kioskų (paviljonų) dizainą, siekiant rinkoje paskatinti kioskų (paviljonų) gamintojų konkurencingumą;</a:t>
            </a:r>
          </a:p>
          <a:p>
            <a:pPr marL="36000" lvl="0" indent="0" algn="just" rtl="0">
              <a:lnSpc>
                <a:spcPct val="150000"/>
              </a:lnSpc>
              <a:spcBef>
                <a:spcPts val="0"/>
              </a:spcBef>
              <a:spcAft>
                <a:spcPts val="0"/>
              </a:spcAft>
              <a:buSzPts val="1400"/>
              <a:buNone/>
            </a:pPr>
            <a:r>
              <a:rPr lang="lt-LT" sz="1200" dirty="0">
                <a:latin typeface="Calibri" panose="020F0502020204030204" pitchFamily="34" charset="0"/>
                <a:ea typeface="Calibri" panose="020F0502020204030204" pitchFamily="34" charset="0"/>
                <a:cs typeface="Calibri" panose="020F0502020204030204" pitchFamily="34" charset="0"/>
                <a:sym typeface="Times New Roman"/>
              </a:rPr>
              <a:t>2. tvarkoje numatyti komercinių kioskų (paviljonų) individualų vertinimą, suteikiant savininkams galimybę eksploatuoti turimą kioską (paviljoną) jį pertvarkant (esant poreikiui).</a:t>
            </a:r>
          </a:p>
          <a:p>
            <a:pPr marL="36000" lvl="0" indent="0" algn="just" rtl="0">
              <a:lnSpc>
                <a:spcPct val="150000"/>
              </a:lnSpc>
              <a:spcBef>
                <a:spcPts val="0"/>
              </a:spcBef>
              <a:spcAft>
                <a:spcPts val="0"/>
              </a:spcAft>
              <a:buSzPts val="1400"/>
              <a:buNone/>
            </a:pPr>
            <a:endParaRPr lang="lt-LT" sz="1200" dirty="0">
              <a:latin typeface="Calibri" panose="020F0502020204030204" pitchFamily="34" charset="0"/>
              <a:ea typeface="Calibri" panose="020F0502020204030204" pitchFamily="34" charset="0"/>
              <a:cs typeface="Calibri" panose="020F0502020204030204" pitchFamily="34" charset="0"/>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0"/>
        <p:cNvGrpSpPr/>
        <p:nvPr/>
      </p:nvGrpSpPr>
      <p:grpSpPr>
        <a:xfrm>
          <a:off x="0" y="0"/>
          <a:ext cx="0" cy="0"/>
          <a:chOff x="0" y="0"/>
          <a:chExt cx="0" cy="0"/>
        </a:xfrm>
      </p:grpSpPr>
      <p:sp>
        <p:nvSpPr>
          <p:cNvPr id="171" name="Google Shape;171;p5"/>
          <p:cNvSpPr txBox="1">
            <a:spLocks noGrp="1"/>
          </p:cNvSpPr>
          <p:nvPr>
            <p:ph type="title"/>
          </p:nvPr>
        </p:nvSpPr>
        <p:spPr>
          <a:xfrm>
            <a:off x="899592" y="692696"/>
            <a:ext cx="7920900" cy="115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1800"/>
              <a:buFont typeface="Arial"/>
              <a:buNone/>
            </a:pPr>
            <a:r>
              <a:rPr lang="lt-LT" sz="1800" b="1" dirty="0">
                <a:solidFill>
                  <a:srgbClr val="3F3F3F"/>
                </a:solidFill>
                <a:latin typeface="Arial"/>
                <a:ea typeface="Arial"/>
                <a:cs typeface="Arial"/>
                <a:sym typeface="Arial"/>
              </a:rPr>
              <a:t>Komisijos veikla</a:t>
            </a:r>
            <a:endParaRPr sz="1800" b="1" dirty="0">
              <a:solidFill>
                <a:srgbClr val="3F3F3F"/>
              </a:solidFill>
              <a:latin typeface="Arial"/>
              <a:ea typeface="Arial"/>
              <a:cs typeface="Arial"/>
              <a:sym typeface="Arial"/>
            </a:endParaRPr>
          </a:p>
        </p:txBody>
      </p:sp>
      <p:cxnSp>
        <p:nvCxnSpPr>
          <p:cNvPr id="172" name="Google Shape;172;p5"/>
          <p:cNvCxnSpPr/>
          <p:nvPr/>
        </p:nvCxnSpPr>
        <p:spPr>
          <a:xfrm>
            <a:off x="971600" y="1484784"/>
            <a:ext cx="6480600" cy="0"/>
          </a:xfrm>
          <a:prstGeom prst="straightConnector1">
            <a:avLst/>
          </a:prstGeom>
          <a:noFill/>
          <a:ln w="19050" cap="flat" cmpd="sng">
            <a:solidFill>
              <a:srgbClr val="BFBFBF"/>
            </a:solidFill>
            <a:prstDash val="solid"/>
            <a:round/>
            <a:headEnd type="none" w="sm" len="sm"/>
            <a:tailEnd type="none" w="sm" len="sm"/>
          </a:ln>
        </p:spPr>
      </p:cxnSp>
      <p:sp>
        <p:nvSpPr>
          <p:cNvPr id="173" name="Google Shape;173;p5"/>
          <p:cNvSpPr txBox="1">
            <a:spLocks noGrp="1"/>
          </p:cNvSpPr>
          <p:nvPr>
            <p:ph type="body" idx="1"/>
          </p:nvPr>
        </p:nvSpPr>
        <p:spPr>
          <a:xfrm>
            <a:off x="765900" y="1484784"/>
            <a:ext cx="7920900" cy="5099316"/>
          </a:xfrm>
          <a:prstGeom prst="rect">
            <a:avLst/>
          </a:prstGeom>
          <a:noFill/>
          <a:ln>
            <a:noFill/>
          </a:ln>
        </p:spPr>
        <p:txBody>
          <a:bodyPr spcFirstLastPara="1" wrap="square" lIns="91425" tIns="45700" rIns="91425" bIns="45700" anchor="t" anchorCtr="0">
            <a:noAutofit/>
          </a:bodyPr>
          <a:lstStyle/>
          <a:p>
            <a:pPr marL="36000" lvl="0" indent="0" algn="just" rtl="0">
              <a:spcBef>
                <a:spcPts val="0"/>
              </a:spcBef>
              <a:spcAft>
                <a:spcPts val="0"/>
              </a:spcAft>
              <a:buSzPts val="1400"/>
              <a:buNone/>
            </a:pPr>
            <a:r>
              <a:rPr lang="lt-LT" sz="1200" b="1" u="sng" dirty="0">
                <a:latin typeface="Calibri" panose="020F0502020204030204" pitchFamily="34" charset="0"/>
                <a:ea typeface="Calibri" panose="020F0502020204030204" pitchFamily="34" charset="0"/>
                <a:cs typeface="Calibri" panose="020F0502020204030204" pitchFamily="34" charset="0"/>
                <a:sym typeface="Times New Roman"/>
              </a:rPr>
              <a:t>DĖL KALĖDŲ EGLĖS IR KT. VIEŠŲJŲ PIRKIMŲ.</a:t>
            </a:r>
          </a:p>
          <a:p>
            <a:pPr marL="36000" marR="0" lvl="0" indent="0" algn="just" defTabSz="914400" rtl="0" eaLnBrk="1" fontAlgn="auto" latinLnBrk="0" hangingPunct="1">
              <a:spcBef>
                <a:spcPts val="0"/>
              </a:spcBef>
              <a:spcAft>
                <a:spcPts val="0"/>
              </a:spcAft>
              <a:buClr>
                <a:srgbClr val="000000"/>
              </a:buClr>
              <a:buSzPts val="1400"/>
              <a:buFont typeface="Arial"/>
              <a:buNone/>
              <a:tabLst/>
              <a:defRPr/>
            </a:pPr>
            <a:r>
              <a:rPr lang="lt-LT" sz="1200" b="1" dirty="0">
                <a:latin typeface="Calibri" panose="020F0502020204030204" pitchFamily="34" charset="0"/>
                <a:ea typeface="Calibri" panose="020F0502020204030204" pitchFamily="34" charset="0"/>
                <a:cs typeface="Calibri" panose="020F0502020204030204" pitchFamily="34" charset="0"/>
                <a:sym typeface="Times New Roman"/>
              </a:rPr>
              <a:t>Rezultatas:</a:t>
            </a:r>
            <a:r>
              <a:rPr lang="lt-LT" sz="1200" dirty="0">
                <a:latin typeface="Calibri" panose="020F0502020204030204" pitchFamily="34" charset="0"/>
                <a:ea typeface="Calibri" panose="020F0502020204030204" pitchFamily="34" charset="0"/>
                <a:cs typeface="Calibri" panose="020F0502020204030204" pitchFamily="34" charset="0"/>
                <a:sym typeface="Times New Roman"/>
              </a:rPr>
              <a:t> </a:t>
            </a:r>
            <a:r>
              <a:rPr kumimoji="0" lang="lt-LT" sz="1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Klausimas buvo išnagrinėtas kartu su Vilniaus miesto savivaldybės atsakingais specialistais apie Kalėdų eglės pirkimo konkurso eigą, sprendimus.</a:t>
            </a:r>
            <a:endParaRPr kumimoji="0" lang="lt-LT" sz="120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Times New Roman"/>
            </a:endParaRPr>
          </a:p>
          <a:p>
            <a:pPr marL="36000" marR="0" lvl="0" indent="0" algn="just" defTabSz="914400" rtl="0" eaLnBrk="1" fontAlgn="auto" latinLnBrk="0" hangingPunct="1">
              <a:spcBef>
                <a:spcPts val="0"/>
              </a:spcBef>
              <a:spcAft>
                <a:spcPts val="0"/>
              </a:spcAft>
              <a:buClr>
                <a:srgbClr val="000000"/>
              </a:buClr>
              <a:buSzPts val="1400"/>
              <a:buFont typeface="Arial"/>
              <a:buNone/>
              <a:tabLst/>
              <a:defRPr/>
            </a:pPr>
            <a:endParaRPr lang="lt-LT" sz="1200" b="1" dirty="0">
              <a:latin typeface="Calibri" panose="020F0502020204030204" pitchFamily="34" charset="0"/>
              <a:ea typeface="Calibri" panose="020F0502020204030204" pitchFamily="34" charset="0"/>
              <a:cs typeface="Calibri" panose="020F0502020204030204" pitchFamily="34" charset="0"/>
              <a:sym typeface="Times New Roman"/>
            </a:endParaRPr>
          </a:p>
          <a:p>
            <a:pPr marL="36000" lvl="0" indent="0" algn="just" rtl="0">
              <a:spcBef>
                <a:spcPts val="0"/>
              </a:spcBef>
              <a:spcAft>
                <a:spcPts val="0"/>
              </a:spcAft>
              <a:buSzPts val="1400"/>
              <a:buNone/>
            </a:pPr>
            <a:r>
              <a:rPr kumimoji="0" lang="lt-LT" sz="1200" b="1" i="0" u="sng" strike="noStrike" kern="0" cap="none" spc="0" normalizeH="0" baseline="0" noProof="0" dirty="0">
                <a:ln>
                  <a:noFill/>
                </a:ln>
                <a:solidFill>
                  <a:srgbClr val="1F497D"/>
                </a:solidFill>
                <a:effectLst/>
                <a:uLnTx/>
                <a:uFillTx/>
                <a:latin typeface="Calibri" panose="020F0502020204030204" pitchFamily="34" charset="0"/>
                <a:ea typeface="Calibri" panose="020F0502020204030204" pitchFamily="34" charset="0"/>
                <a:cs typeface="Calibri" panose="020F0502020204030204" pitchFamily="34" charset="0"/>
                <a:sym typeface="Times New Roman"/>
              </a:rPr>
              <a:t>Rekomendacijos: </a:t>
            </a:r>
            <a:endParaRPr kumimoji="0" lang="en-US" sz="1200" b="1" i="0" u="sng" strike="noStrike" kern="0" cap="none" spc="0" normalizeH="0" baseline="0" noProof="0" dirty="0">
              <a:ln>
                <a:noFill/>
              </a:ln>
              <a:solidFill>
                <a:srgbClr val="1F497D"/>
              </a:solidFill>
              <a:effectLst/>
              <a:uLnTx/>
              <a:uFillTx/>
              <a:latin typeface="Calibri" panose="020F0502020204030204" pitchFamily="34" charset="0"/>
              <a:ea typeface="Calibri" panose="020F0502020204030204" pitchFamily="34" charset="0"/>
              <a:cs typeface="Calibri" panose="020F0502020204030204" pitchFamily="34" charset="0"/>
              <a:sym typeface="Times New Roman"/>
            </a:endParaRPr>
          </a:p>
          <a:p>
            <a:pPr marL="36000" lvl="0" indent="0" algn="just" rtl="0">
              <a:spcBef>
                <a:spcPts val="0"/>
              </a:spcBef>
              <a:spcAft>
                <a:spcPts val="0"/>
              </a:spcAft>
              <a:buSzPts val="1400"/>
              <a:buNone/>
            </a:pPr>
            <a:r>
              <a:rPr lang="lt-LT" sz="1200" dirty="0">
                <a:latin typeface="Calibri" panose="020F0502020204030204" pitchFamily="34" charset="0"/>
                <a:ea typeface="Calibri" panose="020F0502020204030204" pitchFamily="34" charset="0"/>
                <a:cs typeface="Calibri" panose="020F0502020204030204" pitchFamily="34" charset="0"/>
                <a:sym typeface="Times New Roman"/>
              </a:rPr>
              <a:t>1. Rekomenduota pirkimų organizatoriams, vykdant tokio pobūdžio viešuosius pirkimus, užtikrinti kaip įmanoma didesnę konkurenciją.</a:t>
            </a:r>
          </a:p>
          <a:p>
            <a:pPr marL="36000" lvl="0" indent="0" algn="just" rtl="0">
              <a:spcBef>
                <a:spcPts val="0"/>
              </a:spcBef>
              <a:spcAft>
                <a:spcPts val="0"/>
              </a:spcAft>
              <a:buSzPts val="1400"/>
              <a:buNone/>
            </a:pPr>
            <a:r>
              <a:rPr lang="lt-LT" sz="1200" dirty="0">
                <a:latin typeface="Calibri" panose="020F0502020204030204" pitchFamily="34" charset="0"/>
                <a:ea typeface="Calibri" panose="020F0502020204030204" pitchFamily="34" charset="0"/>
                <a:cs typeface="Calibri" panose="020F0502020204030204" pitchFamily="34" charset="0"/>
                <a:sym typeface="Times New Roman"/>
              </a:rPr>
              <a:t>2. Pasiūlyta Savivaldybės administracijai koreguoti viešųjų pirkimų tvarkas, įvedant papildomus kontrolės mechanizmus tuo atveju, kai pirkimo vertė yra didinama bei apie priimtus sprendimus informuoti Komisiją.</a:t>
            </a:r>
          </a:p>
          <a:p>
            <a:pPr marL="36000" lvl="0" indent="0" algn="just" rtl="0">
              <a:spcBef>
                <a:spcPts val="0"/>
              </a:spcBef>
              <a:spcAft>
                <a:spcPts val="0"/>
              </a:spcAft>
              <a:buSzPts val="1400"/>
              <a:buNone/>
            </a:pPr>
            <a:endParaRPr lang="lt-LT" sz="1200" dirty="0">
              <a:latin typeface="Calibri" panose="020F0502020204030204" pitchFamily="34" charset="0"/>
              <a:ea typeface="Calibri" panose="020F0502020204030204" pitchFamily="34" charset="0"/>
              <a:cs typeface="Calibri" panose="020F0502020204030204" pitchFamily="34" charset="0"/>
              <a:sym typeface="Times New Roman"/>
            </a:endParaRPr>
          </a:p>
          <a:p>
            <a:pPr marL="36000" marR="0" lvl="0" indent="0" algn="just" defTabSz="914400" rtl="0" eaLnBrk="1" fontAlgn="auto" latinLnBrk="0" hangingPunct="1">
              <a:spcBef>
                <a:spcPts val="0"/>
              </a:spcBef>
              <a:spcAft>
                <a:spcPts val="0"/>
              </a:spcAft>
              <a:buClr>
                <a:srgbClr val="000000"/>
              </a:buClr>
              <a:buSzPts val="1400"/>
              <a:buFont typeface="Arial"/>
              <a:buNone/>
              <a:tabLst/>
              <a:defRPr/>
            </a:pPr>
            <a:r>
              <a:rPr kumimoji="0" lang="lt-LT" sz="1200" b="1" i="0" u="sng"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Times New Roman"/>
              </a:rPr>
              <a:t>DĖL ANTIKORUPCINIO TYRIMO ATLIKIMO – dėl teritorijos Šv. Stepono ir Geležinkelių g. sankirtoje detaliojo plano sprendinių keitimo.</a:t>
            </a:r>
          </a:p>
          <a:p>
            <a:pPr marL="36000" marR="0" lvl="0" indent="0" algn="just" defTabSz="914400" rtl="0" eaLnBrk="1" fontAlgn="auto" latinLnBrk="0" hangingPunct="1">
              <a:spcBef>
                <a:spcPts val="0"/>
              </a:spcBef>
              <a:spcAft>
                <a:spcPts val="0"/>
              </a:spcAft>
              <a:buClr>
                <a:srgbClr val="000000"/>
              </a:buClr>
              <a:buSzPts val="1400"/>
              <a:buFont typeface="Arial"/>
              <a:buNone/>
              <a:tabLst/>
              <a:defRPr/>
            </a:pPr>
            <a:r>
              <a:rPr lang="lt-LT" sz="12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Times New Roman"/>
              </a:rPr>
              <a:t>Rezultatas: </a:t>
            </a:r>
            <a:r>
              <a:rPr lang="lt-LT" sz="1200" dirty="0">
                <a:solidFill>
                  <a:srgbClr val="000000"/>
                </a:solidFill>
                <a:latin typeface="Calibri" panose="020F0502020204030204" pitchFamily="34" charset="0"/>
                <a:ea typeface="Calibri" panose="020F0502020204030204" pitchFamily="34" charset="0"/>
                <a:cs typeface="Calibri" panose="020F0502020204030204" pitchFamily="34" charset="0"/>
                <a:sym typeface="Times New Roman"/>
              </a:rPr>
              <a:t>Klausimas buvo išnagrinėtas kartu su Statybos reglamentavimo skyriumi ir Vyr. architekte apie skunde išdėstytus įtarimus dėl statybos leidimo išdavimo galimų korupcinių apraiškų ir galimo įmonės „</a:t>
            </a:r>
            <a:r>
              <a:rPr lang="lt-LT" sz="1200"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Times New Roman"/>
              </a:rPr>
              <a:t>Do</a:t>
            </a:r>
            <a:r>
              <a:rPr lang="lt-LT" sz="1200" dirty="0">
                <a:solidFill>
                  <a:srgbClr val="000000"/>
                </a:solidFill>
                <a:latin typeface="Calibri" panose="020F0502020204030204" pitchFamily="34" charset="0"/>
                <a:ea typeface="Calibri" panose="020F0502020204030204" pitchFamily="34" charset="0"/>
                <a:cs typeface="Calibri" panose="020F0502020204030204" pitchFamily="34" charset="0"/>
                <a:sym typeface="Times New Roman"/>
              </a:rPr>
              <a:t> </a:t>
            </a:r>
            <a:r>
              <a:rPr lang="lt-LT" sz="1200"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Times New Roman"/>
              </a:rPr>
              <a:t>Architects</a:t>
            </a:r>
            <a:r>
              <a:rPr lang="lt-LT" sz="1200" dirty="0">
                <a:solidFill>
                  <a:srgbClr val="000000"/>
                </a:solidFill>
                <a:latin typeface="Calibri" panose="020F0502020204030204" pitchFamily="34" charset="0"/>
                <a:ea typeface="Calibri" panose="020F0502020204030204" pitchFamily="34" charset="0"/>
                <a:cs typeface="Calibri" panose="020F0502020204030204" pitchFamily="34" charset="0"/>
                <a:sym typeface="Times New Roman"/>
              </a:rPr>
              <a:t>“ poveikio sprendimų priėmimui, pridedant skundą. Įvertinus gautą informaciją nustatytą, kad korupcijos apraiškų nenustatyta.</a:t>
            </a:r>
          </a:p>
          <a:p>
            <a:pPr marL="36000" marR="0" lvl="0" indent="0" algn="just" defTabSz="914400" rtl="0" eaLnBrk="1" fontAlgn="auto" latinLnBrk="0" hangingPunct="1">
              <a:spcBef>
                <a:spcPts val="0"/>
              </a:spcBef>
              <a:spcAft>
                <a:spcPts val="0"/>
              </a:spcAft>
              <a:buClr>
                <a:srgbClr val="000000"/>
              </a:buClr>
              <a:buSzPts val="1400"/>
              <a:buFont typeface="Arial"/>
              <a:buNone/>
              <a:tabLst/>
              <a:defRPr/>
            </a:pPr>
            <a:endParaRPr kumimoji="0" lang="lt-LT" sz="1200" b="1" i="0"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Times New Roman"/>
            </a:endParaRPr>
          </a:p>
          <a:p>
            <a:pPr marL="36000" marR="0" lvl="0" indent="0" algn="just" defTabSz="914400" rtl="0" eaLnBrk="1" fontAlgn="auto" latinLnBrk="0" hangingPunct="1">
              <a:spcBef>
                <a:spcPts val="0"/>
              </a:spcBef>
              <a:spcAft>
                <a:spcPts val="0"/>
              </a:spcAft>
              <a:buClr>
                <a:srgbClr val="000000"/>
              </a:buClr>
              <a:buSzPts val="1400"/>
              <a:buFont typeface="Arial"/>
              <a:buNone/>
              <a:tabLst/>
              <a:defRPr/>
            </a:pPr>
            <a:r>
              <a:rPr kumimoji="0" lang="lt-LT" sz="1200" b="1" i="0" u="sng" strike="noStrike" kern="0" cap="none" spc="0" normalizeH="0" baseline="0" noProof="0" dirty="0">
                <a:ln>
                  <a:noFill/>
                </a:ln>
                <a:solidFill>
                  <a:srgbClr val="1F497D"/>
                </a:solidFill>
                <a:effectLst/>
                <a:uLnTx/>
                <a:uFillTx/>
                <a:latin typeface="Calibri" panose="020F0502020204030204" pitchFamily="34" charset="0"/>
                <a:ea typeface="Calibri" panose="020F0502020204030204" pitchFamily="34" charset="0"/>
                <a:cs typeface="Calibri" panose="020F0502020204030204" pitchFamily="34" charset="0"/>
                <a:sym typeface="Times New Roman"/>
              </a:rPr>
              <a:t>Rekomendacijos:</a:t>
            </a:r>
            <a:r>
              <a:rPr kumimoji="0" lang="lt-LT" sz="1200" b="1" i="0"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Times New Roman"/>
              </a:rPr>
              <a:t> </a:t>
            </a:r>
            <a:r>
              <a:rPr kumimoji="0" lang="lt-LT" sz="1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Times New Roman"/>
              </a:rPr>
              <a:t>Rekomenduota Miesto plėtros komitetui apsvarstyti teritorijos Šv. Stepono ir Geležinkelių g. sankirtoje detaliojo plano sprendinių keitimus ir autobuso stoties konversijos techninius sprendinius. </a:t>
            </a:r>
            <a:endParaRPr kumimoji="0" lang="lt-LT" sz="1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a:endParaRPr>
          </a:p>
          <a:p>
            <a:pPr marL="36000" lvl="0" indent="0" algn="just" rtl="0">
              <a:spcBef>
                <a:spcPts val="0"/>
              </a:spcBef>
              <a:spcAft>
                <a:spcPts val="0"/>
              </a:spcAft>
              <a:buSzPts val="1400"/>
              <a:buNone/>
            </a:pPr>
            <a:endParaRPr lang="lt-LT" sz="1200" dirty="0">
              <a:latin typeface="Calibri" panose="020F0502020204030204" pitchFamily="34" charset="0"/>
              <a:ea typeface="Calibri" panose="020F0502020204030204" pitchFamily="34" charset="0"/>
              <a:cs typeface="Calibri" panose="020F0502020204030204" pitchFamily="34" charset="0"/>
              <a:sym typeface="Times New Roman"/>
            </a:endParaRPr>
          </a:p>
          <a:p>
            <a:pPr marL="36000" marR="0" lvl="0" indent="0" algn="just" defTabSz="914400" rtl="0" eaLnBrk="1" fontAlgn="auto" latinLnBrk="0" hangingPunct="1">
              <a:spcBef>
                <a:spcPts val="0"/>
              </a:spcBef>
              <a:spcAft>
                <a:spcPts val="0"/>
              </a:spcAft>
              <a:buClr>
                <a:srgbClr val="000000"/>
              </a:buClr>
              <a:buSzPts val="1400"/>
              <a:buFont typeface="Arial"/>
              <a:buNone/>
              <a:tabLst/>
              <a:defRPr/>
            </a:pPr>
            <a:r>
              <a:rPr kumimoji="0" lang="lt-LT" sz="1200" b="1" i="0" u="sng"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Times New Roman"/>
              </a:rPr>
              <a:t>DĖL UŽDARO GULBINŲ KVARTALO.</a:t>
            </a:r>
          </a:p>
          <a:p>
            <a:pPr marL="36000" marR="0" lvl="0" indent="0" algn="just" defTabSz="914400" rtl="0" eaLnBrk="1" fontAlgn="auto" latinLnBrk="0" hangingPunct="1">
              <a:spcBef>
                <a:spcPts val="0"/>
              </a:spcBef>
              <a:spcAft>
                <a:spcPts val="0"/>
              </a:spcAft>
              <a:buClr>
                <a:srgbClr val="000000"/>
              </a:buClr>
              <a:buSzPts val="1400"/>
              <a:buFont typeface="Arial"/>
              <a:buNone/>
              <a:tabLst/>
              <a:defRPr/>
            </a:pPr>
            <a:r>
              <a:rPr kumimoji="0" lang="lt-LT" sz="12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Times New Roman"/>
              </a:rPr>
              <a:t>Rezultatas: </a:t>
            </a:r>
            <a:r>
              <a:rPr kumimoji="0" lang="lt-LT" sz="1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Times New Roman"/>
              </a:rPr>
              <a:t>Paprašyta Administracijos direktoriaus pateikti Antikorupcijos komisijai atliktų Gulbinų kvartalo tyrimų rezultatus ir išvadas, pateikti veiksmų planą kaip Gulbinų kvartalo teritorija būtų atverta visuomenei.</a:t>
            </a:r>
          </a:p>
          <a:p>
            <a:pPr marL="36000" lvl="0" indent="0" algn="just" rtl="0">
              <a:spcBef>
                <a:spcPts val="0"/>
              </a:spcBef>
              <a:spcAft>
                <a:spcPts val="0"/>
              </a:spcAft>
              <a:buSzPts val="1400"/>
              <a:buNone/>
            </a:pPr>
            <a:endParaRPr lang="lt-LT" sz="1200" dirty="0">
              <a:latin typeface="Calibri" panose="020F0502020204030204" pitchFamily="34" charset="0"/>
              <a:ea typeface="Calibri" panose="020F0502020204030204" pitchFamily="34" charset="0"/>
              <a:cs typeface="Calibri" panose="020F0502020204030204" pitchFamily="34" charset="0"/>
              <a:sym typeface="Times New Roman"/>
            </a:endParaRPr>
          </a:p>
          <a:p>
            <a:pPr marL="36000" lvl="0" indent="0" algn="just" rtl="0">
              <a:spcBef>
                <a:spcPts val="0"/>
              </a:spcBef>
              <a:spcAft>
                <a:spcPts val="0"/>
              </a:spcAft>
              <a:buSzPts val="1400"/>
              <a:buNone/>
            </a:pPr>
            <a:endParaRPr lang="lt-LT" sz="1200" dirty="0">
              <a:latin typeface="Calibri" panose="020F0502020204030204" pitchFamily="34" charset="0"/>
              <a:ea typeface="Calibri" panose="020F0502020204030204" pitchFamily="34" charset="0"/>
              <a:cs typeface="Calibri" panose="020F0502020204030204" pitchFamily="34" charset="0"/>
              <a:sym typeface="Times New Roman"/>
            </a:endParaRPr>
          </a:p>
        </p:txBody>
      </p:sp>
    </p:spTree>
    <p:extLst>
      <p:ext uri="{BB962C8B-B14F-4D97-AF65-F5344CB8AC3E}">
        <p14:creationId xmlns:p14="http://schemas.microsoft.com/office/powerpoint/2010/main" val="2702393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7"/>
        <p:cNvGrpSpPr/>
        <p:nvPr/>
      </p:nvGrpSpPr>
      <p:grpSpPr>
        <a:xfrm>
          <a:off x="0" y="0"/>
          <a:ext cx="0" cy="0"/>
          <a:chOff x="0" y="0"/>
          <a:chExt cx="0" cy="0"/>
        </a:xfrm>
      </p:grpSpPr>
      <p:sp>
        <p:nvSpPr>
          <p:cNvPr id="178" name="Google Shape;178;gc56c58254a_0_1"/>
          <p:cNvSpPr txBox="1">
            <a:spLocks noGrp="1"/>
          </p:cNvSpPr>
          <p:nvPr>
            <p:ph type="title"/>
          </p:nvPr>
        </p:nvSpPr>
        <p:spPr>
          <a:xfrm>
            <a:off x="899592" y="692696"/>
            <a:ext cx="7920900" cy="115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1800"/>
              <a:buFont typeface="Arial"/>
              <a:buNone/>
            </a:pPr>
            <a:r>
              <a:rPr lang="lt-LT" sz="1800" b="1">
                <a:solidFill>
                  <a:srgbClr val="3F3F3F"/>
                </a:solidFill>
                <a:latin typeface="Arial"/>
                <a:ea typeface="Arial"/>
                <a:cs typeface="Arial"/>
                <a:sym typeface="Arial"/>
              </a:rPr>
              <a:t>Komisijos veikla</a:t>
            </a:r>
            <a:endParaRPr sz="1800" b="1">
              <a:solidFill>
                <a:srgbClr val="3F3F3F"/>
              </a:solidFill>
              <a:latin typeface="Arial"/>
              <a:ea typeface="Arial"/>
              <a:cs typeface="Arial"/>
              <a:sym typeface="Arial"/>
            </a:endParaRPr>
          </a:p>
        </p:txBody>
      </p:sp>
      <p:cxnSp>
        <p:nvCxnSpPr>
          <p:cNvPr id="179" name="Google Shape;179;gc56c58254a_0_1"/>
          <p:cNvCxnSpPr/>
          <p:nvPr/>
        </p:nvCxnSpPr>
        <p:spPr>
          <a:xfrm>
            <a:off x="971600" y="1484784"/>
            <a:ext cx="6480600" cy="0"/>
          </a:xfrm>
          <a:prstGeom prst="straightConnector1">
            <a:avLst/>
          </a:prstGeom>
          <a:noFill/>
          <a:ln w="19050" cap="flat" cmpd="sng">
            <a:solidFill>
              <a:srgbClr val="BFBFBF"/>
            </a:solidFill>
            <a:prstDash val="solid"/>
            <a:round/>
            <a:headEnd type="none" w="sm" len="sm"/>
            <a:tailEnd type="none" w="sm" len="sm"/>
          </a:ln>
        </p:spPr>
      </p:cxnSp>
      <p:sp>
        <p:nvSpPr>
          <p:cNvPr id="180" name="Google Shape;180;gc56c58254a_0_1"/>
          <p:cNvSpPr txBox="1">
            <a:spLocks noGrp="1"/>
          </p:cNvSpPr>
          <p:nvPr>
            <p:ph type="body" idx="1"/>
          </p:nvPr>
        </p:nvSpPr>
        <p:spPr>
          <a:xfrm>
            <a:off x="838200" y="1484784"/>
            <a:ext cx="7848600" cy="5099316"/>
          </a:xfrm>
          <a:prstGeom prst="rect">
            <a:avLst/>
          </a:prstGeom>
          <a:noFill/>
          <a:ln>
            <a:noFill/>
          </a:ln>
        </p:spPr>
        <p:txBody>
          <a:bodyPr spcFirstLastPara="1" wrap="square" lIns="91425" tIns="45700" rIns="91425" bIns="45700" anchor="t" anchorCtr="0">
            <a:noAutofit/>
          </a:bodyPr>
          <a:lstStyle/>
          <a:p>
            <a:pPr marL="36000" lvl="0" indent="0" algn="just" rtl="0">
              <a:spcBef>
                <a:spcPts val="0"/>
              </a:spcBef>
              <a:spcAft>
                <a:spcPts val="0"/>
              </a:spcAft>
              <a:buSzPts val="1400"/>
              <a:buNone/>
            </a:pPr>
            <a:r>
              <a:rPr lang="lt-LT" sz="1200" b="1" u="sng" dirty="0">
                <a:latin typeface="Calibri" panose="020F0502020204030204" pitchFamily="34" charset="0"/>
                <a:ea typeface="Calibri" panose="020F0502020204030204" pitchFamily="34" charset="0"/>
                <a:cs typeface="Calibri" panose="020F0502020204030204" pitchFamily="34" charset="0"/>
                <a:sym typeface="Times New Roman"/>
              </a:rPr>
              <a:t>DĖL SKLYPO METALO G. 13 (KADASTRO NR. 0101/0079:1611) DETALIOJO PLANO SPRENDINIŲ KEITIMO.</a:t>
            </a:r>
          </a:p>
          <a:p>
            <a:pPr marL="36000" lvl="0" indent="0" algn="just" rtl="0">
              <a:spcBef>
                <a:spcPts val="0"/>
              </a:spcBef>
              <a:spcAft>
                <a:spcPts val="0"/>
              </a:spcAft>
              <a:buSzPts val="1400"/>
              <a:buNone/>
            </a:pPr>
            <a:r>
              <a:rPr kumimoji="0" lang="lt-LT" sz="1200" b="1" i="0" u="sng" strike="noStrike" kern="0" cap="none" spc="0" normalizeH="0" baseline="0" noProof="0" dirty="0">
                <a:ln>
                  <a:noFill/>
                </a:ln>
                <a:solidFill>
                  <a:srgbClr val="1F497D"/>
                </a:solidFill>
                <a:effectLst/>
                <a:uLnTx/>
                <a:uFillTx/>
                <a:latin typeface="Calibri" panose="020F0502020204030204" pitchFamily="34" charset="0"/>
                <a:ea typeface="Calibri" panose="020F0502020204030204" pitchFamily="34" charset="0"/>
                <a:cs typeface="Calibri" panose="020F0502020204030204" pitchFamily="34" charset="0"/>
                <a:sym typeface="Times New Roman"/>
              </a:rPr>
              <a:t>Rekomendacijos:</a:t>
            </a:r>
            <a:r>
              <a:rPr kumimoji="0" lang="lt-LT" sz="1200" b="1" i="0" strike="noStrike" kern="0" cap="none" spc="0" normalizeH="0" baseline="0" noProof="0" dirty="0">
                <a:ln>
                  <a:noFill/>
                </a:ln>
                <a:solidFill>
                  <a:srgbClr val="1F497D"/>
                </a:solidFill>
                <a:effectLst/>
                <a:uLnTx/>
                <a:uFillTx/>
                <a:latin typeface="Calibri" panose="020F0502020204030204" pitchFamily="34" charset="0"/>
                <a:ea typeface="Calibri" panose="020F0502020204030204" pitchFamily="34" charset="0"/>
                <a:cs typeface="Calibri" panose="020F0502020204030204" pitchFamily="34" charset="0"/>
                <a:sym typeface="Times New Roman"/>
              </a:rPr>
              <a:t> </a:t>
            </a:r>
            <a:r>
              <a:rPr lang="lt-LT" sz="1200" dirty="0">
                <a:latin typeface="Calibri" panose="020F0502020204030204" pitchFamily="34" charset="0"/>
                <a:ea typeface="Calibri" panose="020F0502020204030204" pitchFamily="34" charset="0"/>
                <a:cs typeface="Calibri" panose="020F0502020204030204" pitchFamily="34" charset="0"/>
                <a:sym typeface="Times New Roman"/>
              </a:rPr>
              <a:t>Savivaldybės administracijai kreiptis į Lietuvos architektų rūmų ekspertų tarybą su prašymu įvertinti  sklypo Metalo g. 13 (kadastro Nr. 0101/0079:1611) detaliojo plano sprendinių keitimą ir su gautomis išvadomis supažindinti Antikorupcijos komisiją.</a:t>
            </a:r>
          </a:p>
          <a:p>
            <a:pPr marL="36000" lvl="0" indent="0" algn="just" rtl="0">
              <a:spcBef>
                <a:spcPts val="0"/>
              </a:spcBef>
              <a:spcAft>
                <a:spcPts val="0"/>
              </a:spcAft>
              <a:buSzPts val="1400"/>
              <a:buNone/>
            </a:pPr>
            <a:endParaRPr lang="lt-LT" sz="1200" dirty="0">
              <a:latin typeface="Calibri" panose="020F0502020204030204" pitchFamily="34" charset="0"/>
              <a:ea typeface="Calibri" panose="020F0502020204030204" pitchFamily="34" charset="0"/>
              <a:cs typeface="Calibri" panose="020F0502020204030204" pitchFamily="34" charset="0"/>
              <a:sym typeface="Times New Roman"/>
            </a:endParaRPr>
          </a:p>
          <a:p>
            <a:pPr marL="36000" lvl="0" indent="0" algn="just" rtl="0">
              <a:spcBef>
                <a:spcPts val="0"/>
              </a:spcBef>
              <a:spcAft>
                <a:spcPts val="0"/>
              </a:spcAft>
              <a:buSzPts val="1400"/>
              <a:buNone/>
            </a:pPr>
            <a:r>
              <a:rPr lang="lt-LT" sz="1200" b="1" u="sng" dirty="0">
                <a:latin typeface="Calibri" panose="020F0502020204030204" pitchFamily="34" charset="0"/>
                <a:ea typeface="Calibri" panose="020F0502020204030204" pitchFamily="34" charset="0"/>
                <a:cs typeface="Calibri" panose="020F0502020204030204" pitchFamily="34" charset="0"/>
                <a:sym typeface="Times New Roman"/>
              </a:rPr>
              <a:t>DĖL TURTO PIRKIMO – PARDAVIMO SUTARTIES SUDARYMO.</a:t>
            </a:r>
          </a:p>
          <a:p>
            <a:pPr marL="36000" lvl="0" indent="0" algn="just" rtl="0">
              <a:spcBef>
                <a:spcPts val="0"/>
              </a:spcBef>
              <a:spcAft>
                <a:spcPts val="0"/>
              </a:spcAft>
              <a:buSzPts val="1400"/>
              <a:buNone/>
            </a:pPr>
            <a:r>
              <a:rPr lang="lt-LT" sz="1200" b="1" dirty="0">
                <a:latin typeface="Calibri" panose="020F0502020204030204" pitchFamily="34" charset="0"/>
                <a:ea typeface="Calibri" panose="020F0502020204030204" pitchFamily="34" charset="0"/>
                <a:cs typeface="Calibri" panose="020F0502020204030204" pitchFamily="34" charset="0"/>
                <a:sym typeface="Times New Roman"/>
              </a:rPr>
              <a:t>Rezultatas:</a:t>
            </a:r>
            <a:r>
              <a:rPr lang="lt-LT" sz="1200" dirty="0">
                <a:latin typeface="Calibri" panose="020F0502020204030204" pitchFamily="34" charset="0"/>
                <a:ea typeface="Calibri" panose="020F0502020204030204" pitchFamily="34" charset="0"/>
                <a:cs typeface="Calibri" panose="020F0502020204030204" pitchFamily="34" charset="0"/>
                <a:sym typeface="Times New Roman"/>
              </a:rPr>
              <a:t> Kreiptasi į UAB „Vilniaus vystymo kompanija“ su prašymu pateikti medžiagą apie viešo aukciono būdu parduodamo nekilnojamo turto tvarką, valdybos įstatus ir kompetenciją, kriterijus, kuriais vadovaujantis peržiūrima parduodamo nekilnojamo turto kaina.</a:t>
            </a:r>
          </a:p>
          <a:p>
            <a:pPr marL="36000" lvl="0" indent="0" algn="just" rtl="0">
              <a:spcBef>
                <a:spcPts val="0"/>
              </a:spcBef>
              <a:spcAft>
                <a:spcPts val="0"/>
              </a:spcAft>
              <a:buSzPts val="1400"/>
              <a:buNone/>
            </a:pPr>
            <a:endParaRPr lang="lt-LT" sz="1200" dirty="0">
              <a:latin typeface="Calibri" panose="020F0502020204030204" pitchFamily="34" charset="0"/>
              <a:ea typeface="Calibri" panose="020F0502020204030204" pitchFamily="34" charset="0"/>
              <a:cs typeface="Calibri" panose="020F0502020204030204" pitchFamily="34" charset="0"/>
              <a:sym typeface="Times New Roman"/>
            </a:endParaRPr>
          </a:p>
          <a:p>
            <a:pPr marL="36000" lvl="0" indent="0" algn="just">
              <a:spcBef>
                <a:spcPts val="0"/>
              </a:spcBef>
              <a:buSzPts val="1400"/>
              <a:buNone/>
            </a:pPr>
            <a:r>
              <a:rPr lang="lt-LT" sz="1200" b="1" u="sng" dirty="0">
                <a:latin typeface="Calibri" panose="020F0502020204030204" pitchFamily="34" charset="0"/>
                <a:ea typeface="Calibri" panose="020F0502020204030204" pitchFamily="34" charset="0"/>
                <a:cs typeface="Calibri" panose="020F0502020204030204" pitchFamily="34" charset="0"/>
                <a:sym typeface="Times New Roman"/>
              </a:rPr>
              <a:t>DĖL UAB „GRINDA“ DUOMENŲ ATNAUJINIMO PLATFORMOJE „ATVIRAS VILNIUS“.</a:t>
            </a:r>
          </a:p>
          <a:p>
            <a:pPr marL="36000" lvl="0" indent="0" algn="just">
              <a:spcBef>
                <a:spcPts val="0"/>
              </a:spcBef>
              <a:buSzPts val="1400"/>
              <a:buNone/>
            </a:pPr>
            <a:r>
              <a:rPr lang="lt-LT" sz="1200" b="1" dirty="0">
                <a:latin typeface="Calibri" panose="020F0502020204030204" pitchFamily="34" charset="0"/>
                <a:ea typeface="Calibri" panose="020F0502020204030204" pitchFamily="34" charset="0"/>
                <a:cs typeface="Calibri" panose="020F0502020204030204" pitchFamily="34" charset="0"/>
                <a:sym typeface="Times New Roman"/>
              </a:rPr>
              <a:t>Rezultatas: </a:t>
            </a:r>
            <a:r>
              <a:rPr lang="lt-LT" sz="1200" dirty="0">
                <a:latin typeface="Calibri" panose="020F0502020204030204" pitchFamily="34" charset="0"/>
                <a:ea typeface="Calibri" panose="020F0502020204030204" pitchFamily="34" charset="0"/>
                <a:cs typeface="Calibri" panose="020F0502020204030204" pitchFamily="34" charset="0"/>
                <a:sym typeface="Times New Roman"/>
              </a:rPr>
              <a:t>Klausimas išnagrinėtas kartu su UAB Grinda“ ir Savivaldybės atsakingais specialistais.</a:t>
            </a:r>
          </a:p>
          <a:p>
            <a:pPr marL="36000" lvl="0" indent="0" algn="just">
              <a:spcBef>
                <a:spcPts val="0"/>
              </a:spcBef>
              <a:buSzPts val="1400"/>
              <a:buNone/>
            </a:pPr>
            <a:r>
              <a:rPr kumimoji="0" lang="lt-LT" sz="1200" b="1" i="0" u="sng" strike="noStrike" kern="0" cap="none" spc="0" normalizeH="0" baseline="0" noProof="0" dirty="0">
                <a:ln>
                  <a:noFill/>
                </a:ln>
                <a:solidFill>
                  <a:srgbClr val="1F497D"/>
                </a:solidFill>
                <a:effectLst/>
                <a:uLnTx/>
                <a:uFillTx/>
                <a:latin typeface="Calibri" panose="020F0502020204030204" pitchFamily="34" charset="0"/>
                <a:ea typeface="Calibri" panose="020F0502020204030204" pitchFamily="34" charset="0"/>
                <a:cs typeface="Calibri" panose="020F0502020204030204" pitchFamily="34" charset="0"/>
                <a:sym typeface="Times New Roman"/>
              </a:rPr>
              <a:t>Rekomendacijos:</a:t>
            </a:r>
            <a:r>
              <a:rPr lang="lt-LT" sz="1200" b="1" dirty="0">
                <a:latin typeface="Calibri" panose="020F0502020204030204" pitchFamily="34" charset="0"/>
                <a:ea typeface="Calibri" panose="020F0502020204030204" pitchFamily="34" charset="0"/>
                <a:cs typeface="Calibri" panose="020F0502020204030204" pitchFamily="34" charset="0"/>
                <a:sym typeface="Times New Roman"/>
              </a:rPr>
              <a:t> </a:t>
            </a:r>
            <a:r>
              <a:rPr lang="lt-LT" sz="1200" dirty="0">
                <a:latin typeface="Calibri" panose="020F0502020204030204" pitchFamily="34" charset="0"/>
                <a:ea typeface="Calibri" panose="020F0502020204030204" pitchFamily="34" charset="0"/>
                <a:cs typeface="Calibri" panose="020F0502020204030204" pitchFamily="34" charset="0"/>
                <a:sym typeface="Times New Roman"/>
              </a:rPr>
              <a:t>UAB „Grinda” kreipėsi į Komisiją dėl skubaus duomenų pašalinimo, nes viešai prieinami duomenys yra abejotino tikslingumo, taip pat kai kuri informacija yra su pateikiamais asmens duomenimis, todėl Komisija paragino Vilniaus miesto savivaldybės administraciją nedelsiant imtis veiksmų Vilniaus miesto savivaldybės valdomame informacijos rinkimo centre duomenis ištrinti ir apie tai informuoti UAB „Grinda“ ir Antikorupcijos komisiją.</a:t>
            </a:r>
          </a:p>
          <a:p>
            <a:pPr marL="36000" lvl="0" indent="0" algn="just">
              <a:spcBef>
                <a:spcPts val="0"/>
              </a:spcBef>
              <a:buSzPts val="1400"/>
              <a:buNone/>
            </a:pPr>
            <a:endParaRPr lang="lt-LT" sz="1200" dirty="0">
              <a:latin typeface="Calibri" panose="020F0502020204030204" pitchFamily="34" charset="0"/>
              <a:ea typeface="Calibri" panose="020F0502020204030204" pitchFamily="34" charset="0"/>
              <a:cs typeface="Calibri" panose="020F0502020204030204" pitchFamily="34" charset="0"/>
              <a:sym typeface="Times New Roman"/>
            </a:endParaRPr>
          </a:p>
          <a:p>
            <a:pPr marL="36000" lvl="0" indent="0" algn="just">
              <a:spcBef>
                <a:spcPts val="0"/>
              </a:spcBef>
              <a:buSzPts val="1400"/>
              <a:buNone/>
            </a:pPr>
            <a:r>
              <a:rPr lang="lt-LT" sz="1200" b="1" u="sng" dirty="0">
                <a:latin typeface="Calibri" panose="020F0502020204030204" pitchFamily="34" charset="0"/>
                <a:ea typeface="Calibri" panose="020F0502020204030204" pitchFamily="34" charset="0"/>
                <a:cs typeface="Calibri" panose="020F0502020204030204" pitchFamily="34" charset="0"/>
                <a:sym typeface="Times New Roman"/>
              </a:rPr>
              <a:t>DĖL NORTHTOWN VILNIUS NETINKAMO STATYBŲ PIRKIMO VYKDYMO.</a:t>
            </a:r>
          </a:p>
          <a:p>
            <a:pPr marL="36000" lvl="0" indent="0" algn="just">
              <a:spcBef>
                <a:spcPts val="0"/>
              </a:spcBef>
              <a:buSzPts val="1400"/>
              <a:buNone/>
            </a:pPr>
            <a:r>
              <a:rPr lang="lt-LT" sz="1200" b="1" dirty="0">
                <a:latin typeface="Calibri" panose="020F0502020204030204" pitchFamily="34" charset="0"/>
                <a:ea typeface="Calibri" panose="020F0502020204030204" pitchFamily="34" charset="0"/>
                <a:cs typeface="Calibri" panose="020F0502020204030204" pitchFamily="34" charset="0"/>
                <a:sym typeface="Times New Roman"/>
              </a:rPr>
              <a:t>Rezultatas: </a:t>
            </a:r>
            <a:r>
              <a:rPr lang="lt-LT" sz="1200" dirty="0">
                <a:latin typeface="Calibri" panose="020F0502020204030204" pitchFamily="34" charset="0"/>
                <a:ea typeface="Calibri" panose="020F0502020204030204" pitchFamily="34" charset="0"/>
                <a:cs typeface="Calibri" panose="020F0502020204030204" pitchFamily="34" charset="0"/>
                <a:sym typeface="Times New Roman"/>
              </a:rPr>
              <a:t>Klausimas išnagrinėtas kartu su Savivaldybės administracija, įvertinus visą surinktą informaciją, nuspręsta tyrimą baigti. Pareiškėjas informuotas, kad korupcijos apraiškų nenustatyta.</a:t>
            </a:r>
          </a:p>
          <a:p>
            <a:pPr marL="36000" lvl="0" indent="0" algn="just">
              <a:spcBef>
                <a:spcPts val="0"/>
              </a:spcBef>
              <a:buSzPts val="1400"/>
              <a:buNone/>
            </a:pPr>
            <a:endParaRPr lang="lt-LT" sz="1200" dirty="0">
              <a:latin typeface="Calibri" panose="020F0502020204030204" pitchFamily="34" charset="0"/>
              <a:ea typeface="Calibri" panose="020F0502020204030204" pitchFamily="34" charset="0"/>
              <a:cs typeface="Calibri" panose="020F0502020204030204" pitchFamily="34" charset="0"/>
              <a:sym typeface="Times New Roman"/>
            </a:endParaRPr>
          </a:p>
          <a:p>
            <a:pPr marL="36000" lvl="0" indent="0" algn="just">
              <a:spcBef>
                <a:spcPts val="0"/>
              </a:spcBef>
              <a:buSzPts val="1400"/>
              <a:buNone/>
            </a:pPr>
            <a:r>
              <a:rPr lang="lt-LT" sz="1200" b="1" u="sng" dirty="0">
                <a:latin typeface="Calibri" panose="020F0502020204030204" pitchFamily="34" charset="0"/>
                <a:ea typeface="Calibri" panose="020F0502020204030204" pitchFamily="34" charset="0"/>
                <a:cs typeface="Calibri" panose="020F0502020204030204" pitchFamily="34" charset="0"/>
                <a:sym typeface="Times New Roman"/>
              </a:rPr>
              <a:t>DĖL GALIMAI KORUPCINIŲ VEIKŲ ATLIKIMO KEIČIANT ŽEMĖS SKLYPO PASKIRTĮ (S. STANEVIČIAUS G. 1).</a:t>
            </a:r>
          </a:p>
          <a:p>
            <a:pPr marL="36000" lvl="0" indent="0" algn="just">
              <a:spcBef>
                <a:spcPts val="0"/>
              </a:spcBef>
              <a:buSzPts val="1400"/>
              <a:buNone/>
            </a:pPr>
            <a:r>
              <a:rPr lang="lt-LT" sz="1200" b="1" dirty="0">
                <a:latin typeface="Calibri" panose="020F0502020204030204" pitchFamily="34" charset="0"/>
                <a:ea typeface="Calibri" panose="020F0502020204030204" pitchFamily="34" charset="0"/>
                <a:cs typeface="Calibri" panose="020F0502020204030204" pitchFamily="34" charset="0"/>
                <a:sym typeface="Times New Roman"/>
              </a:rPr>
              <a:t>Rezultatas:</a:t>
            </a:r>
            <a:r>
              <a:rPr lang="lt-LT" sz="1200" dirty="0">
                <a:latin typeface="Calibri" panose="020F0502020204030204" pitchFamily="34" charset="0"/>
                <a:ea typeface="Calibri" panose="020F0502020204030204" pitchFamily="34" charset="0"/>
                <a:cs typeface="Calibri" panose="020F0502020204030204" pitchFamily="34" charset="0"/>
                <a:sym typeface="Times New Roman"/>
              </a:rPr>
              <a:t> Klausimas išnagrinėtas kartu su Savivaldybės administracija, įvertinus visą surinktą informaciją, nuspręsta tyrimą baigti. Pareiškėjas informuotas, kad korupcijos apraiškų nenustatyta.</a:t>
            </a:r>
          </a:p>
          <a:p>
            <a:pPr marL="36000" lvl="0" indent="0" algn="just">
              <a:spcBef>
                <a:spcPts val="0"/>
              </a:spcBef>
              <a:buSzPts val="1400"/>
              <a:buNone/>
            </a:pPr>
            <a:endParaRPr lang="lt-LT" sz="1200" dirty="0">
              <a:latin typeface="Calibri" panose="020F0502020204030204" pitchFamily="34" charset="0"/>
              <a:ea typeface="Calibri" panose="020F0502020204030204" pitchFamily="34" charset="0"/>
              <a:cs typeface="Calibri" panose="020F0502020204030204" pitchFamily="34" charset="0"/>
              <a:sym typeface="Times New Roman"/>
            </a:endParaRPr>
          </a:p>
          <a:p>
            <a:pPr marL="36000" lvl="0" indent="0" algn="just">
              <a:spcBef>
                <a:spcPts val="0"/>
              </a:spcBef>
              <a:buSzPts val="1400"/>
              <a:buNone/>
            </a:pPr>
            <a:endParaRPr lang="lt-LT" sz="1200" dirty="0">
              <a:latin typeface="Calibri" panose="020F0502020204030204" pitchFamily="34" charset="0"/>
              <a:ea typeface="Calibri" panose="020F0502020204030204" pitchFamily="34" charset="0"/>
              <a:cs typeface="Calibri" panose="020F0502020204030204" pitchFamily="34" charset="0"/>
              <a:sym typeface="Times New Roman"/>
            </a:endParaRPr>
          </a:p>
          <a:p>
            <a:pPr marL="36000" lvl="0" indent="0" algn="just">
              <a:spcBef>
                <a:spcPts val="0"/>
              </a:spcBef>
              <a:buSzPts val="1400"/>
              <a:buNone/>
            </a:pPr>
            <a:endParaRPr lang="lt-LT" sz="1200" dirty="0">
              <a:latin typeface="Calibri" panose="020F0502020204030204" pitchFamily="34" charset="0"/>
              <a:ea typeface="Calibri" panose="020F0502020204030204" pitchFamily="34" charset="0"/>
              <a:cs typeface="Calibri" panose="020F0502020204030204" pitchFamily="34" charset="0"/>
              <a:sym typeface="Times New Roman"/>
            </a:endParaRPr>
          </a:p>
          <a:p>
            <a:pPr marL="36000" lvl="0" indent="0" algn="just">
              <a:spcBef>
                <a:spcPts val="0"/>
              </a:spcBef>
              <a:buSzPts val="1400"/>
              <a:buNone/>
            </a:pPr>
            <a:endParaRPr lang="lt-LT" sz="1200" dirty="0">
              <a:latin typeface="Calibri" panose="020F0502020204030204" pitchFamily="34" charset="0"/>
              <a:ea typeface="Calibri" panose="020F0502020204030204" pitchFamily="34" charset="0"/>
              <a:cs typeface="Calibri" panose="020F0502020204030204" pitchFamily="34" charset="0"/>
              <a:sym typeface="Times New Roman"/>
            </a:endParaRPr>
          </a:p>
          <a:p>
            <a:pPr marL="36000" lvl="0" indent="0" algn="just" rtl="0">
              <a:lnSpc>
                <a:spcPct val="150000"/>
              </a:lnSpc>
              <a:spcBef>
                <a:spcPts val="0"/>
              </a:spcBef>
              <a:spcAft>
                <a:spcPts val="0"/>
              </a:spcAft>
              <a:buSzPts val="1400"/>
              <a:buNone/>
            </a:pPr>
            <a:endParaRPr lang="lt-LT" sz="1200" dirty="0">
              <a:latin typeface="Calibri" panose="020F0502020204030204" pitchFamily="34" charset="0"/>
              <a:ea typeface="Calibri" panose="020F0502020204030204" pitchFamily="34" charset="0"/>
              <a:cs typeface="Calibri" panose="020F0502020204030204" pitchFamily="34" charset="0"/>
              <a:sym typeface="Times New Roman"/>
            </a:endParaRPr>
          </a:p>
          <a:p>
            <a:pPr marL="36000" lvl="0" indent="0" algn="just" rtl="0">
              <a:lnSpc>
                <a:spcPct val="150000"/>
              </a:lnSpc>
              <a:spcBef>
                <a:spcPts val="0"/>
              </a:spcBef>
              <a:spcAft>
                <a:spcPts val="0"/>
              </a:spcAft>
              <a:buSzPts val="1400"/>
              <a:buNone/>
            </a:pPr>
            <a:endParaRPr lang="lt-LT" sz="1200" dirty="0">
              <a:latin typeface="Calibri" panose="020F0502020204030204" pitchFamily="34" charset="0"/>
              <a:ea typeface="Calibri" panose="020F0502020204030204" pitchFamily="34" charset="0"/>
              <a:cs typeface="Calibri" panose="020F0502020204030204" pitchFamily="34" charset="0"/>
              <a:sym typeface="Times New Roman"/>
            </a:endParaRPr>
          </a:p>
          <a:p>
            <a:pPr marL="36000" lvl="0" indent="0" algn="just" rtl="0">
              <a:lnSpc>
                <a:spcPct val="150000"/>
              </a:lnSpc>
              <a:spcBef>
                <a:spcPts val="0"/>
              </a:spcBef>
              <a:spcAft>
                <a:spcPts val="0"/>
              </a:spcAft>
              <a:buSzPts val="1400"/>
              <a:buNone/>
            </a:pPr>
            <a:endParaRPr dirty="0"/>
          </a:p>
          <a:p>
            <a:pPr marL="139700" lvl="0" indent="0" algn="just" rtl="0">
              <a:lnSpc>
                <a:spcPct val="150000"/>
              </a:lnSpc>
              <a:spcBef>
                <a:spcPts val="0"/>
              </a:spcBef>
              <a:spcAft>
                <a:spcPts val="0"/>
              </a:spcAft>
              <a:buSzPts val="1400"/>
              <a:buNone/>
            </a:pPr>
            <a:endParaRPr sz="1200" dirty="0">
              <a:latin typeface="Times New Roman"/>
              <a:ea typeface="Times New Roman"/>
              <a:cs typeface="Times New Roman"/>
              <a:sym typeface="Times New Roman"/>
            </a:endParaRPr>
          </a:p>
          <a:p>
            <a:pPr marL="139700" lvl="0" indent="0" algn="just" rtl="0">
              <a:lnSpc>
                <a:spcPct val="150000"/>
              </a:lnSpc>
              <a:spcBef>
                <a:spcPts val="0"/>
              </a:spcBef>
              <a:spcAft>
                <a:spcPts val="0"/>
              </a:spcAft>
              <a:buSzPts val="1400"/>
              <a:buNone/>
            </a:pPr>
            <a:endParaRPr sz="1200" dirty="0">
              <a:latin typeface="Times New Roman"/>
              <a:ea typeface="Times New Roman"/>
              <a:cs typeface="Times New Roman"/>
              <a:sym typeface="Times New Roman"/>
            </a:endParaRPr>
          </a:p>
          <a:p>
            <a:pPr marL="139700" lvl="0" indent="0" algn="just" rtl="0">
              <a:lnSpc>
                <a:spcPct val="150000"/>
              </a:lnSpc>
              <a:spcBef>
                <a:spcPts val="0"/>
              </a:spcBef>
              <a:spcAft>
                <a:spcPts val="0"/>
              </a:spcAft>
              <a:buSzPts val="1400"/>
              <a:buNone/>
            </a:pPr>
            <a:endParaRPr sz="1200" dirty="0">
              <a:latin typeface="Times New Roman"/>
              <a:ea typeface="Times New Roman"/>
              <a:cs typeface="Times New Roman"/>
              <a:sym typeface="Times New Roman"/>
            </a:endParaRPr>
          </a:p>
          <a:p>
            <a:pPr marL="139700" lvl="0" indent="0" algn="just" rtl="0">
              <a:lnSpc>
                <a:spcPct val="100000"/>
              </a:lnSpc>
              <a:spcBef>
                <a:spcPts val="0"/>
              </a:spcBef>
              <a:spcAft>
                <a:spcPts val="0"/>
              </a:spcAft>
              <a:buSzPts val="1400"/>
              <a:buNone/>
            </a:pPr>
            <a:endParaRPr sz="1200" dirty="0">
              <a:latin typeface="Times New Roman"/>
              <a:ea typeface="Times New Roman"/>
              <a:cs typeface="Times New Roman"/>
              <a:sym typeface="Times New Roman"/>
            </a:endParaRPr>
          </a:p>
          <a:p>
            <a:pPr marL="139700" lvl="0" indent="0" algn="just" rtl="0">
              <a:lnSpc>
                <a:spcPct val="150000"/>
              </a:lnSpc>
              <a:spcBef>
                <a:spcPts val="0"/>
              </a:spcBef>
              <a:spcAft>
                <a:spcPts val="0"/>
              </a:spcAft>
              <a:buSzPts val="1400"/>
              <a:buNone/>
            </a:pPr>
            <a:endParaRPr sz="1250" dirty="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4"/>
        <p:cNvGrpSpPr/>
        <p:nvPr/>
      </p:nvGrpSpPr>
      <p:grpSpPr>
        <a:xfrm>
          <a:off x="0" y="0"/>
          <a:ext cx="0" cy="0"/>
          <a:chOff x="0" y="0"/>
          <a:chExt cx="0" cy="0"/>
        </a:xfrm>
      </p:grpSpPr>
      <p:sp>
        <p:nvSpPr>
          <p:cNvPr id="185" name="Google Shape;185;g121e4406f8f_0_1"/>
          <p:cNvSpPr txBox="1">
            <a:spLocks noGrp="1"/>
          </p:cNvSpPr>
          <p:nvPr>
            <p:ph type="title"/>
          </p:nvPr>
        </p:nvSpPr>
        <p:spPr>
          <a:xfrm>
            <a:off x="899592" y="692696"/>
            <a:ext cx="7920900" cy="115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1800"/>
              <a:buFont typeface="Arial"/>
              <a:buNone/>
            </a:pPr>
            <a:r>
              <a:rPr lang="lt-LT" sz="1800" b="1" dirty="0">
                <a:solidFill>
                  <a:srgbClr val="3F3F3F"/>
                </a:solidFill>
                <a:latin typeface="Arial"/>
                <a:ea typeface="Arial"/>
                <a:cs typeface="Arial"/>
                <a:sym typeface="Arial"/>
              </a:rPr>
              <a:t>Komisijos veikla</a:t>
            </a:r>
            <a:endParaRPr sz="1800" b="1" dirty="0">
              <a:solidFill>
                <a:srgbClr val="3F3F3F"/>
              </a:solidFill>
              <a:latin typeface="Arial"/>
              <a:ea typeface="Arial"/>
              <a:cs typeface="Arial"/>
              <a:sym typeface="Arial"/>
            </a:endParaRPr>
          </a:p>
        </p:txBody>
      </p:sp>
      <p:cxnSp>
        <p:nvCxnSpPr>
          <p:cNvPr id="186" name="Google Shape;186;g121e4406f8f_0_1"/>
          <p:cNvCxnSpPr/>
          <p:nvPr/>
        </p:nvCxnSpPr>
        <p:spPr>
          <a:xfrm>
            <a:off x="971600" y="1484784"/>
            <a:ext cx="6480600" cy="0"/>
          </a:xfrm>
          <a:prstGeom prst="straightConnector1">
            <a:avLst/>
          </a:prstGeom>
          <a:noFill/>
          <a:ln w="19050" cap="flat" cmpd="sng">
            <a:solidFill>
              <a:srgbClr val="BFBFBF"/>
            </a:solidFill>
            <a:prstDash val="solid"/>
            <a:round/>
            <a:headEnd type="none" w="sm" len="sm"/>
            <a:tailEnd type="none" w="sm" len="sm"/>
          </a:ln>
        </p:spPr>
      </p:cxnSp>
      <p:sp>
        <p:nvSpPr>
          <p:cNvPr id="187" name="Google Shape;187;g121e4406f8f_0_1"/>
          <p:cNvSpPr txBox="1">
            <a:spLocks noGrp="1"/>
          </p:cNvSpPr>
          <p:nvPr>
            <p:ph type="body" idx="1"/>
          </p:nvPr>
        </p:nvSpPr>
        <p:spPr>
          <a:xfrm>
            <a:off x="844550" y="1484784"/>
            <a:ext cx="7975942" cy="50994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SzPts val="1400"/>
              <a:buNone/>
            </a:pPr>
            <a:r>
              <a:rPr lang="lt-LT" sz="1200" b="1" cap="all" dirty="0">
                <a:sym typeface="Times New Roman"/>
              </a:rPr>
              <a:t>DĖL Vilniaus miesto savivaldybės tarybos 2022 m. kovo 9 d. sprendimą Nr. 1-1355 „Dėl Vilniaus miesto savivaldybės teritorijoje projektuojamų objektų, kurių architektūrinėms idėjoms įvertinti privaloma skelbti projektų konkursus“ ir 2022 m. balandžio 6 d. sprendimą  Nr. 1-1409 „Dėl Tarybos 2022-03-09 sprendimo Nr. 1-1355 „Dėl Vilniaus miesto savivaldybės teritorijoje projektuojamų objektų, kurių architektūrinėms idėjoms įvertinti privaloma skelbti projektų konkursus“ pakeitimo“ IR IŠ JO KILUSIŲ PASEKMIŲ ANTIKORUPCINIO VERTINIMO.</a:t>
            </a:r>
            <a:endParaRPr sz="1200" b="1" cap="all" dirty="0"/>
          </a:p>
          <a:p>
            <a:pPr marL="36000" lvl="0" indent="0" algn="just" rtl="0">
              <a:lnSpc>
                <a:spcPct val="150000"/>
              </a:lnSpc>
              <a:spcBef>
                <a:spcPts val="0"/>
              </a:spcBef>
              <a:spcAft>
                <a:spcPts val="0"/>
              </a:spcAft>
              <a:buSzPts val="1400"/>
              <a:buNone/>
            </a:pPr>
            <a:r>
              <a:rPr lang="lt-LT" sz="1050" b="1" dirty="0">
                <a:latin typeface="Calibri" panose="020F0502020204030204" pitchFamily="34" charset="0"/>
                <a:ea typeface="Calibri" panose="020F0502020204030204" pitchFamily="34" charset="0"/>
                <a:cs typeface="Calibri" panose="020F0502020204030204" pitchFamily="34" charset="0"/>
                <a:sym typeface="Times New Roman"/>
              </a:rPr>
              <a:t>Rezultatas: </a:t>
            </a:r>
          </a:p>
          <a:p>
            <a:pPr marL="36000" lvl="0" indent="0" algn="just" rtl="0">
              <a:spcBef>
                <a:spcPts val="0"/>
              </a:spcBef>
              <a:spcAft>
                <a:spcPts val="0"/>
              </a:spcAft>
              <a:buSzPts val="1400"/>
              <a:buNone/>
            </a:pPr>
            <a:r>
              <a:rPr lang="en-US" sz="1050" dirty="0">
                <a:latin typeface="Calibri" panose="020F0502020204030204" pitchFamily="34" charset="0"/>
                <a:ea typeface="Calibri" panose="020F0502020204030204" pitchFamily="34" charset="0"/>
                <a:cs typeface="Calibri" panose="020F0502020204030204" pitchFamily="34" charset="0"/>
                <a:sym typeface="Times New Roman"/>
              </a:rPr>
              <a:t>1. </a:t>
            </a:r>
            <a:r>
              <a:rPr lang="lt-LT" sz="1050" dirty="0">
                <a:latin typeface="Calibri" panose="020F0502020204030204" pitchFamily="34" charset="0"/>
                <a:ea typeface="Calibri" panose="020F0502020204030204" pitchFamily="34" charset="0"/>
                <a:cs typeface="Calibri" panose="020F0502020204030204" pitchFamily="34" charset="0"/>
                <a:sym typeface="Times New Roman"/>
              </a:rPr>
              <a:t>Kreiptasi į Lietuvos Respublikos specialiųjų tyrimų tarnybą su prašymu antikorupciniu požiūriu įvertinti Vilniaus miesto savivaldybės tarybos 2022 m. kovo 9 d. sprendimą Nr. 1-1355 „Dėl Vilniaus miesto savivaldybės teritorijoje projektuojamų objektų, kurių architektūrinėms idėjoms įvertinti privaloma skelbti projektų konkursus“ ir 2022 m. balandžio 6 d. sprendimą  Nr. 1-1409 „Dėl Tarybos 2022-03-09 sprendimo Nr. 1-1355 „Dėl Vilniaus miesto savivaldybės teritorijoje projektuojamų objektų, kurių architektūrinėms idėjoms įvertinti privaloma skelbti projektų konkursus“ pakeitimo“ ir aplinkybes išdėstytas 2023-08-24 skunde.</a:t>
            </a:r>
            <a:endParaRPr lang="en-US" sz="1050" dirty="0">
              <a:latin typeface="Calibri" panose="020F0502020204030204" pitchFamily="34" charset="0"/>
              <a:ea typeface="Calibri" panose="020F0502020204030204" pitchFamily="34" charset="0"/>
              <a:cs typeface="Calibri" panose="020F0502020204030204" pitchFamily="34" charset="0"/>
              <a:sym typeface="Times New Roman"/>
            </a:endParaRPr>
          </a:p>
          <a:p>
            <a:pPr marL="36000" lvl="0" indent="0" algn="just" rtl="0">
              <a:spcBef>
                <a:spcPts val="0"/>
              </a:spcBef>
              <a:spcAft>
                <a:spcPts val="0"/>
              </a:spcAft>
              <a:buSzPts val="1400"/>
              <a:buNone/>
            </a:pPr>
            <a:endParaRPr lang="lt-LT" sz="1050" dirty="0">
              <a:latin typeface="Calibri" panose="020F0502020204030204" pitchFamily="34" charset="0"/>
              <a:ea typeface="Calibri" panose="020F0502020204030204" pitchFamily="34" charset="0"/>
              <a:cs typeface="Calibri" panose="020F0502020204030204" pitchFamily="34" charset="0"/>
              <a:sym typeface="Times New Roman"/>
            </a:endParaRPr>
          </a:p>
          <a:p>
            <a:pPr marL="36000" lvl="0" indent="0" algn="just" rtl="0">
              <a:spcBef>
                <a:spcPts val="0"/>
              </a:spcBef>
              <a:spcAft>
                <a:spcPts val="0"/>
              </a:spcAft>
              <a:buSzPts val="1400"/>
              <a:buNone/>
            </a:pPr>
            <a:r>
              <a:rPr kumimoji="0" lang="lt-LT" sz="1200" b="1" i="0" u="sng" strike="noStrike" kern="0" cap="none" spc="0" normalizeH="0" baseline="0" noProof="0" dirty="0">
                <a:ln>
                  <a:noFill/>
                </a:ln>
                <a:solidFill>
                  <a:srgbClr val="1F497D"/>
                </a:solidFill>
                <a:effectLst/>
                <a:uLnTx/>
                <a:uFillTx/>
                <a:latin typeface="Calibri" panose="020F0502020204030204" pitchFamily="34" charset="0"/>
                <a:ea typeface="Calibri" panose="020F0502020204030204" pitchFamily="34" charset="0"/>
                <a:cs typeface="Calibri" panose="020F0502020204030204" pitchFamily="34" charset="0"/>
                <a:sym typeface="Times New Roman"/>
              </a:rPr>
              <a:t>Rekomendacijos:</a:t>
            </a:r>
            <a:endParaRPr lang="lt-LT" sz="1050" dirty="0">
              <a:latin typeface="Calibri" panose="020F0502020204030204" pitchFamily="34" charset="0"/>
              <a:ea typeface="Calibri" panose="020F0502020204030204" pitchFamily="34" charset="0"/>
              <a:cs typeface="Calibri" panose="020F0502020204030204" pitchFamily="34" charset="0"/>
              <a:sym typeface="Times New Roman"/>
            </a:endParaRPr>
          </a:p>
          <a:p>
            <a:pPr marL="36000" lvl="0" indent="0" algn="just" rtl="0">
              <a:spcBef>
                <a:spcPts val="0"/>
              </a:spcBef>
              <a:spcAft>
                <a:spcPts val="0"/>
              </a:spcAft>
              <a:buSzPts val="1400"/>
              <a:buNone/>
            </a:pPr>
            <a:r>
              <a:rPr lang="en-US" sz="1050" dirty="0">
                <a:latin typeface="Calibri" panose="020F0502020204030204" pitchFamily="34" charset="0"/>
                <a:ea typeface="Calibri" panose="020F0502020204030204" pitchFamily="34" charset="0"/>
                <a:cs typeface="Calibri" panose="020F0502020204030204" pitchFamily="34" charset="0"/>
                <a:sym typeface="Times New Roman"/>
              </a:rPr>
              <a:t>1</a:t>
            </a:r>
            <a:r>
              <a:rPr lang="lt-LT" sz="1050" dirty="0">
                <a:latin typeface="Calibri" panose="020F0502020204030204" pitchFamily="34" charset="0"/>
                <a:ea typeface="Calibri" panose="020F0502020204030204" pitchFamily="34" charset="0"/>
                <a:cs typeface="Calibri" panose="020F0502020204030204" pitchFamily="34" charset="0"/>
                <a:sym typeface="Times New Roman"/>
              </a:rPr>
              <a:t>. Rekomenduota Savivaldybės administracijai, atsižvelgus į Specialių tyrimo tarnybos pateiktas išvadas (A50-38491/23), parengti teisės aktų pakeitimus.</a:t>
            </a:r>
          </a:p>
          <a:p>
            <a:pPr marL="36000" lvl="0" indent="0" algn="just" rtl="0">
              <a:spcBef>
                <a:spcPts val="0"/>
              </a:spcBef>
              <a:spcAft>
                <a:spcPts val="0"/>
              </a:spcAft>
              <a:buSzPts val="1400"/>
              <a:buNone/>
            </a:pPr>
            <a:endParaRPr lang="lt-LT" sz="1050" dirty="0">
              <a:latin typeface="Calibri" panose="020F0502020204030204" pitchFamily="34" charset="0"/>
              <a:ea typeface="Calibri" panose="020F0502020204030204" pitchFamily="34" charset="0"/>
              <a:cs typeface="Calibri" panose="020F0502020204030204" pitchFamily="34" charset="0"/>
              <a:sym typeface="Times New Roman"/>
            </a:endParaRPr>
          </a:p>
          <a:p>
            <a:pPr marL="36000" lvl="0" indent="0" algn="just" rtl="0">
              <a:spcBef>
                <a:spcPts val="0"/>
              </a:spcBef>
              <a:spcAft>
                <a:spcPts val="0"/>
              </a:spcAft>
              <a:buSzPts val="1400"/>
              <a:buNone/>
            </a:pPr>
            <a:r>
              <a:rPr lang="en-US" sz="1050" dirty="0">
                <a:latin typeface="Calibri" panose="020F0502020204030204" pitchFamily="34" charset="0"/>
                <a:ea typeface="Calibri" panose="020F0502020204030204" pitchFamily="34" charset="0"/>
                <a:cs typeface="Calibri" panose="020F0502020204030204" pitchFamily="34" charset="0"/>
                <a:sym typeface="Times New Roman"/>
              </a:rPr>
              <a:t>2</a:t>
            </a:r>
            <a:r>
              <a:rPr lang="lt-LT" sz="1050" dirty="0">
                <a:latin typeface="Calibri" panose="020F0502020204030204" pitchFamily="34" charset="0"/>
                <a:ea typeface="Calibri" panose="020F0502020204030204" pitchFamily="34" charset="0"/>
                <a:cs typeface="Calibri" panose="020F0502020204030204" pitchFamily="34" charset="0"/>
                <a:sym typeface="Times New Roman"/>
              </a:rPr>
              <a:t>. Rekomenduota Administracijos direktoriui, atsižvelgus į Specialiųjų tyrimo tarnybos pateiktas išvadas (A50-38491/23), Tarybos sprendimo projekto pakeitimą „Dėl Vilniaus miesto savivaldybės teritorijoje projektuojamų objektų, kurių architektūrinėms idėjoms įvertinti privaloma skelbti projektų konkursus“ prieš teikiant svarstyti Tarybai, suderinti su Specialiųjų tyrimų tarnyba.</a:t>
            </a:r>
          </a:p>
          <a:p>
            <a:pPr marL="36000" lvl="0" indent="0" algn="just" rtl="0">
              <a:spcBef>
                <a:spcPts val="0"/>
              </a:spcBef>
              <a:spcAft>
                <a:spcPts val="0"/>
              </a:spcAft>
              <a:buSzPts val="1400"/>
              <a:buNone/>
            </a:pPr>
            <a:endParaRPr lang="lt-LT" sz="1050" dirty="0">
              <a:latin typeface="Calibri" panose="020F0502020204030204" pitchFamily="34" charset="0"/>
              <a:ea typeface="Calibri" panose="020F0502020204030204" pitchFamily="34" charset="0"/>
              <a:cs typeface="Calibri" panose="020F0502020204030204" pitchFamily="34" charset="0"/>
              <a:sym typeface="Times New Roman"/>
            </a:endParaRPr>
          </a:p>
          <a:p>
            <a:pPr marL="36000" lvl="0" indent="0" algn="just" rtl="0">
              <a:spcBef>
                <a:spcPts val="0"/>
              </a:spcBef>
              <a:spcAft>
                <a:spcPts val="0"/>
              </a:spcAft>
              <a:buSzPts val="1400"/>
              <a:buNone/>
            </a:pPr>
            <a:r>
              <a:rPr lang="en-US" sz="1050" dirty="0">
                <a:latin typeface="Calibri" panose="020F0502020204030204" pitchFamily="34" charset="0"/>
                <a:ea typeface="Calibri" panose="020F0502020204030204" pitchFamily="34" charset="0"/>
                <a:cs typeface="Calibri" panose="020F0502020204030204" pitchFamily="34" charset="0"/>
                <a:sym typeface="Times New Roman"/>
              </a:rPr>
              <a:t>3</a:t>
            </a:r>
            <a:r>
              <a:rPr lang="lt-LT" sz="1050" dirty="0">
                <a:latin typeface="Calibri" panose="020F0502020204030204" pitchFamily="34" charset="0"/>
                <a:ea typeface="Calibri" panose="020F0502020204030204" pitchFamily="34" charset="0"/>
                <a:cs typeface="Calibri" panose="020F0502020204030204" pitchFamily="34" charset="0"/>
                <a:sym typeface="Times New Roman"/>
              </a:rPr>
              <a:t>. Paprašyta Tarybos sprendimo projekto „Dėl Vilniaus miesto savivaldybės teritorijoje projektuojamų objektų, kurių architektūrinėms idėjoms įvertinti privaloma skelbti projektų konkursus“ rengėjų, atsižvelgus į Specialiųjų tyrimo tarnybos pateiktas išvadas (A50-38491/23), parengtą teisės aktą pristatyti Antikorupcijos komisijai.</a:t>
            </a:r>
          </a:p>
          <a:p>
            <a:pPr marL="36000" lvl="0" indent="0" algn="just" rtl="0">
              <a:spcBef>
                <a:spcPts val="0"/>
              </a:spcBef>
              <a:spcAft>
                <a:spcPts val="0"/>
              </a:spcAft>
              <a:buSzPts val="1400"/>
              <a:buNone/>
            </a:pPr>
            <a:endParaRPr lang="lt-LT" sz="1050" dirty="0">
              <a:latin typeface="Calibri" panose="020F0502020204030204" pitchFamily="34" charset="0"/>
              <a:ea typeface="Calibri" panose="020F0502020204030204" pitchFamily="34" charset="0"/>
              <a:cs typeface="Calibri" panose="020F0502020204030204" pitchFamily="34" charset="0"/>
              <a:sym typeface="Times New Roman"/>
            </a:endParaRPr>
          </a:p>
          <a:p>
            <a:pPr marL="36000" lvl="0" indent="0" algn="just" rtl="0">
              <a:spcBef>
                <a:spcPts val="0"/>
              </a:spcBef>
              <a:spcAft>
                <a:spcPts val="0"/>
              </a:spcAft>
              <a:buSzPts val="1400"/>
              <a:buNone/>
            </a:pPr>
            <a:r>
              <a:rPr lang="en-US" sz="1050" dirty="0">
                <a:latin typeface="Calibri" panose="020F0502020204030204" pitchFamily="34" charset="0"/>
                <a:ea typeface="Calibri" panose="020F0502020204030204" pitchFamily="34" charset="0"/>
                <a:cs typeface="Calibri" panose="020F0502020204030204" pitchFamily="34" charset="0"/>
                <a:sym typeface="Times New Roman"/>
              </a:rPr>
              <a:t>4</a:t>
            </a:r>
            <a:r>
              <a:rPr lang="lt-LT" sz="1050" dirty="0">
                <a:latin typeface="Calibri" panose="020F0502020204030204" pitchFamily="34" charset="0"/>
                <a:ea typeface="Calibri" panose="020F0502020204030204" pitchFamily="34" charset="0"/>
                <a:cs typeface="Calibri" panose="020F0502020204030204" pitchFamily="34" charset="0"/>
                <a:sym typeface="Times New Roman"/>
              </a:rPr>
              <a:t>. Rekomenduota Administracijos direktoriui informuoti socialinius partnerius, kad atsižvelgus į Specialiųjų tyrimo tarnybos pateiktas išvadas (A50-38491/23) rengiamas Tarybos sprendimo projekto pakeitimas „Dėl Vilniaus miesto savivaldybės teritorijoje projektuojamų objektų, kurių architektūrinėms idėjoms įvertinti privaloma skelbti projektų konkursus“.</a:t>
            </a:r>
          </a:p>
          <a:p>
            <a:pPr marL="36000" lvl="0" indent="0" algn="just" rtl="0">
              <a:spcBef>
                <a:spcPts val="0"/>
              </a:spcBef>
              <a:spcAft>
                <a:spcPts val="0"/>
              </a:spcAft>
              <a:buSzPts val="1400"/>
              <a:buNone/>
            </a:pPr>
            <a:endParaRPr lang="lt-LT" sz="1050" dirty="0">
              <a:latin typeface="Calibri" panose="020F0502020204030204" pitchFamily="34" charset="0"/>
              <a:ea typeface="Calibri" panose="020F0502020204030204" pitchFamily="34" charset="0"/>
              <a:cs typeface="Calibri" panose="020F0502020204030204" pitchFamily="34" charset="0"/>
              <a:sym typeface="Times New Roman"/>
            </a:endParaRPr>
          </a:p>
          <a:p>
            <a:pPr marL="36000" lvl="0" indent="0" algn="just" rtl="0">
              <a:lnSpc>
                <a:spcPct val="150000"/>
              </a:lnSpc>
              <a:spcBef>
                <a:spcPts val="0"/>
              </a:spcBef>
              <a:spcAft>
                <a:spcPts val="0"/>
              </a:spcAft>
              <a:buSzPts val="1400"/>
              <a:buNone/>
            </a:pPr>
            <a:endParaRPr lang="lt-LT" sz="1100" dirty="0">
              <a:latin typeface="Calibri" panose="020F0502020204030204" pitchFamily="34" charset="0"/>
              <a:ea typeface="Calibri" panose="020F0502020204030204" pitchFamily="34" charset="0"/>
              <a:cs typeface="Calibri" panose="020F0502020204030204" pitchFamily="34" charset="0"/>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4"/>
        <p:cNvGrpSpPr/>
        <p:nvPr/>
      </p:nvGrpSpPr>
      <p:grpSpPr>
        <a:xfrm>
          <a:off x="0" y="0"/>
          <a:ext cx="0" cy="0"/>
          <a:chOff x="0" y="0"/>
          <a:chExt cx="0" cy="0"/>
        </a:xfrm>
      </p:grpSpPr>
      <p:sp>
        <p:nvSpPr>
          <p:cNvPr id="185" name="Google Shape;185;g121e4406f8f_0_1"/>
          <p:cNvSpPr txBox="1">
            <a:spLocks noGrp="1"/>
          </p:cNvSpPr>
          <p:nvPr>
            <p:ph type="title"/>
          </p:nvPr>
        </p:nvSpPr>
        <p:spPr>
          <a:xfrm>
            <a:off x="899592" y="692696"/>
            <a:ext cx="7920900" cy="115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1800"/>
              <a:buFont typeface="Arial"/>
              <a:buNone/>
            </a:pPr>
            <a:r>
              <a:rPr lang="lt-LT" sz="1800" b="1" dirty="0">
                <a:solidFill>
                  <a:srgbClr val="3F3F3F"/>
                </a:solidFill>
                <a:latin typeface="Arial"/>
                <a:ea typeface="Arial"/>
                <a:cs typeface="Arial"/>
                <a:sym typeface="Arial"/>
              </a:rPr>
              <a:t>Komisijos veikla</a:t>
            </a:r>
            <a:endParaRPr sz="1800" b="1" dirty="0">
              <a:solidFill>
                <a:srgbClr val="3F3F3F"/>
              </a:solidFill>
              <a:latin typeface="Arial"/>
              <a:ea typeface="Arial"/>
              <a:cs typeface="Arial"/>
              <a:sym typeface="Arial"/>
            </a:endParaRPr>
          </a:p>
        </p:txBody>
      </p:sp>
      <p:cxnSp>
        <p:nvCxnSpPr>
          <p:cNvPr id="186" name="Google Shape;186;g121e4406f8f_0_1"/>
          <p:cNvCxnSpPr/>
          <p:nvPr/>
        </p:nvCxnSpPr>
        <p:spPr>
          <a:xfrm>
            <a:off x="971600" y="1484784"/>
            <a:ext cx="6480600" cy="0"/>
          </a:xfrm>
          <a:prstGeom prst="straightConnector1">
            <a:avLst/>
          </a:prstGeom>
          <a:noFill/>
          <a:ln w="19050" cap="flat" cmpd="sng">
            <a:solidFill>
              <a:srgbClr val="BFBFBF"/>
            </a:solidFill>
            <a:prstDash val="solid"/>
            <a:round/>
            <a:headEnd type="none" w="sm" len="sm"/>
            <a:tailEnd type="none" w="sm" len="sm"/>
          </a:ln>
        </p:spPr>
      </p:cxnSp>
      <p:graphicFrame>
        <p:nvGraphicFramePr>
          <p:cNvPr id="2" name="Diagrama 1">
            <a:extLst>
              <a:ext uri="{FF2B5EF4-FFF2-40B4-BE49-F238E27FC236}">
                <a16:creationId xmlns:a16="http://schemas.microsoft.com/office/drawing/2014/main" id="{27FCE2C5-38DD-E405-00CA-0D7F1C5316B1}"/>
              </a:ext>
            </a:extLst>
          </p:cNvPr>
          <p:cNvGraphicFramePr>
            <a:graphicFrameLocks/>
          </p:cNvGraphicFramePr>
          <p:nvPr>
            <p:extLst>
              <p:ext uri="{D42A27DB-BD31-4B8C-83A1-F6EECF244321}">
                <p14:modId xmlns:p14="http://schemas.microsoft.com/office/powerpoint/2010/main" val="4143617833"/>
              </p:ext>
            </p:extLst>
          </p:nvPr>
        </p:nvGraphicFramePr>
        <p:xfrm>
          <a:off x="1943100" y="2063750"/>
          <a:ext cx="5372100" cy="35496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23812343"/>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529</TotalTime>
  <Words>1173</Words>
  <Application>Microsoft Office PowerPoint</Application>
  <PresentationFormat>Demonstracija ekrane (4:3)</PresentationFormat>
  <Paragraphs>80</Paragraphs>
  <Slides>10</Slides>
  <Notes>10</Notes>
  <HiddenSlides>0</HiddenSlides>
  <MMClips>0</MMClips>
  <ScaleCrop>false</ScaleCrop>
  <HeadingPairs>
    <vt:vector size="6" baseType="variant">
      <vt:variant>
        <vt:lpstr>Naudojami šriftai</vt:lpstr>
      </vt:variant>
      <vt:variant>
        <vt:i4>3</vt:i4>
      </vt:variant>
      <vt:variant>
        <vt:lpstr>Tema</vt:lpstr>
      </vt:variant>
      <vt:variant>
        <vt:i4>2</vt:i4>
      </vt:variant>
      <vt:variant>
        <vt:lpstr>Skaidrių pavadinimai</vt:lpstr>
      </vt:variant>
      <vt:variant>
        <vt:i4>10</vt:i4>
      </vt:variant>
    </vt:vector>
  </HeadingPairs>
  <TitlesOfParts>
    <vt:vector size="15" baseType="lpstr">
      <vt:lpstr>Arial</vt:lpstr>
      <vt:lpstr>Calibri</vt:lpstr>
      <vt:lpstr>Times New Roman</vt:lpstr>
      <vt:lpstr>Office Theme</vt:lpstr>
      <vt:lpstr>1_Office Theme</vt:lpstr>
      <vt:lpstr>VILNIAUS MIESTO SAVIVALDYBĖS TARYBOS ANTIKORUPCIJOS KOMISIJA  Komisijos pirmininkas Vydūnas Sadauskas Komisijos pirmininko pavaduotoja Agnė Vaiciukevičiūtė Komisijos nariai: Liutauras Kazlavickas, Aurimas Navys, Audrius Skaistys, Skirmantas Tumelis, Edward Trusewicz, Povilas Pinelis, Aleksandras Nemunaitis.  Komisijos sekretorė Nijolė Milašienė </vt:lpstr>
      <vt:lpstr>2023 M. GEGUŽĖS MĖN. - 2024 M. BALANDŽIO MĖN. VEIKLOS ATASKAITA</vt:lpstr>
      <vt:lpstr>Antikorupcijos komisijos narių lankomumas (%)</vt:lpstr>
      <vt:lpstr>Komisijos veikla</vt:lpstr>
      <vt:lpstr>Komisijos veikla</vt:lpstr>
      <vt:lpstr>Komisijos veikla</vt:lpstr>
      <vt:lpstr>Komisijos veikla</vt:lpstr>
      <vt:lpstr>Komisijos veikla</vt:lpstr>
      <vt:lpstr>Komisijos veikla</vt:lpstr>
      <vt:lpstr>VILNIAUS MIESTO SAVIVALDYBĖS TARYBOS  ANTIKORUPCIJOS KOMISIJA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VILNIAUS MIESTO SAVIVALDYBĖS TARYBOS ANTIKORUPCIJOS KOMISIJA  Komisijos pirmininkas Vydūnas Sadauskas  Komisijos nariai: Brigita Guobė, Sergej Popov, Liutauras Kazlavickas, Edita Šiško, Skirmantas Tumelis, Romasis Vaitekūnas, Daiva Sinkuvienė, Alfonsas Ambrazas, Jonas Viesulas, Eugenijus Bulavas  Komisijos sekretorė Gintarė Sladkevičiūtė</dc:title>
  <dc:creator>Gintarė Sladkevičiūtė</dc:creator>
  <cp:lastModifiedBy>Nijolė Milašienė</cp:lastModifiedBy>
  <cp:revision>12</cp:revision>
  <cp:lastPrinted>2024-05-06T07:24:11Z</cp:lastPrinted>
  <dcterms:modified xsi:type="dcterms:W3CDTF">2024-05-30T09:58:19Z</dcterms:modified>
</cp:coreProperties>
</file>