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57" r:id="rId4"/>
    <p:sldId id="259" r:id="rId5"/>
    <p:sldId id="272" r:id="rId6"/>
    <p:sldId id="261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h8MPVWlB5PVkSyoX8MnWDVwSHJ+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22" Type="http://customschemas.google.com/relationships/presentationmetadata" Target="metadata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jana Rusenko" userId="2d990803-1568-4edb-83cb-66a639f2316c" providerId="ADAL" clId="{8B9F6D09-579A-4543-8B32-AF046E48F1D7}"/>
    <pc:docChg chg="undo custSel delSld modSld">
      <pc:chgData name="Tatjana Rusenko" userId="2d990803-1568-4edb-83cb-66a639f2316c" providerId="ADAL" clId="{8B9F6D09-579A-4543-8B32-AF046E48F1D7}" dt="2024-04-09T11:48:50.117" v="55" actId="20577"/>
      <pc:docMkLst>
        <pc:docMk/>
      </pc:docMkLst>
      <pc:sldChg chg="modSp mod">
        <pc:chgData name="Tatjana Rusenko" userId="2d990803-1568-4edb-83cb-66a639f2316c" providerId="ADAL" clId="{8B9F6D09-579A-4543-8B32-AF046E48F1D7}" dt="2024-04-09T11:42:17.631" v="0" actId="2711"/>
        <pc:sldMkLst>
          <pc:docMk/>
          <pc:sldMk cId="0" sldId="259"/>
        </pc:sldMkLst>
        <pc:spChg chg="mod">
          <ac:chgData name="Tatjana Rusenko" userId="2d990803-1568-4edb-83cb-66a639f2316c" providerId="ADAL" clId="{8B9F6D09-579A-4543-8B32-AF046E48F1D7}" dt="2024-04-09T11:42:17.631" v="0" actId="2711"/>
          <ac:spMkLst>
            <pc:docMk/>
            <pc:sldMk cId="0" sldId="259"/>
            <ac:spMk id="165" creationId="{00000000-0000-0000-0000-000000000000}"/>
          </ac:spMkLst>
        </pc:spChg>
      </pc:sldChg>
      <pc:sldChg chg="modSp mod">
        <pc:chgData name="Tatjana Rusenko" userId="2d990803-1568-4edb-83cb-66a639f2316c" providerId="ADAL" clId="{8B9F6D09-579A-4543-8B32-AF046E48F1D7}" dt="2024-04-09T11:48:50.117" v="55" actId="20577"/>
        <pc:sldMkLst>
          <pc:docMk/>
          <pc:sldMk cId="0" sldId="261"/>
        </pc:sldMkLst>
        <pc:spChg chg="mod">
          <ac:chgData name="Tatjana Rusenko" userId="2d990803-1568-4edb-83cb-66a639f2316c" providerId="ADAL" clId="{8B9F6D09-579A-4543-8B32-AF046E48F1D7}" dt="2024-04-09T11:48:50.117" v="55" actId="20577"/>
          <ac:spMkLst>
            <pc:docMk/>
            <pc:sldMk cId="0" sldId="261"/>
            <ac:spMk id="180" creationId="{00000000-0000-0000-0000-000000000000}"/>
          </ac:spMkLst>
        </pc:spChg>
      </pc:sldChg>
      <pc:sldChg chg="modSp mod">
        <pc:chgData name="Tatjana Rusenko" userId="2d990803-1568-4edb-83cb-66a639f2316c" providerId="ADAL" clId="{8B9F6D09-579A-4543-8B32-AF046E48F1D7}" dt="2024-04-09T11:47:45.006" v="52" actId="20577"/>
        <pc:sldMkLst>
          <pc:docMk/>
          <pc:sldMk cId="0" sldId="267"/>
        </pc:sldMkLst>
        <pc:spChg chg="mod">
          <ac:chgData name="Tatjana Rusenko" userId="2d990803-1568-4edb-83cb-66a639f2316c" providerId="ADAL" clId="{8B9F6D09-579A-4543-8B32-AF046E48F1D7}" dt="2024-04-09T11:47:45.006" v="52" actId="20577"/>
          <ac:spMkLst>
            <pc:docMk/>
            <pc:sldMk cId="0" sldId="267"/>
            <ac:spMk id="234" creationId="{00000000-0000-0000-0000-000000000000}"/>
          </ac:spMkLst>
        </pc:spChg>
      </pc:sldChg>
      <pc:sldChg chg="modSp mod">
        <pc:chgData name="Tatjana Rusenko" userId="2d990803-1568-4edb-83cb-66a639f2316c" providerId="ADAL" clId="{8B9F6D09-579A-4543-8B32-AF046E48F1D7}" dt="2024-04-09T11:48:03.262" v="54" actId="6549"/>
        <pc:sldMkLst>
          <pc:docMk/>
          <pc:sldMk cId="0" sldId="268"/>
        </pc:sldMkLst>
        <pc:spChg chg="mod">
          <ac:chgData name="Tatjana Rusenko" userId="2d990803-1568-4edb-83cb-66a639f2316c" providerId="ADAL" clId="{8B9F6D09-579A-4543-8B32-AF046E48F1D7}" dt="2024-04-09T11:48:03.262" v="54" actId="6549"/>
          <ac:spMkLst>
            <pc:docMk/>
            <pc:sldMk cId="0" sldId="268"/>
            <ac:spMk id="241" creationId="{00000000-0000-0000-0000-000000000000}"/>
          </ac:spMkLst>
        </pc:spChg>
      </pc:sldChg>
      <pc:sldChg chg="modSp mod">
        <pc:chgData name="Tatjana Rusenko" userId="2d990803-1568-4edb-83cb-66a639f2316c" providerId="ADAL" clId="{8B9F6D09-579A-4543-8B32-AF046E48F1D7}" dt="2024-04-09T11:43:40.678" v="3" actId="6549"/>
        <pc:sldMkLst>
          <pc:docMk/>
          <pc:sldMk cId="3993169566" sldId="272"/>
        </pc:sldMkLst>
        <pc:spChg chg="mod">
          <ac:chgData name="Tatjana Rusenko" userId="2d990803-1568-4edb-83cb-66a639f2316c" providerId="ADAL" clId="{8B9F6D09-579A-4543-8B32-AF046E48F1D7}" dt="2024-04-09T11:43:40.678" v="3" actId="6549"/>
          <ac:spMkLst>
            <pc:docMk/>
            <pc:sldMk cId="3993169566" sldId="272"/>
            <ac:spMk id="165" creationId="{F13F10DC-23D3-F36A-F5CC-83DE6225F347}"/>
          </ac:spMkLst>
        </pc:spChg>
      </pc:sldChg>
      <pc:sldChg chg="modSp del mod">
        <pc:chgData name="Tatjana Rusenko" userId="2d990803-1568-4edb-83cb-66a639f2316c" providerId="ADAL" clId="{8B9F6D09-579A-4543-8B32-AF046E48F1D7}" dt="2024-04-09T11:47:49.465" v="53" actId="2696"/>
        <pc:sldMkLst>
          <pc:docMk/>
          <pc:sldMk cId="1019151133" sldId="273"/>
        </pc:sldMkLst>
        <pc:spChg chg="mod">
          <ac:chgData name="Tatjana Rusenko" userId="2d990803-1568-4edb-83cb-66a639f2316c" providerId="ADAL" clId="{8B9F6D09-579A-4543-8B32-AF046E48F1D7}" dt="2024-04-09T11:47:37.227" v="50" actId="21"/>
          <ac:spMkLst>
            <pc:docMk/>
            <pc:sldMk cId="1019151133" sldId="273"/>
            <ac:spMk id="234" creationId="{9A20251E-A4A0-06E3-023B-15D6285E896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5" name="Google Shape;1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2" name="Google Shape;16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>
          <a:extLst>
            <a:ext uri="{FF2B5EF4-FFF2-40B4-BE49-F238E27FC236}">
              <a16:creationId xmlns:a16="http://schemas.microsoft.com/office/drawing/2014/main" id="{0FBEEADB-28B8-B0B8-DB9F-B1E84FE6A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:notes">
            <a:extLst>
              <a:ext uri="{FF2B5EF4-FFF2-40B4-BE49-F238E27FC236}">
                <a16:creationId xmlns:a16="http://schemas.microsoft.com/office/drawing/2014/main" id="{74C0C6B3-2DED-F494-F265-A5E59A9F12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2" name="Google Shape;162;p4:notes">
            <a:extLst>
              <a:ext uri="{FF2B5EF4-FFF2-40B4-BE49-F238E27FC236}">
                <a16:creationId xmlns:a16="http://schemas.microsoft.com/office/drawing/2014/main" id="{E0E007CE-D946-40D9-1523-F535B3FAB48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30704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c56c58254a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6" name="Google Shape;176;gc56c58254a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30" name="Google Shape;23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37" name="Google Shape;23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11f0c3c79eb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4" name="Google Shape;244;g11f0c3c79eb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1" name="Google Shape;25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95" name="Google Shape;95;p2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96" name="Google Shape;96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2" name="Google Shape;102;p2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03" name="Google Shape;103;p2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4" name="Google Shape;104;p2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05" name="Google Shape;105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3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20" name="Google Shape;120;p3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21" name="Google Shape;121;p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3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27" name="Google Shape;127;p3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28" name="Google Shape;128;p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3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3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3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3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vilnius.lt/lt/tarybos-komitetu-posedziai/vilniaus-miesto-savivaldybes-tarybos-etikos-komisija-informuoja/#sprendimai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"/>
          <p:cNvSpPr txBox="1">
            <a:spLocks noGrp="1"/>
          </p:cNvSpPr>
          <p:nvPr>
            <p:ph type="ctrTitle"/>
          </p:nvPr>
        </p:nvSpPr>
        <p:spPr>
          <a:xfrm>
            <a:off x="685800" y="1484671"/>
            <a:ext cx="7772400" cy="3519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lt-LT" sz="2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VILNIAUS MIESTO SAVIVALDYBĖS TARYBOS ETIKOS KOMISIJA</a:t>
            </a:r>
            <a:br>
              <a:rPr lang="lt-LT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lt-LT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lt-LT" sz="1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Komisijos pirmininkas - Remigijus Motuzas</a:t>
            </a:r>
            <a:br>
              <a:rPr lang="lt-LT" sz="1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lt-LT" sz="1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Komisijos pirmininko pavaduotojas - Skirmantas Tumelis</a:t>
            </a:r>
            <a:br>
              <a:rPr lang="lt-LT" sz="1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lt-LT" sz="1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lt-LT" sz="1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Komisijos nariai:</a:t>
            </a:r>
            <a:br>
              <a:rPr lang="lt-LT" sz="1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lt-LT" sz="1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Mantas Benkunskas, Vita Degutienė, Tomas Gulbinas, Mantas Jurgelaitis, Justina Kašėtaitė, Vanda Kravčionok, Almantas Stankūnas</a:t>
            </a:r>
            <a:br>
              <a:rPr lang="lt-LT" sz="1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lt-LT" sz="1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lt-LT" sz="1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Komisijos atsakingoji sekretorė - Tatjana Rusenko</a:t>
            </a:r>
            <a:br>
              <a:rPr lang="lt-LT" sz="1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lt-LT" sz="1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Komisijos posėdžių sekretorė - Gintarė Sladkevičiūtė</a:t>
            </a:r>
            <a:br>
              <a:rPr lang="lt-LT" sz="1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"/>
          <p:cNvSpPr txBox="1">
            <a:spLocks noGrp="1"/>
          </p:cNvSpPr>
          <p:nvPr>
            <p:ph type="ctrTitle"/>
          </p:nvPr>
        </p:nvSpPr>
        <p:spPr>
          <a:xfrm>
            <a:off x="1061885" y="491613"/>
            <a:ext cx="7275870" cy="5643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lt-LT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VILNIAUS MIESTO SAVIVALDYBĖS TARYBOS ETIKOS KOMISIJOS </a:t>
            </a:r>
            <a:br>
              <a:rPr lang="lt-LT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lt-LT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2023 </a:t>
            </a:r>
            <a:r>
              <a:rPr lang="lt-LT" sz="2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METŲ GEGUŽĖS </a:t>
            </a:r>
            <a:r>
              <a:rPr lang="lt-LT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GRUODŽIO MĖN. VEIKLOS ATASKAITA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4"/>
          <p:cNvSpPr txBox="1">
            <a:spLocks noGrp="1"/>
          </p:cNvSpPr>
          <p:nvPr>
            <p:ph type="title"/>
          </p:nvPr>
        </p:nvSpPr>
        <p:spPr>
          <a:xfrm>
            <a:off x="899592" y="560439"/>
            <a:ext cx="7920880" cy="1284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None/>
            </a:pPr>
            <a:r>
              <a:rPr lang="lt-LT" sz="1800" b="1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Etikos komisijos veikla</a:t>
            </a:r>
            <a:endParaRPr sz="1800" b="1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4"/>
          <p:cNvSpPr txBox="1">
            <a:spLocks noGrp="1"/>
          </p:cNvSpPr>
          <p:nvPr>
            <p:ph type="body" idx="1"/>
          </p:nvPr>
        </p:nvSpPr>
        <p:spPr>
          <a:xfrm>
            <a:off x="875906" y="1675162"/>
            <a:ext cx="7920880" cy="4795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dirty="0"/>
              <a:t>Per ataskaitinį laikotarpį </a:t>
            </a:r>
            <a:r>
              <a:rPr lang="lt-LT" sz="1800" b="1" dirty="0"/>
              <a:t>suorganizuoti 7 Komisijos posėdžiai, </a:t>
            </a:r>
            <a: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iš jų: 5 buvo organizuoti mišriu būdu, 2 – nuotoliniu būdu </a:t>
            </a:r>
            <a:r>
              <a:rPr lang="lt-LT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Teams</a:t>
            </a:r>
            <a: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platformoje. 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lt-LT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Įvykusių posėdžių sąrašas: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2023-06-06 posėdis Nr. 1, protokolo registracijos Nr. </a:t>
            </a:r>
            <a:r>
              <a:rPr lang="lt-L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9- 68 /23(1.1.39-T1);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2023-08-24 posėdis Nr. 2, protokolo registracijos Nr. </a:t>
            </a:r>
            <a:r>
              <a:rPr lang="lt-L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9-91/23(1.1.39E-T1)</a:t>
            </a:r>
            <a:r>
              <a:rPr lang="lt-LT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2023-09-28 posėdis Nr. 3, protokolo registracijos Nr. </a:t>
            </a:r>
            <a:r>
              <a:rPr lang="lt-L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9-109/23(1.1.39E-T1)</a:t>
            </a:r>
            <a:r>
              <a:rPr lang="lt-L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2023-10-03 posėdis Nr. 4, protokolo registracijos Nr. </a:t>
            </a:r>
            <a:r>
              <a:rPr lang="lt-L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9-111/23(1.1.39E-TAR)</a:t>
            </a:r>
            <a:r>
              <a:rPr lang="lt-LT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lt-LT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2023-10-26 posėdis Nr. 5, protokolo registracijos Nr. </a:t>
            </a:r>
            <a:r>
              <a:rPr lang="lt-L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9-123/23(1.1.39E-TAR)</a:t>
            </a:r>
            <a:r>
              <a:rPr lang="lt-LT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lt-LT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2023-11-23 posėdis Nr. 6, protokolo registracijos Nr. </a:t>
            </a:r>
            <a:r>
              <a:rPr lang="lt-L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9-134/23(1.1.39E-T1);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lt-LT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2023-12-07 posėdis Nr. 7, protokolo registracijos Nr. </a:t>
            </a:r>
            <a:r>
              <a:rPr lang="lt-L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9-137/23(1.1.39E-TAR).</a:t>
            </a:r>
            <a:endParaRPr lang="lt-LT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lt-LT" sz="1800" dirty="0"/>
          </a:p>
          <a:p>
            <a:pPr marL="0" lvl="0" indent="0" algn="just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cxnSp>
        <p:nvCxnSpPr>
          <p:cNvPr id="166" name="Google Shape;166;p4"/>
          <p:cNvCxnSpPr/>
          <p:nvPr/>
        </p:nvCxnSpPr>
        <p:spPr>
          <a:xfrm>
            <a:off x="971600" y="1484784"/>
            <a:ext cx="6480720" cy="0"/>
          </a:xfrm>
          <a:prstGeom prst="straightConnector1">
            <a:avLst/>
          </a:prstGeom>
          <a:noFill/>
          <a:ln w="19050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3">
          <a:extLst>
            <a:ext uri="{FF2B5EF4-FFF2-40B4-BE49-F238E27FC236}">
              <a16:creationId xmlns:a16="http://schemas.microsoft.com/office/drawing/2014/main" id="{FBFC8E56-C47A-360C-5A7C-DDD15DC82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4">
            <a:extLst>
              <a:ext uri="{FF2B5EF4-FFF2-40B4-BE49-F238E27FC236}">
                <a16:creationId xmlns:a16="http://schemas.microsoft.com/office/drawing/2014/main" id="{C66C415F-6105-3D5F-8EF4-739D0BC984F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99592" y="560439"/>
            <a:ext cx="7920880" cy="1284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None/>
            </a:pPr>
            <a:r>
              <a:rPr lang="lt-LT" sz="1800" b="1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Etikos komisijos veikla</a:t>
            </a:r>
            <a:endParaRPr sz="1800" b="1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4">
            <a:extLst>
              <a:ext uri="{FF2B5EF4-FFF2-40B4-BE49-F238E27FC236}">
                <a16:creationId xmlns:a16="http://schemas.microsoft.com/office/drawing/2014/main" id="{F13F10DC-23D3-F36A-F5CC-83DE6225F3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99592" y="1772817"/>
            <a:ext cx="7920880" cy="4392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Posėdžių metu buvo </a:t>
            </a:r>
            <a:r>
              <a:rPr lang="lt-L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išnagrinėta 20 klausimų</a:t>
            </a:r>
            <a:r>
              <a:rPr lang="lt-LT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Kreiptasi į: 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Vyriausiąją tarnybinės etikos komisiją;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delfi.lt</a:t>
            </a:r>
            <a:r>
              <a:rPr lang="lt-LT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portalą;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lrt.lt</a:t>
            </a:r>
            <a:r>
              <a:rPr lang="lt-LT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portalą;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tv3.lt portalą.</a:t>
            </a:r>
            <a:endParaRPr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cxnSp>
        <p:nvCxnSpPr>
          <p:cNvPr id="166" name="Google Shape;166;p4">
            <a:extLst>
              <a:ext uri="{FF2B5EF4-FFF2-40B4-BE49-F238E27FC236}">
                <a16:creationId xmlns:a16="http://schemas.microsoft.com/office/drawing/2014/main" id="{4DAD7D86-86AB-C9EF-56B2-6FC1F2727D65}"/>
              </a:ext>
            </a:extLst>
          </p:cNvPr>
          <p:cNvCxnSpPr/>
          <p:nvPr/>
        </p:nvCxnSpPr>
        <p:spPr>
          <a:xfrm>
            <a:off x="971600" y="1484784"/>
            <a:ext cx="6480720" cy="0"/>
          </a:xfrm>
          <a:prstGeom prst="straightConnector1">
            <a:avLst/>
          </a:prstGeom>
          <a:noFill/>
          <a:ln w="19050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993169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c56c58254a_0_1"/>
          <p:cNvSpPr txBox="1">
            <a:spLocks noGrp="1"/>
          </p:cNvSpPr>
          <p:nvPr>
            <p:ph type="title"/>
          </p:nvPr>
        </p:nvSpPr>
        <p:spPr>
          <a:xfrm>
            <a:off x="668594" y="692696"/>
            <a:ext cx="8151898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None/>
            </a:pPr>
            <a:r>
              <a:rPr lang="lt-LT" sz="1800" b="1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Etikos komisijos veikla</a:t>
            </a:r>
            <a:endParaRPr sz="1800" b="1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9" name="Google Shape;179;gc56c58254a_0_1"/>
          <p:cNvCxnSpPr>
            <a:cxnSpLocks/>
          </p:cNvCxnSpPr>
          <p:nvPr/>
        </p:nvCxnSpPr>
        <p:spPr>
          <a:xfrm>
            <a:off x="757084" y="1484784"/>
            <a:ext cx="6695116" cy="0"/>
          </a:xfrm>
          <a:prstGeom prst="straightConnector1">
            <a:avLst/>
          </a:prstGeom>
          <a:noFill/>
          <a:ln w="19050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0" name="Google Shape;180;gc56c58254a_0_1"/>
          <p:cNvSpPr txBox="1">
            <a:spLocks noGrp="1"/>
          </p:cNvSpPr>
          <p:nvPr>
            <p:ph type="body" idx="1"/>
          </p:nvPr>
        </p:nvSpPr>
        <p:spPr>
          <a:xfrm>
            <a:off x="562897" y="1661654"/>
            <a:ext cx="8018206" cy="4863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lt-LT" sz="1200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lt-L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Atliktas tyrimas: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„Dėl TS-LKD partijos nario Audriaus Skaisčio įžeidžiančių pasisakymų“.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lt-L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2023-12-14 priimtas sprendimas Nr. 9-140/23(1.1.39E-TAR).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lt-L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Tyrimo išvados: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  <a:tabLst>
                <a:tab pos="810260" algn="l"/>
              </a:tabLst>
            </a:pPr>
            <a: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Konstatuota, kad Savivaldybės tarybos narys Audrius Skaistys pažeidė Lietuvos Respublikos valstybės politikų elgesio kodekso 4 straipsnio 1 punkte įtvirtintą pagarbos žmogui ir valstybei principą bei 5 punkte įtvirtintą padorumo principą.</a:t>
            </a:r>
          </a:p>
          <a:p>
            <a:pPr marL="11430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lt-LT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Times New Roman"/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Times New Roman"/>
            </a:endParaRPr>
          </a:p>
          <a:p>
            <a:pPr marL="13970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970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970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97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970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5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8"/>
          <p:cNvSpPr txBox="1">
            <a:spLocks noGrp="1"/>
          </p:cNvSpPr>
          <p:nvPr>
            <p:ph type="title"/>
          </p:nvPr>
        </p:nvSpPr>
        <p:spPr>
          <a:xfrm>
            <a:off x="590872" y="692696"/>
            <a:ext cx="8229600" cy="1152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None/>
            </a:pPr>
            <a:r>
              <a:rPr lang="lt-LT" sz="1800" b="1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Etikos komisijos veikla</a:t>
            </a:r>
            <a:endParaRPr sz="1800" b="1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3" name="Google Shape;233;p8"/>
          <p:cNvCxnSpPr/>
          <p:nvPr/>
        </p:nvCxnSpPr>
        <p:spPr>
          <a:xfrm>
            <a:off x="686465" y="1484784"/>
            <a:ext cx="6480720" cy="0"/>
          </a:xfrm>
          <a:prstGeom prst="straightConnector1">
            <a:avLst/>
          </a:prstGeom>
          <a:noFill/>
          <a:ln w="19050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34" name="Google Shape;234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 dirty="0"/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Nagrinėta ir aptarta: 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Etikos komisijos darbo tvarka, visuomenės atstovų įtraukimas į Etikos komisijos veiklą, Vilniaus miesto savivaldybės tarybos narių lėšų panaudojimas, Etikos komisijos nuostatų projektas, Vilniaus miesto tarybos narių privačių interesų deklaravimas PINREG sistemoje.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Nauji Etikos komisijos nuostatai patvirtinti Vilniaus miesto savivaldybės tarybos 2023-11-23 sprendimu Nr. 1-278.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Vilniaus miesto savivaldybės tarybos nariai, tinkamai nepateikę privačių interesų deklaracijų PINREG sistemoje, buvo informuoti apie prievolę tai atlikti.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0"/>
          <p:cNvSpPr txBox="1">
            <a:spLocks noGrp="1"/>
          </p:cNvSpPr>
          <p:nvPr>
            <p:ph type="title"/>
          </p:nvPr>
        </p:nvSpPr>
        <p:spPr>
          <a:xfrm>
            <a:off x="717755" y="692696"/>
            <a:ext cx="8102737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None/>
            </a:pPr>
            <a:r>
              <a:rPr lang="lt-LT" sz="1800" b="1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Etikos komisijos veikla</a:t>
            </a:r>
            <a:endParaRPr sz="1800" b="1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0" name="Google Shape;240;p10"/>
          <p:cNvCxnSpPr/>
          <p:nvPr/>
        </p:nvCxnSpPr>
        <p:spPr>
          <a:xfrm>
            <a:off x="971600" y="1484784"/>
            <a:ext cx="6480600" cy="0"/>
          </a:xfrm>
          <a:prstGeom prst="straightConnector1">
            <a:avLst/>
          </a:prstGeom>
          <a:noFill/>
          <a:ln w="19050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1" name="Google Shape;241;p10"/>
          <p:cNvSpPr txBox="1">
            <a:spLocks noGrp="1"/>
          </p:cNvSpPr>
          <p:nvPr>
            <p:ph type="body" idx="1"/>
          </p:nvPr>
        </p:nvSpPr>
        <p:spPr>
          <a:xfrm>
            <a:off x="584062" y="1600200"/>
            <a:ext cx="8102737" cy="498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252095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lt-LT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lvl="0" indent="252095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Dėl Tarybos nario 2023-10-26 rašto „Dėl Vilniaus miesto tarybos narių galimo viešųjų ir privačių interesų konflikto“</a:t>
            </a:r>
            <a:r>
              <a:rPr lang="lt-LT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2023-10-31 raštu Nr. </a:t>
            </a:r>
            <a:r>
              <a:rPr lang="lt-LT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A51-172808/23(3.3.2.26E-TAR) </a:t>
            </a:r>
            <a: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kreiptasi į Vyriausiąją tarnybinės etikos komisiją su prašymu pateikti išaiškinimą/rekomendaciją dėl valstybės įstaigose dirbančių valstybės tarnautojų (taip pat ir politinio pasitikėjimo) galimybės dalyvauti klausimų, kurie yra susiję su jų pagrindine darboviete, svarstymuose.</a:t>
            </a:r>
          </a:p>
          <a:p>
            <a:pPr marL="0" lvl="0" indent="252095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lt-L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2023-11-23 posėdyje konstatuota, kad pagal gautą skundą viešųjų ir privačių interesų konfliktas neįžvelgtas.</a:t>
            </a:r>
            <a:endParaRPr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11f0c3c79eb_0_9"/>
          <p:cNvSpPr txBox="1">
            <a:spLocks noGrp="1"/>
          </p:cNvSpPr>
          <p:nvPr>
            <p:ph type="title"/>
          </p:nvPr>
        </p:nvSpPr>
        <p:spPr>
          <a:xfrm>
            <a:off x="899592" y="692696"/>
            <a:ext cx="792090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None/>
            </a:pPr>
            <a:r>
              <a:rPr lang="lt-LT" sz="1800" b="1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Etikos komisijos veikla</a:t>
            </a:r>
            <a:endParaRPr sz="1800" b="1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7" name="Google Shape;247;g11f0c3c79eb_0_9"/>
          <p:cNvCxnSpPr/>
          <p:nvPr/>
        </p:nvCxnSpPr>
        <p:spPr>
          <a:xfrm>
            <a:off x="971600" y="1484784"/>
            <a:ext cx="6480600" cy="0"/>
          </a:xfrm>
          <a:prstGeom prst="straightConnector1">
            <a:avLst/>
          </a:prstGeom>
          <a:noFill/>
          <a:ln w="19050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8" name="Google Shape;248;g11f0c3c79eb_0_9"/>
          <p:cNvSpPr txBox="1">
            <a:spLocks noGrp="1"/>
          </p:cNvSpPr>
          <p:nvPr>
            <p:ph type="body" idx="1"/>
          </p:nvPr>
        </p:nvSpPr>
        <p:spPr>
          <a:xfrm>
            <a:off x="593836" y="1600200"/>
            <a:ext cx="7920899" cy="498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252095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4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indent="0" algn="just">
              <a:buNone/>
            </a:pPr>
            <a:r>
              <a:rPr lang="lt-L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114300" indent="0" algn="ctr">
              <a:buNone/>
            </a:pPr>
            <a:r>
              <a:rPr lang="lt-LT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Susipažinti su Etikos komisijos viešai skelbiamais sprendimais galite Vilniaus miesto savivaldybės interneto svetainėje, adresu:</a:t>
            </a:r>
          </a:p>
          <a:p>
            <a:pPr marL="114300" indent="0" algn="ctr">
              <a:buNone/>
            </a:pPr>
            <a:r>
              <a:rPr lang="lt-LT" sz="2000" i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https://vilnius.lt/lt/tarybos-komitetu-posedziai/vilniaus-miesto-savivaldybes-tarybos-etikos-komisija-informuoja/#sprendimai</a:t>
            </a:r>
            <a:endParaRPr lang="lt-LT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4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1"/>
          <p:cNvSpPr txBox="1">
            <a:spLocks noGrp="1"/>
          </p:cNvSpPr>
          <p:nvPr>
            <p:ph type="ctrTitle"/>
          </p:nvPr>
        </p:nvSpPr>
        <p:spPr>
          <a:xfrm>
            <a:off x="685800" y="301840"/>
            <a:ext cx="7772400" cy="312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lt-LT" sz="2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VILNIAUS MIESTO SAVIVALDYBĖS TARYBOS </a:t>
            </a:r>
            <a:br>
              <a:rPr lang="lt-LT" sz="2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lt-LT" sz="2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ETIKOS KOMISIJA</a:t>
            </a:r>
            <a:endParaRPr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489</Words>
  <Application>Microsoft Office PowerPoint</Application>
  <PresentationFormat>Demonstracija ekrane (4:3)</PresentationFormat>
  <Paragraphs>51</Paragraphs>
  <Slides>9</Slides>
  <Notes>9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1_Office Theme</vt:lpstr>
      <vt:lpstr>VILNIAUS MIESTO SAVIVALDYBĖS TARYBOS ETIKOS KOMISIJA  Komisijos pirmininkas - Remigijus Motuzas Komisijos pirmininko pavaduotojas - Skirmantas Tumelis  Komisijos nariai: Mantas Benkunskas, Vita Degutienė, Tomas Gulbinas, Mantas Jurgelaitis, Justina Kašėtaitė, Vanda Kravčionok, Almantas Stankūnas  Komisijos atsakingoji sekretorė - Tatjana Rusenko Komisijos posėdžių sekretorė - Gintarė Sladkevičiūtė </vt:lpstr>
      <vt:lpstr>VILNIAUS MIESTO SAVIVALDYBĖS TARYBOS ETIKOS KOMISIJOS  2023 METŲ GEGUŽĖS - GRUODŽIO MĖN. VEIKLOS ATASKAITA</vt:lpstr>
      <vt:lpstr>Etikos komisijos veikla</vt:lpstr>
      <vt:lpstr>Etikos komisijos veikla</vt:lpstr>
      <vt:lpstr>Etikos komisijos veikla</vt:lpstr>
      <vt:lpstr>Etikos komisijos veikla</vt:lpstr>
      <vt:lpstr>Etikos komisijos veikla</vt:lpstr>
      <vt:lpstr>Etikos komisijos veikla</vt:lpstr>
      <vt:lpstr>VILNIAUS MIESTO SAVIVALDYBĖS TARYBOS  ETIKOS KOMISIJA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VILNIAUS MIESTO SAVIVALDYBĖS TARYBOS ANTIKORUPCIJOS KOMISIJA  Komisijos pirmininkas Vydūnas Sadauskas  Komisijos nariai: Brigita Guobė, Sergej Popov, Liutauras Kazlavickas, Edita Šiško, Skirmantas Tumelis, Romasis Vaitekūnas, Daiva Sinkuvienė, Alfonsas Ambrazas, Jonas Viesulas, Eugenijus Bulavas  Komisijos sekretorė Gintarė Sladkevičiūtė</dc:title>
  <dc:creator>Gintarė Sladkevičiūtė</dc:creator>
  <cp:lastModifiedBy>Gintarė Sladkevičiūtė</cp:lastModifiedBy>
  <cp:revision>8</cp:revision>
  <dcterms:modified xsi:type="dcterms:W3CDTF">2024-04-10T08:33:44Z</dcterms:modified>
</cp:coreProperties>
</file>