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73" r:id="rId3"/>
    <p:sldId id="258" r:id="rId4"/>
    <p:sldId id="259" r:id="rId5"/>
    <p:sldId id="277" r:id="rId6"/>
    <p:sldId id="276" r:id="rId7"/>
    <p:sldId id="275" r:id="rId8"/>
    <p:sldId id="274" r:id="rId9"/>
    <p:sldId id="278" r:id="rId10"/>
    <p:sldId id="272"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4" roundtripDataSignature="AMtx7mhUOZDXRKeOAGosJYDjex2TB/TPE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0"/>
    <p:restoredTop sz="94691"/>
  </p:normalViewPr>
  <p:slideViewPr>
    <p:cSldViewPr snapToGrid="0">
      <p:cViewPr varScale="1">
        <p:scale>
          <a:sx n="103" d="100"/>
          <a:sy n="103" d="100"/>
        </p:scale>
        <p:origin x="712"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customschemas.google.com/relationships/presentationmetadata" Target="metadata"/><Relationship Id="rId5" Type="http://schemas.openxmlformats.org/officeDocument/2006/relationships/slide" Target="slides/slide4.xml"/><Relationship Id="rId28"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5" name="Google Shape;14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6" name="Google Shape;266;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00784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5" name="Google Shape;155;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26137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298054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929301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16895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2" name="Google Shape;16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25352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4" name="Google Shape;14;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4"/>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5"/>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7" name="Google Shape;77;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7"/>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7"/>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26" name="Google Shape;26;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8"/>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2" name="Google Shape;32;p18"/>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3" name="Google Shape;33;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9" name="Google Shape;39;p1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0" name="Google Shape;40;p1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1" name="Google Shape;41;p1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2" name="Google Shape;4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2"/>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2"/>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7" name="Google Shape;57;p22"/>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8" name="Google Shape;5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3"/>
          <p:cNvSpPr>
            <a:spLocks noGrp="1"/>
          </p:cNvSpPr>
          <p:nvPr>
            <p:ph type="pic" idx="2"/>
          </p:nvPr>
        </p:nvSpPr>
        <p:spPr>
          <a:xfrm>
            <a:off x="1792288" y="612775"/>
            <a:ext cx="5486400" cy="4114800"/>
          </a:xfrm>
          <a:prstGeom prst="rect">
            <a:avLst/>
          </a:prstGeom>
          <a:noFill/>
          <a:ln>
            <a:noFill/>
          </a:ln>
        </p:spPr>
      </p:sp>
      <p:sp>
        <p:nvSpPr>
          <p:cNvPr id="64" name="Google Shape;64;p2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5" name="Google Shape;65;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lt-L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vilnius.lt/lt/savivaldybe/nvo-taryb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46"/>
        <p:cNvGrpSpPr/>
        <p:nvPr/>
      </p:nvGrpSpPr>
      <p:grpSpPr>
        <a:xfrm>
          <a:off x="0" y="0"/>
          <a:ext cx="0" cy="0"/>
          <a:chOff x="0" y="0"/>
          <a:chExt cx="0" cy="0"/>
        </a:xfrm>
      </p:grpSpPr>
      <p:sp>
        <p:nvSpPr>
          <p:cNvPr id="147" name="Google Shape;147;p1"/>
          <p:cNvSpPr txBox="1">
            <a:spLocks noGrp="1"/>
          </p:cNvSpPr>
          <p:nvPr>
            <p:ph type="ctrTitle"/>
          </p:nvPr>
        </p:nvSpPr>
        <p:spPr>
          <a:xfrm>
            <a:off x="685799" y="1674053"/>
            <a:ext cx="8044841" cy="3524247"/>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lt1"/>
              </a:buClr>
              <a:buSzPts val="2800"/>
              <a:buFont typeface="Arial"/>
              <a:buNone/>
            </a:pPr>
            <a:br>
              <a:rPr lang="lt-LT" sz="3600" b="1" i="1" dirty="0">
                <a:solidFill>
                  <a:schemeClr val="lt1"/>
                </a:solidFill>
                <a:latin typeface="Arial"/>
                <a:ea typeface="Arial"/>
                <a:cs typeface="Arial"/>
                <a:sym typeface="Arial"/>
              </a:rPr>
            </a:br>
            <a:br>
              <a:rPr lang="lt-LT" sz="3600" b="1" i="1" dirty="0">
                <a:solidFill>
                  <a:schemeClr val="lt1"/>
                </a:solidFill>
                <a:latin typeface="Arial"/>
                <a:ea typeface="Arial"/>
                <a:cs typeface="Arial"/>
                <a:sym typeface="Arial"/>
              </a:rPr>
            </a:br>
            <a:br>
              <a:rPr lang="lt-LT" sz="1400" b="1" dirty="0">
                <a:solidFill>
                  <a:schemeClr val="lt1"/>
                </a:solidFill>
                <a:latin typeface="Arial"/>
                <a:ea typeface="Arial"/>
                <a:cs typeface="Arial"/>
                <a:sym typeface="Arial"/>
              </a:rPr>
            </a:br>
            <a:endParaRPr sz="1400" b="1" dirty="0">
              <a:solidFill>
                <a:schemeClr val="lt1"/>
              </a:solidFill>
              <a:latin typeface="Arial"/>
              <a:ea typeface="Arial"/>
              <a:cs typeface="Arial"/>
              <a:sym typeface="Arial"/>
            </a:endParaRPr>
          </a:p>
        </p:txBody>
      </p:sp>
      <p:sp>
        <p:nvSpPr>
          <p:cNvPr id="4" name="TextBox 3">
            <a:extLst>
              <a:ext uri="{FF2B5EF4-FFF2-40B4-BE49-F238E27FC236}">
                <a16:creationId xmlns:a16="http://schemas.microsoft.com/office/drawing/2014/main" id="{727D67B4-2696-4103-9FC7-F97F666D86EC}"/>
              </a:ext>
            </a:extLst>
          </p:cNvPr>
          <p:cNvSpPr txBox="1"/>
          <p:nvPr/>
        </p:nvSpPr>
        <p:spPr>
          <a:xfrm>
            <a:off x="413360" y="2073058"/>
            <a:ext cx="8044841" cy="2062103"/>
          </a:xfrm>
          <a:prstGeom prst="rect">
            <a:avLst/>
          </a:prstGeom>
          <a:noFill/>
        </p:spPr>
        <p:txBody>
          <a:bodyPr wrap="square">
            <a:spAutoFit/>
          </a:bodyPr>
          <a:lstStyle/>
          <a:p>
            <a:pPr algn="ctr"/>
            <a:r>
              <a:rPr kumimoji="0" lang="lt-LT" sz="3200" b="1" i="1" u="none" strike="noStrike" kern="0" cap="none" spc="0" normalizeH="0" baseline="0" noProof="0" dirty="0">
                <a:ln>
                  <a:noFill/>
                </a:ln>
                <a:solidFill>
                  <a:srgbClr val="FFFFFF"/>
                </a:solidFill>
                <a:effectLst/>
                <a:uLnTx/>
                <a:uFillTx/>
                <a:latin typeface="Arial"/>
                <a:ea typeface="Arial"/>
                <a:cs typeface="Arial"/>
                <a:sym typeface="Arial"/>
              </a:rPr>
              <a:t>NEVYRIAUSYBINIŲ ORGANIZACIJŲ TARYBOS PRIE VILNIAUS MIESTO SAVIVALDYBĖS TARYBOS</a:t>
            </a:r>
            <a:br>
              <a:rPr kumimoji="0" lang="lt-LT" sz="3200" b="1" i="1" u="none" strike="noStrike" kern="0" cap="none" spc="0" normalizeH="0" baseline="0" noProof="0" dirty="0">
                <a:ln>
                  <a:noFill/>
                </a:ln>
                <a:solidFill>
                  <a:srgbClr val="FFFFFF"/>
                </a:solidFill>
                <a:effectLst/>
                <a:uLnTx/>
                <a:uFillTx/>
                <a:latin typeface="Arial"/>
                <a:ea typeface="Arial"/>
                <a:cs typeface="Arial"/>
                <a:sym typeface="Arial"/>
              </a:rPr>
            </a:br>
            <a:r>
              <a:rPr kumimoji="0" lang="lt-LT" sz="3200" b="1" i="1" u="none" strike="noStrike" kern="0" cap="none" spc="0" normalizeH="0" baseline="0" noProof="0" dirty="0">
                <a:ln>
                  <a:noFill/>
                </a:ln>
                <a:solidFill>
                  <a:srgbClr val="FFFFFF"/>
                </a:solidFill>
                <a:effectLst/>
                <a:uLnTx/>
                <a:uFillTx/>
                <a:latin typeface="Arial"/>
                <a:ea typeface="Arial"/>
                <a:cs typeface="Arial"/>
                <a:sym typeface="Arial"/>
              </a:rPr>
              <a:t>2021/</a:t>
            </a:r>
            <a:r>
              <a:rPr lang="lt-LT" sz="3200" b="1" i="1" dirty="0">
                <a:solidFill>
                  <a:srgbClr val="FFFFFF"/>
                </a:solidFill>
              </a:rPr>
              <a:t>2022</a:t>
            </a:r>
            <a:r>
              <a:rPr kumimoji="0" lang="lt-LT" sz="3200" b="1" i="1" u="none" strike="noStrike" kern="0" cap="none" spc="0" normalizeH="0" baseline="0" noProof="0" dirty="0">
                <a:ln>
                  <a:noFill/>
                </a:ln>
                <a:solidFill>
                  <a:srgbClr val="FFFFFF"/>
                </a:solidFill>
                <a:effectLst/>
                <a:uLnTx/>
                <a:uFillTx/>
                <a:latin typeface="Arial"/>
                <a:ea typeface="Arial"/>
                <a:cs typeface="Arial"/>
                <a:sym typeface="Arial"/>
              </a:rPr>
              <a:t> M. VEIKLOS ATASKAITA</a:t>
            </a:r>
            <a:endParaRPr lang="lt-LT" sz="3200" i="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267"/>
        <p:cNvGrpSpPr/>
        <p:nvPr/>
      </p:nvGrpSpPr>
      <p:grpSpPr>
        <a:xfrm>
          <a:off x="0" y="0"/>
          <a:ext cx="0" cy="0"/>
          <a:chOff x="0" y="0"/>
          <a:chExt cx="0" cy="0"/>
        </a:xfrm>
      </p:grpSpPr>
      <p:sp>
        <p:nvSpPr>
          <p:cNvPr id="268" name="Google Shape;268;p11"/>
          <p:cNvSpPr txBox="1">
            <a:spLocks noGrp="1"/>
          </p:cNvSpPr>
          <p:nvPr>
            <p:ph type="ctrTitle"/>
          </p:nvPr>
        </p:nvSpPr>
        <p:spPr>
          <a:xfrm>
            <a:off x="166254" y="213064"/>
            <a:ext cx="7750407" cy="6472744"/>
          </a:xfrm>
          <a:prstGeom prst="rect">
            <a:avLst/>
          </a:prstGeom>
          <a:noFill/>
          <a:ln>
            <a:noFill/>
          </a:ln>
        </p:spPr>
        <p:txBody>
          <a:bodyPr spcFirstLastPara="1" wrap="square" lIns="91425" tIns="45700" rIns="91425" bIns="45700" anchor="ctr" anchorCtr="0">
            <a:noAutofit/>
          </a:bodyPr>
          <a:lstStyle/>
          <a:p>
            <a:pPr lvl="0" algn="l">
              <a:buClr>
                <a:schemeClr val="lt1"/>
              </a:buClr>
              <a:buSzPts val="2800"/>
            </a:pP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r>
              <a:rPr kumimoji="0" lang="lt-LT" sz="2000" b="1" i="1" u="none" strike="noStrike" kern="0" cap="none" spc="0" normalizeH="0" baseline="0" noProof="0" dirty="0">
                <a:ln>
                  <a:noFill/>
                </a:ln>
                <a:solidFill>
                  <a:srgbClr val="FFFFFF"/>
                </a:solidFill>
                <a:effectLst/>
                <a:uLnTx/>
                <a:uFillTx/>
                <a:latin typeface="Arial"/>
                <a:ea typeface="Arial"/>
                <a:cs typeface="Arial"/>
                <a:sym typeface="Arial"/>
              </a:rPr>
              <a:t>NEVYRIAUSYBINIŲ ORGANIZACIJŲ TARYBA PRIE VILNIAUS                            MIESTO SAVIVALDYBĖS TARYBOS</a:t>
            </a: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t>Pirmininkas </a:t>
            </a: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Modestas Bastys</a:t>
            </a: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t>Nariai:</a:t>
            </a:r>
            <a:br>
              <a:rPr kumimoji="0" lang="lt-LT" sz="1400" b="1" i="1"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Goda Krukauskienė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Edita Šiško</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Vincas Jurgutis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Redas Laukys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Romasis </a:t>
            </a:r>
            <a:r>
              <a:rPr lang="lt-LT" sz="1400" dirty="0">
                <a:solidFill>
                  <a:srgbClr val="FFFFFF"/>
                </a:solidFill>
                <a:latin typeface="Arial"/>
                <a:ea typeface="Arial"/>
                <a:cs typeface="Arial"/>
                <a:sym typeface="Arial"/>
              </a:rPr>
              <a:t>V</a:t>
            </a:r>
            <a:r>
              <a:rPr kumimoji="0" lang="lt-LT" sz="1400" u="none" strike="noStrike" kern="0" cap="none" spc="0" normalizeH="0" baseline="0" noProof="0" dirty="0" err="1">
                <a:ln>
                  <a:noFill/>
                </a:ln>
                <a:solidFill>
                  <a:srgbClr val="FFFFFF"/>
                </a:solidFill>
                <a:effectLst/>
                <a:uLnTx/>
                <a:uFillTx/>
                <a:latin typeface="Arial"/>
                <a:ea typeface="Arial"/>
                <a:cs typeface="Arial"/>
                <a:sym typeface="Arial"/>
              </a:rPr>
              <a:t>aitekūnas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Edvinas Eimontas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Vidmantas Mitkus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Sondra </a:t>
            </a:r>
            <a:r>
              <a:rPr lang="lt-LT" sz="1400" dirty="0">
                <a:solidFill>
                  <a:srgbClr val="FFFFFF"/>
                </a:solidFill>
                <a:latin typeface="Arial"/>
                <a:ea typeface="Arial"/>
                <a:cs typeface="Arial"/>
                <a:sym typeface="Arial"/>
              </a:rPr>
              <a:t>K</a:t>
            </a:r>
            <a:r>
              <a:rPr kumimoji="0" lang="lt-LT" sz="1400" u="none" strike="noStrike" kern="0" cap="none" spc="0" normalizeH="0" baseline="0" noProof="0" dirty="0" err="1">
                <a:ln>
                  <a:noFill/>
                </a:ln>
                <a:solidFill>
                  <a:srgbClr val="FFFFFF"/>
                </a:solidFill>
                <a:effectLst/>
                <a:uLnTx/>
                <a:uFillTx/>
                <a:latin typeface="Arial"/>
                <a:ea typeface="Arial"/>
                <a:cs typeface="Arial"/>
                <a:sym typeface="Arial"/>
              </a:rPr>
              <a:t>rasovska</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Daiva Mikulskienė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Agnė Černiauskaitė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Neringa Kleniauskienė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Elena Urbonienė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Ginta Žemaitaitytė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Akvilė Budreckytė</a:t>
            </a:r>
            <a:br>
              <a:rPr lang="lt-LT" sz="1400" dirty="0">
                <a:solidFill>
                  <a:srgbClr val="FFFFFF"/>
                </a:solidFill>
                <a:latin typeface="Arial"/>
                <a:ea typeface="Arial"/>
                <a:cs typeface="Arial"/>
                <a:sym typeface="Arial"/>
              </a:rPr>
            </a:br>
            <a:r>
              <a:rPr lang="lt-LT" sz="1400" dirty="0">
                <a:solidFill>
                  <a:srgbClr val="FFFFFF"/>
                </a:solidFill>
                <a:latin typeface="Arial"/>
                <a:ea typeface="Arial"/>
                <a:cs typeface="Arial"/>
                <a:sym typeface="Arial"/>
              </a:rPr>
              <a:t>Artūras Rudomanskis</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Ieva Gudauskaitė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r>
              <a:rPr kumimoji="0" lang="lt-LT" sz="1400" u="none" strike="noStrike" kern="0" cap="none" spc="0" normalizeH="0" baseline="0" noProof="0" dirty="0">
                <a:ln>
                  <a:noFill/>
                </a:ln>
                <a:solidFill>
                  <a:srgbClr val="FFFFFF"/>
                </a:solidFill>
                <a:effectLst/>
                <a:uLnTx/>
                <a:uFillTx/>
                <a:latin typeface="Arial"/>
                <a:ea typeface="Arial"/>
                <a:cs typeface="Arial"/>
                <a:sym typeface="Arial"/>
              </a:rPr>
              <a:t>Elžbieta </a:t>
            </a:r>
            <a:r>
              <a:rPr kumimoji="0" lang="lt-LT" sz="1400" u="none" strike="noStrike" kern="0" cap="none" spc="0" normalizeH="0" baseline="0" noProof="0" dirty="0" err="1">
                <a:ln>
                  <a:noFill/>
                </a:ln>
                <a:solidFill>
                  <a:srgbClr val="FFFFFF"/>
                </a:solidFill>
                <a:effectLst/>
                <a:uLnTx/>
                <a:uFillTx/>
                <a:latin typeface="Arial"/>
                <a:ea typeface="Arial"/>
                <a:cs typeface="Arial"/>
                <a:sym typeface="Arial"/>
              </a:rPr>
              <a:t>Radušytė</a:t>
            </a:r>
            <a:br>
              <a:rPr kumimoji="0" lang="lt-LT" sz="1400"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br>
              <a:rPr kumimoji="0" lang="lt-LT" sz="1000" b="1" i="1" u="none" strike="noStrike" kern="0" cap="none" spc="0" normalizeH="0" baseline="0" noProof="0" dirty="0">
                <a:ln>
                  <a:noFill/>
                </a:ln>
                <a:solidFill>
                  <a:srgbClr val="FFFFFF"/>
                </a:solidFill>
                <a:effectLst/>
                <a:uLnTx/>
                <a:uFillTx/>
                <a:latin typeface="Arial"/>
                <a:ea typeface="Arial"/>
                <a:cs typeface="Arial"/>
                <a:sym typeface="Arial"/>
              </a:rPr>
            </a:br>
            <a:endParaRPr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6"/>
        <p:cNvGrpSpPr/>
        <p:nvPr/>
      </p:nvGrpSpPr>
      <p:grpSpPr>
        <a:xfrm>
          <a:off x="0" y="0"/>
          <a:ext cx="0" cy="0"/>
          <a:chOff x="0" y="0"/>
          <a:chExt cx="0" cy="0"/>
        </a:xfrm>
      </p:grpSpPr>
      <p:sp>
        <p:nvSpPr>
          <p:cNvPr id="157" name="Google Shape;157;p3"/>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en-US" sz="3200" b="1" i="1" dirty="0">
                <a:solidFill>
                  <a:srgbClr val="3F3F3F"/>
                </a:solidFill>
                <a:latin typeface="Arial"/>
                <a:ea typeface="Arial"/>
                <a:cs typeface="Arial"/>
                <a:sym typeface="Arial"/>
              </a:rPr>
              <a:t>NVO </a:t>
            </a:r>
            <a:r>
              <a:rPr lang="en-US" sz="3200" b="1" i="1" dirty="0" err="1">
                <a:solidFill>
                  <a:srgbClr val="3F3F3F"/>
                </a:solidFill>
                <a:latin typeface="Arial"/>
                <a:ea typeface="Arial"/>
                <a:cs typeface="Arial"/>
                <a:sym typeface="Arial"/>
              </a:rPr>
              <a:t>taryba</a:t>
            </a:r>
            <a:endParaRPr sz="3200" b="1" i="1" dirty="0">
              <a:solidFill>
                <a:srgbClr val="3F3F3F"/>
              </a:solidFill>
              <a:latin typeface="Arial"/>
              <a:ea typeface="Arial"/>
              <a:cs typeface="Arial"/>
              <a:sym typeface="Arial"/>
            </a:endParaRPr>
          </a:p>
        </p:txBody>
      </p:sp>
      <p:cxnSp>
        <p:nvCxnSpPr>
          <p:cNvPr id="158" name="Google Shape;158;p3"/>
          <p:cNvCxnSpPr/>
          <p:nvPr/>
        </p:nvCxnSpPr>
        <p:spPr>
          <a:xfrm>
            <a:off x="971600" y="1484784"/>
            <a:ext cx="6480720" cy="0"/>
          </a:xfrm>
          <a:prstGeom prst="straightConnector1">
            <a:avLst/>
          </a:prstGeom>
          <a:noFill/>
          <a:ln w="19050" cap="flat" cmpd="sng">
            <a:solidFill>
              <a:srgbClr val="BFBFBF"/>
            </a:solidFill>
            <a:prstDash val="solid"/>
            <a:round/>
            <a:headEnd type="none" w="sm" len="sm"/>
            <a:tailEnd type="none" w="sm" len="sm"/>
          </a:ln>
        </p:spPr>
      </p:cxnSp>
      <p:sp>
        <p:nvSpPr>
          <p:cNvPr id="6" name="TextBox 5">
            <a:extLst>
              <a:ext uri="{FF2B5EF4-FFF2-40B4-BE49-F238E27FC236}">
                <a16:creationId xmlns:a16="http://schemas.microsoft.com/office/drawing/2014/main" id="{7263164F-62A5-45CA-AD92-0A9059C17BA8}"/>
              </a:ext>
            </a:extLst>
          </p:cNvPr>
          <p:cNvSpPr txBox="1"/>
          <p:nvPr/>
        </p:nvSpPr>
        <p:spPr>
          <a:xfrm>
            <a:off x="971600" y="2138759"/>
            <a:ext cx="7746272" cy="4719241"/>
          </a:xfrm>
          <a:prstGeom prst="rect">
            <a:avLst/>
          </a:prstGeom>
          <a:noFill/>
        </p:spPr>
        <p:txBody>
          <a:bodyPr wrap="square">
            <a:spAutoFit/>
          </a:bodyPr>
          <a:lstStyle/>
          <a:p>
            <a:pPr rtl="0">
              <a:spcBef>
                <a:spcPts val="0"/>
              </a:spcBef>
              <a:spcAft>
                <a:spcPts val="800"/>
              </a:spcAft>
            </a:pPr>
            <a:r>
              <a:rPr kumimoji="0" lang="en-US" sz="2000" b="1" i="1" u="none" strike="noStrike" kern="0" cap="none" spc="0" normalizeH="0" baseline="0" noProof="0" dirty="0">
                <a:ln>
                  <a:noFill/>
                </a:ln>
                <a:solidFill>
                  <a:schemeClr val="tx1"/>
                </a:solidFill>
                <a:effectLst/>
                <a:uLnTx/>
                <a:uFillTx/>
                <a:latin typeface="Arial"/>
                <a:ea typeface="Arial"/>
                <a:cs typeface="Arial"/>
                <a:sym typeface="Arial"/>
              </a:rPr>
              <a:t>	</a:t>
            </a:r>
            <a:r>
              <a:rPr lang="lt-LT" sz="2000" dirty="0">
                <a:solidFill>
                  <a:schemeClr val="tx1"/>
                </a:solidFill>
                <a:latin typeface="+mn-lt"/>
              </a:rPr>
              <a:t>V</a:t>
            </a:r>
            <a:r>
              <a:rPr lang="lt-LT" sz="2000" u="none" strike="noStrike" dirty="0">
                <a:solidFill>
                  <a:srgbClr val="000000"/>
                </a:solidFill>
                <a:effectLst/>
                <a:latin typeface="+mn-lt"/>
              </a:rPr>
              <a:t>isuomeniniais pagrindais veikianti kolegiali patariamoji institucija, kuri</a:t>
            </a:r>
            <a:r>
              <a:rPr lang="en-US" sz="2000" u="none" strike="noStrike" dirty="0">
                <a:solidFill>
                  <a:srgbClr val="000000"/>
                </a:solidFill>
                <a:effectLst/>
                <a:latin typeface="+mn-lt"/>
              </a:rPr>
              <a:t> </a:t>
            </a:r>
            <a:r>
              <a:rPr lang="lt-LT" sz="2000" u="none" strike="noStrike" dirty="0">
                <a:solidFill>
                  <a:srgbClr val="000000"/>
                </a:solidFill>
                <a:effectLst/>
                <a:latin typeface="+mn-lt"/>
              </a:rPr>
              <a:t>sudaroma lygiateisės partnerystės pagrindu iš Vilniaus miesto savivaldybės institucijų ir įstaigų</a:t>
            </a:r>
            <a:r>
              <a:rPr lang="en-US" sz="2000" dirty="0">
                <a:latin typeface="+mn-lt"/>
              </a:rPr>
              <a:t> </a:t>
            </a:r>
            <a:r>
              <a:rPr lang="lt-LT" sz="2000" u="none" strike="noStrike" dirty="0">
                <a:solidFill>
                  <a:srgbClr val="000000"/>
                </a:solidFill>
                <a:effectLst/>
                <a:latin typeface="+mn-lt"/>
              </a:rPr>
              <a:t>atstovų bei nevyriausybinių organizacijų, veikiančių Savivaldybės teritorijoje, deleguotų atstovų.</a:t>
            </a:r>
            <a:br>
              <a:rPr lang="lt-LT" sz="2000" dirty="0">
                <a:effectLst/>
                <a:latin typeface="+mn-lt"/>
              </a:rPr>
            </a:br>
            <a:r>
              <a:rPr lang="en-US" sz="2000" dirty="0">
                <a:effectLst/>
                <a:latin typeface="+mn-lt"/>
              </a:rPr>
              <a:t>	</a:t>
            </a:r>
            <a:r>
              <a:rPr lang="lt-LT" sz="2000" u="none" strike="noStrike" dirty="0">
                <a:solidFill>
                  <a:srgbClr val="000000"/>
                </a:solidFill>
                <a:effectLst/>
                <a:latin typeface="+mn-lt"/>
              </a:rPr>
              <a:t>NVO tarybos sudėtį iš 18 narių 2 metų laikotarpiui tvirtina Savivaldybės taryba. NVO</a:t>
            </a:r>
            <a:r>
              <a:rPr lang="en-US" sz="2000" dirty="0">
                <a:latin typeface="+mn-lt"/>
              </a:rPr>
              <a:t> </a:t>
            </a:r>
            <a:r>
              <a:rPr lang="lt-LT" sz="2000" u="none" strike="noStrike" dirty="0">
                <a:solidFill>
                  <a:srgbClr val="000000"/>
                </a:solidFill>
                <a:effectLst/>
                <a:latin typeface="+mn-lt"/>
              </a:rPr>
              <a:t>taryba sudaroma pariteto principu: pusė narių – Savivaldybės institucijų ir įstaigų atstovai, kita</a:t>
            </a:r>
            <a:r>
              <a:rPr lang="en-US" sz="2000" dirty="0">
                <a:latin typeface="+mn-lt"/>
              </a:rPr>
              <a:t> </a:t>
            </a:r>
            <a:r>
              <a:rPr lang="lt-LT" sz="2000" u="none" strike="noStrike" dirty="0">
                <a:solidFill>
                  <a:srgbClr val="000000"/>
                </a:solidFill>
                <a:effectLst/>
                <a:latin typeface="+mn-lt"/>
              </a:rPr>
              <a:t>pusė – nevyriausybinių organizacijų, veikiančių Savivaldybės teritorijoje, atstovai.</a:t>
            </a:r>
            <a:endParaRPr lang="lt-LT" sz="2000" dirty="0">
              <a:effectLst/>
              <a:latin typeface="+mn-lt"/>
            </a:endParaRPr>
          </a:p>
          <a:p>
            <a:br>
              <a:rPr lang="lt-LT" sz="4400" dirty="0"/>
            </a:br>
            <a:br>
              <a:rPr kumimoji="0" lang="lt-LT" sz="3600" b="1" i="1" u="none" strike="noStrike" kern="0" cap="none" spc="0" normalizeH="0" baseline="0" noProof="0" dirty="0">
                <a:ln>
                  <a:noFill/>
                </a:ln>
                <a:solidFill>
                  <a:schemeClr val="tx1"/>
                </a:solidFill>
                <a:effectLst/>
                <a:uLnTx/>
                <a:uFillTx/>
                <a:latin typeface="Arial"/>
                <a:ea typeface="Arial"/>
                <a:cs typeface="Arial"/>
                <a:sym typeface="Arial"/>
              </a:rPr>
            </a:br>
            <a:endParaRPr lang="lt-LT" dirty="0">
              <a:solidFill>
                <a:schemeClr val="tx1"/>
              </a:solidFill>
            </a:endParaRPr>
          </a:p>
        </p:txBody>
      </p:sp>
    </p:spTree>
    <p:extLst>
      <p:ext uri="{BB962C8B-B14F-4D97-AF65-F5344CB8AC3E}">
        <p14:creationId xmlns:p14="http://schemas.microsoft.com/office/powerpoint/2010/main" val="1842357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56"/>
        <p:cNvGrpSpPr/>
        <p:nvPr/>
      </p:nvGrpSpPr>
      <p:grpSpPr>
        <a:xfrm>
          <a:off x="0" y="0"/>
          <a:ext cx="0" cy="0"/>
          <a:chOff x="0" y="0"/>
          <a:chExt cx="0" cy="0"/>
        </a:xfrm>
      </p:grpSpPr>
      <p:sp>
        <p:nvSpPr>
          <p:cNvPr id="157" name="Google Shape;157;p3"/>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dirty="0">
                <a:solidFill>
                  <a:srgbClr val="3F3F3F"/>
                </a:solidFill>
                <a:latin typeface="Arial"/>
                <a:ea typeface="Arial"/>
                <a:cs typeface="Arial"/>
                <a:sym typeface="Arial"/>
              </a:rPr>
              <a:t>NVO </a:t>
            </a:r>
            <a:r>
              <a:rPr lang="lt-LT" sz="3200" b="1" i="1" dirty="0">
                <a:solidFill>
                  <a:srgbClr val="3F3F3F"/>
                </a:solidFill>
                <a:latin typeface="Arial"/>
                <a:ea typeface="Arial"/>
                <a:cs typeface="Arial"/>
                <a:sym typeface="Arial"/>
              </a:rPr>
              <a:t>tarybos</a:t>
            </a:r>
            <a:r>
              <a:rPr lang="lt-LT" sz="3200" b="1" dirty="0">
                <a:solidFill>
                  <a:srgbClr val="3F3F3F"/>
                </a:solidFill>
                <a:latin typeface="Arial"/>
                <a:ea typeface="Arial"/>
                <a:cs typeface="Arial"/>
                <a:sym typeface="Arial"/>
              </a:rPr>
              <a:t> tikslas</a:t>
            </a:r>
          </a:p>
        </p:txBody>
      </p:sp>
      <p:cxnSp>
        <p:nvCxnSpPr>
          <p:cNvPr id="158" name="Google Shape;158;p3"/>
          <p:cNvCxnSpPr/>
          <p:nvPr/>
        </p:nvCxnSpPr>
        <p:spPr>
          <a:xfrm>
            <a:off x="971600" y="1484784"/>
            <a:ext cx="6480720" cy="0"/>
          </a:xfrm>
          <a:prstGeom prst="straightConnector1">
            <a:avLst/>
          </a:prstGeom>
          <a:noFill/>
          <a:ln w="19050" cap="flat" cmpd="sng">
            <a:solidFill>
              <a:srgbClr val="BFBFBF"/>
            </a:solidFill>
            <a:prstDash val="solid"/>
            <a:round/>
            <a:headEnd type="none" w="sm" len="sm"/>
            <a:tailEnd type="none" w="sm" len="sm"/>
          </a:ln>
        </p:spPr>
      </p:cxnSp>
      <p:sp>
        <p:nvSpPr>
          <p:cNvPr id="6" name="TextBox 5">
            <a:extLst>
              <a:ext uri="{FF2B5EF4-FFF2-40B4-BE49-F238E27FC236}">
                <a16:creationId xmlns:a16="http://schemas.microsoft.com/office/drawing/2014/main" id="{7263164F-62A5-45CA-AD92-0A9059C17BA8}"/>
              </a:ext>
            </a:extLst>
          </p:cNvPr>
          <p:cNvSpPr txBox="1"/>
          <p:nvPr/>
        </p:nvSpPr>
        <p:spPr>
          <a:xfrm>
            <a:off x="986896" y="2171234"/>
            <a:ext cx="7746272" cy="1846659"/>
          </a:xfrm>
          <a:prstGeom prst="rect">
            <a:avLst/>
          </a:prstGeom>
          <a:noFill/>
        </p:spPr>
        <p:txBody>
          <a:bodyPr wrap="square">
            <a:spAutoFit/>
          </a:bodyPr>
          <a:lstStyle/>
          <a:p>
            <a:r>
              <a:rPr kumimoji="0" lang="en-US" sz="2000" b="1" i="1" u="none" strike="noStrike" kern="0" cap="none" spc="0" normalizeH="0" baseline="0" noProof="0" dirty="0">
                <a:ln>
                  <a:noFill/>
                </a:ln>
                <a:solidFill>
                  <a:schemeClr val="tx1"/>
                </a:solidFill>
                <a:effectLst/>
                <a:uLnTx/>
                <a:uFillTx/>
                <a:latin typeface="Arial"/>
                <a:ea typeface="Arial"/>
                <a:cs typeface="Arial"/>
                <a:sym typeface="Arial"/>
              </a:rPr>
              <a:t>	</a:t>
            </a:r>
            <a:r>
              <a:rPr kumimoji="0" lang="lt-LT" sz="2000" u="none" strike="noStrike" kern="0" cap="none" spc="0" normalizeH="0" baseline="0" dirty="0">
                <a:ln>
                  <a:noFill/>
                </a:ln>
                <a:solidFill>
                  <a:schemeClr val="tx1"/>
                </a:solidFill>
                <a:effectLst/>
                <a:uLnTx/>
                <a:uFillTx/>
                <a:latin typeface="Arial"/>
                <a:ea typeface="Arial"/>
                <a:cs typeface="Arial"/>
                <a:sym typeface="Arial"/>
              </a:rPr>
              <a:t>Užtikrinti </a:t>
            </a:r>
            <a:r>
              <a:rPr kumimoji="0" lang="lt-LT" sz="2000" u="none" strike="noStrike" kern="0" cap="none" spc="0" normalizeH="0" baseline="0" noProof="0" dirty="0">
                <a:ln>
                  <a:noFill/>
                </a:ln>
                <a:solidFill>
                  <a:schemeClr val="tx1"/>
                </a:solidFill>
                <a:effectLst/>
                <a:uLnTx/>
                <a:uFillTx/>
                <a:latin typeface="Arial"/>
                <a:ea typeface="Arial"/>
                <a:cs typeface="Arial"/>
                <a:sym typeface="Arial"/>
              </a:rPr>
              <a:t>ir skatinti nevyriausybinių organizacijų</a:t>
            </a:r>
            <a:br>
              <a:rPr kumimoji="0" lang="lt-LT" sz="2000" u="none" strike="noStrike" kern="0" cap="none" spc="0" normalizeH="0" baseline="0" noProof="0" dirty="0">
                <a:ln>
                  <a:noFill/>
                </a:ln>
                <a:solidFill>
                  <a:schemeClr val="tx1"/>
                </a:solidFill>
                <a:effectLst/>
                <a:uLnTx/>
                <a:uFillTx/>
                <a:latin typeface="Arial"/>
                <a:ea typeface="Arial"/>
                <a:cs typeface="Arial"/>
                <a:sym typeface="Arial"/>
              </a:rPr>
            </a:br>
            <a:r>
              <a:rPr kumimoji="0" lang="lt-LT" sz="2000" u="none" strike="noStrike" kern="0" cap="none" spc="0" normalizeH="0" baseline="0" noProof="0" dirty="0">
                <a:ln>
                  <a:noFill/>
                </a:ln>
                <a:solidFill>
                  <a:schemeClr val="tx1"/>
                </a:solidFill>
                <a:effectLst/>
                <a:uLnTx/>
                <a:uFillTx/>
                <a:latin typeface="Arial"/>
                <a:ea typeface="Arial"/>
                <a:cs typeface="Arial"/>
                <a:sym typeface="Arial"/>
              </a:rPr>
              <a:t>dalyvavimą nustatant, formuojant ir įgyvendinant nevyriausybinių organizacijų plėtros politiką</a:t>
            </a:r>
            <a:r>
              <a:rPr kumimoji="0" lang="en-US" sz="2000" u="none" strike="noStrike" kern="0" cap="none" spc="0" normalizeH="0" baseline="0" noProof="0" dirty="0">
                <a:ln>
                  <a:noFill/>
                </a:ln>
                <a:solidFill>
                  <a:schemeClr val="tx1"/>
                </a:solidFill>
                <a:effectLst/>
                <a:uLnTx/>
                <a:uFillTx/>
                <a:latin typeface="Arial"/>
                <a:ea typeface="Arial"/>
                <a:cs typeface="Arial"/>
                <a:sym typeface="Arial"/>
              </a:rPr>
              <a:t> </a:t>
            </a:r>
            <a:r>
              <a:rPr kumimoji="0" lang="lt-LT" sz="2000" u="none" strike="noStrike" kern="0" cap="none" spc="0" normalizeH="0" baseline="0" noProof="0" dirty="0">
                <a:ln>
                  <a:noFill/>
                </a:ln>
                <a:solidFill>
                  <a:schemeClr val="tx1"/>
                </a:solidFill>
                <a:effectLst/>
                <a:uLnTx/>
                <a:uFillTx/>
                <a:latin typeface="Arial"/>
                <a:ea typeface="Arial"/>
                <a:cs typeface="Arial"/>
                <a:sym typeface="Arial"/>
              </a:rPr>
              <a:t>Savivaldybėje, stiprinti bendradarbiavimą tarp Savivaldybės institucijų, įstaigų ir</a:t>
            </a:r>
            <a:r>
              <a:rPr kumimoji="0" lang="en-US" sz="2000" u="none" strike="noStrike" kern="0" cap="none" spc="0" normalizeH="0" baseline="0" noProof="0" dirty="0">
                <a:ln>
                  <a:noFill/>
                </a:ln>
                <a:solidFill>
                  <a:schemeClr val="tx1"/>
                </a:solidFill>
                <a:effectLst/>
                <a:uLnTx/>
                <a:uFillTx/>
                <a:latin typeface="Arial"/>
                <a:ea typeface="Arial"/>
                <a:cs typeface="Arial"/>
                <a:sym typeface="Arial"/>
              </a:rPr>
              <a:t> </a:t>
            </a:r>
            <a:r>
              <a:rPr kumimoji="0" lang="lt-LT" sz="2000" u="none" strike="noStrike" kern="0" cap="none" spc="0" normalizeH="0" baseline="0" noProof="0" dirty="0">
                <a:ln>
                  <a:noFill/>
                </a:ln>
                <a:solidFill>
                  <a:schemeClr val="tx1"/>
                </a:solidFill>
                <a:effectLst/>
                <a:uLnTx/>
                <a:uFillTx/>
                <a:latin typeface="Arial"/>
                <a:ea typeface="Arial"/>
                <a:cs typeface="Arial"/>
                <a:sym typeface="Arial"/>
              </a:rPr>
              <a:t>nevyriausybinių</a:t>
            </a:r>
            <a:r>
              <a:rPr lang="en-US" sz="2000" dirty="0">
                <a:solidFill>
                  <a:schemeClr val="tx1"/>
                </a:solidFill>
              </a:rPr>
              <a:t> </a:t>
            </a:r>
            <a:r>
              <a:rPr kumimoji="0" lang="lt-LT" sz="2000" u="none" strike="noStrike" kern="0" cap="none" spc="0" normalizeH="0" baseline="0" noProof="0" dirty="0">
                <a:ln>
                  <a:noFill/>
                </a:ln>
                <a:solidFill>
                  <a:schemeClr val="tx1"/>
                </a:solidFill>
                <a:effectLst/>
                <a:uLnTx/>
                <a:uFillTx/>
                <a:latin typeface="Arial"/>
                <a:ea typeface="Arial"/>
                <a:cs typeface="Arial"/>
                <a:sym typeface="Arial"/>
              </a:rPr>
              <a:t>organizacijų.</a:t>
            </a:r>
            <a:br>
              <a:rPr kumimoji="0" lang="lt-LT" sz="3600" b="1" i="1" u="none" strike="noStrike" kern="0" cap="none" spc="0" normalizeH="0" baseline="0" noProof="0" dirty="0">
                <a:ln>
                  <a:noFill/>
                </a:ln>
                <a:solidFill>
                  <a:schemeClr val="tx1"/>
                </a:solidFill>
                <a:effectLst/>
                <a:uLnTx/>
                <a:uFillTx/>
                <a:latin typeface="Arial"/>
                <a:ea typeface="Arial"/>
                <a:cs typeface="Arial"/>
                <a:sym typeface="Arial"/>
              </a:rPr>
            </a:br>
            <a:endParaRPr lang="lt-LT"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251520"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NVO tarybos darbo organizavimas</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rtl="0">
              <a:lnSpc>
                <a:spcPct val="150000"/>
              </a:lnSpc>
              <a:spcBef>
                <a:spcPts val="0"/>
              </a:spcBef>
              <a:spcAft>
                <a:spcPts val="0"/>
              </a:spcAft>
              <a:buSzPts val="1800"/>
              <a:buNone/>
            </a:pPr>
            <a:r>
              <a:rPr lang="en-US" sz="1600" dirty="0">
                <a:latin typeface="+mn-lt"/>
              </a:rPr>
              <a:t>	</a:t>
            </a:r>
          </a:p>
          <a:p>
            <a:pPr marL="0" lvl="0" indent="0">
              <a:lnSpc>
                <a:spcPct val="150000"/>
              </a:lnSpc>
              <a:spcBef>
                <a:spcPts val="0"/>
              </a:spcBef>
              <a:buNone/>
            </a:pPr>
            <a:r>
              <a:rPr lang="en-US" sz="1600" dirty="0">
                <a:latin typeface="+mn-lt"/>
              </a:rPr>
              <a:t>	</a:t>
            </a:r>
            <a:r>
              <a:rPr lang="lt-LT" sz="1600" dirty="0">
                <a:latin typeface="+mn-lt"/>
              </a:rPr>
              <a:t>Per ataskaitinį laikotarpį suorganizuoti </a:t>
            </a:r>
            <a:r>
              <a:rPr lang="lt-LT" sz="1600" b="1" dirty="0">
                <a:latin typeface="+mn-lt"/>
              </a:rPr>
              <a:t>24 </a:t>
            </a:r>
            <a:r>
              <a:rPr lang="lt-LT" sz="1600" dirty="0">
                <a:latin typeface="+mn-lt"/>
              </a:rPr>
              <a:t>NVO tarybos posėdžiai, kurie vyksta kas dvi savaites, antradieniais, nuo 17 val. Į NVO tarybos posėdžius, atsižvelgiant į svarstomą klausimą, kviečiami atitinkamos srities dalyviai - Vilniaus miesto savivaldybės administracijos darbuotojai, </a:t>
            </a:r>
            <a:r>
              <a:rPr lang="lt-LT" sz="1600" dirty="0">
                <a:latin typeface="+mn-lt"/>
                <a:ea typeface="Calibri"/>
                <a:cs typeface="Calibri"/>
                <a:sym typeface="Calibri"/>
              </a:rPr>
              <a:t>Vilniaus miesto nevyriausybinių organizacijų atstovai</a:t>
            </a:r>
            <a:r>
              <a:rPr lang="lt-LT" sz="1600" dirty="0">
                <a:latin typeface="+mn-lt"/>
              </a:rPr>
              <a:t>, </a:t>
            </a:r>
            <a:r>
              <a:rPr lang="lt-LT" sz="1600" b="0" i="0" u="none" strike="noStrike" dirty="0">
                <a:solidFill>
                  <a:srgbClr val="000000"/>
                </a:solidFill>
                <a:effectLst/>
                <a:latin typeface="+mn-lt"/>
              </a:rPr>
              <a:t>priimami suinteresuoti asmenys svečio teisėmis. Taip pat </a:t>
            </a:r>
            <a:r>
              <a:rPr lang="lt-LT" sz="1600" dirty="0">
                <a:solidFill>
                  <a:srgbClr val="000000"/>
                </a:solidFill>
                <a:latin typeface="+mn-lt"/>
              </a:rPr>
              <a:t>t</a:t>
            </a:r>
            <a:r>
              <a:rPr lang="lt-LT" sz="1600" b="0" i="0" u="none" strike="noStrike" dirty="0">
                <a:solidFill>
                  <a:srgbClr val="000000"/>
                </a:solidFill>
                <a:effectLst/>
                <a:latin typeface="+mn-lt"/>
              </a:rPr>
              <a:t>arp posėdžių organizuojami tiksliniai susitikimai, skirti pasirengti posėdžiams ar atlikti kitus darbus mažesnėse grupėse.</a:t>
            </a:r>
            <a:endParaRPr sz="1600" dirty="0">
              <a:latin typeface="+mn-lt"/>
            </a:endParaRPr>
          </a:p>
          <a:p>
            <a:pPr marL="0" lvl="0" indent="0" rtl="0">
              <a:lnSpc>
                <a:spcPct val="150000"/>
              </a:lnSpc>
              <a:spcBef>
                <a:spcPts val="0"/>
              </a:spcBef>
              <a:spcAft>
                <a:spcPts val="0"/>
              </a:spcAft>
              <a:buSzPts val="1800"/>
              <a:buNone/>
            </a:pPr>
            <a:endParaRPr sz="1400" dirty="0">
              <a:latin typeface="+mn-lt"/>
            </a:endParaRPr>
          </a:p>
          <a:p>
            <a:pPr marL="0" lvl="0" indent="0" algn="just" rtl="0">
              <a:lnSpc>
                <a:spcPct val="150000"/>
              </a:lnSpc>
              <a:spcBef>
                <a:spcPts val="0"/>
              </a:spcBef>
              <a:spcAft>
                <a:spcPts val="0"/>
              </a:spcAft>
              <a:buSzPts val="1800"/>
              <a:buNone/>
            </a:pPr>
            <a:endParaRPr sz="1400" dirty="0"/>
          </a:p>
          <a:p>
            <a:pPr marL="0" lvl="0" indent="0" algn="just" rtl="0">
              <a:lnSpc>
                <a:spcPct val="150000"/>
              </a:lnSpc>
              <a:spcBef>
                <a:spcPts val="0"/>
              </a:spcBef>
              <a:spcAft>
                <a:spcPts val="0"/>
              </a:spcAft>
              <a:buSzPts val="1800"/>
              <a:buNone/>
            </a:pPr>
            <a:endParaRPr sz="1400" dirty="0"/>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971600" y="1484784"/>
            <a:ext cx="6480720" cy="0"/>
          </a:xfrm>
          <a:prstGeom prst="straightConnector1">
            <a:avLst/>
          </a:prstGeom>
          <a:noFill/>
          <a:ln w="19050" cap="flat" cmpd="sng">
            <a:solidFill>
              <a:srgbClr val="BFBFBF"/>
            </a:solidFill>
            <a:prstDash val="solid"/>
            <a:round/>
            <a:headEnd type="none" w="sm" len="sm"/>
            <a:tailEnd type="none" w="sm" len="sm"/>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Įgyvendinti darbai</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rtl="0">
              <a:lnSpc>
                <a:spcPct val="150000"/>
              </a:lnSpc>
              <a:spcBef>
                <a:spcPts val="0"/>
              </a:spcBef>
              <a:spcAft>
                <a:spcPts val="0"/>
              </a:spcAft>
              <a:buSzPts val="1800"/>
              <a:buNone/>
            </a:pPr>
            <a:r>
              <a:rPr lang="en-US" sz="1600" dirty="0">
                <a:latin typeface="+mn-lt"/>
              </a:rPr>
              <a:t>	</a:t>
            </a:r>
          </a:p>
          <a:p>
            <a:pPr rtl="0" fontAlgn="base">
              <a:spcBef>
                <a:spcPts val="0"/>
              </a:spcBef>
              <a:spcAft>
                <a:spcPts val="0"/>
              </a:spcAft>
              <a:buFont typeface="Arial" panose="020B0604020202020204" pitchFamily="34" charset="0"/>
              <a:buChar char="•"/>
            </a:pPr>
            <a:r>
              <a:rPr lang="lt-LT" sz="1600" b="0" i="0" u="none" strike="noStrike" dirty="0">
                <a:solidFill>
                  <a:srgbClr val="000000"/>
                </a:solidFill>
                <a:effectLst/>
                <a:latin typeface="+mn-lt"/>
              </a:rPr>
              <a:t>Surinkta informacija iš Vilniaus mieste veikiančių NVO ir parengtos rekomendacijos Vilniaus miesto savivaldybės 2021 metų socialinių paslaugų planui.</a:t>
            </a:r>
          </a:p>
          <a:p>
            <a:pPr fontAlgn="base">
              <a:spcBef>
                <a:spcPts val="0"/>
              </a:spcBef>
              <a:buFont typeface="Arial" panose="020B0604020202020204" pitchFamily="34" charset="0"/>
              <a:buChar char="•"/>
            </a:pPr>
            <a:r>
              <a:rPr lang="lt-LT" sz="1600" dirty="0">
                <a:solidFill>
                  <a:srgbClr val="000000"/>
                </a:solidFill>
                <a:latin typeface="+mn-lt"/>
              </a:rPr>
              <a:t>Iš Vilniaus mieste veikiančių NVO surinkta </a:t>
            </a:r>
            <a:r>
              <a:rPr lang="lt-LT" sz="1600" b="0" i="0" u="none" strike="noStrike" dirty="0">
                <a:solidFill>
                  <a:srgbClr val="000000"/>
                </a:solidFill>
                <a:effectLst/>
                <a:latin typeface="+mn-lt"/>
              </a:rPr>
              <a:t>ir Socialinių paslaugų skyriui pateikta informacija apie socialinių paslaugų poreikį, organizacijų galimybes teikti atitinkamas paslaugas ir jų teikimui reikalingą finansavimą. </a:t>
            </a:r>
          </a:p>
          <a:p>
            <a:pPr rtl="0" fontAlgn="base">
              <a:spcBef>
                <a:spcPts val="0"/>
              </a:spcBef>
              <a:spcAft>
                <a:spcPts val="0"/>
              </a:spcAft>
              <a:buFont typeface="Arial" panose="020B0604020202020204" pitchFamily="34" charset="0"/>
              <a:buChar char="•"/>
            </a:pPr>
            <a:r>
              <a:rPr lang="lt-LT" sz="1600" dirty="0">
                <a:solidFill>
                  <a:srgbClr val="000000"/>
                </a:solidFill>
                <a:latin typeface="+mn-lt"/>
              </a:rPr>
              <a:t>S</a:t>
            </a:r>
            <a:r>
              <a:rPr lang="lt-LT" sz="1600" b="0" i="0" u="none" strike="noStrike" dirty="0">
                <a:solidFill>
                  <a:srgbClr val="000000"/>
                </a:solidFill>
                <a:effectLst/>
                <a:latin typeface="+mn-lt"/>
              </a:rPr>
              <a:t>usitikimas ir diskusija su NVO informacijos ir paramos centro atstovu R. Diržiu  apie NVO  paslaugų perdavimą Vilniaus miesto savivaldybėje.</a:t>
            </a:r>
          </a:p>
          <a:p>
            <a:pPr rtl="0" fontAlgn="base">
              <a:spcBef>
                <a:spcPts val="0"/>
              </a:spcBef>
              <a:spcAft>
                <a:spcPts val="0"/>
              </a:spcAft>
              <a:buFont typeface="Arial" panose="020B0604020202020204" pitchFamily="34" charset="0"/>
              <a:buChar char="•"/>
            </a:pPr>
            <a:r>
              <a:rPr lang="lt-LT" sz="1600" b="0" i="0" u="none" strike="noStrike" dirty="0">
                <a:solidFill>
                  <a:srgbClr val="000000"/>
                </a:solidFill>
                <a:effectLst/>
                <a:latin typeface="+mn-lt"/>
              </a:rPr>
              <a:t>Susitikimas ir diskusija su švietimo srities NVO atstovais - Nacionalinio švietimo NVO tinklo atstovais ir VMSA vyriausiąja patarėja švietimo klausimais.</a:t>
            </a:r>
          </a:p>
          <a:p>
            <a:pPr rtl="0" fontAlgn="base">
              <a:spcBef>
                <a:spcPts val="0"/>
              </a:spcBef>
              <a:spcAft>
                <a:spcPts val="0"/>
              </a:spcAft>
              <a:buFont typeface="Arial" panose="020B0604020202020204" pitchFamily="34" charset="0"/>
              <a:buChar char="•"/>
            </a:pPr>
            <a:r>
              <a:rPr lang="lt-LT" sz="1600" dirty="0">
                <a:solidFill>
                  <a:srgbClr val="000000"/>
                </a:solidFill>
                <a:latin typeface="+mn-lt"/>
              </a:rPr>
              <a:t>Susitikimas ir d</a:t>
            </a:r>
            <a:r>
              <a:rPr lang="lt-LT" sz="1600" b="0" i="0" u="none" strike="noStrike" dirty="0">
                <a:solidFill>
                  <a:srgbClr val="000000"/>
                </a:solidFill>
                <a:effectLst/>
                <a:latin typeface="+mn-lt"/>
              </a:rPr>
              <a:t>iskusija dėl Savivaldybei priklausančių patalpų įveiklinimo problematikos, dalyvaujant Savivaldybės tarybos sudarytos komisijos šiam klausimui spręsti susitikime.</a:t>
            </a:r>
          </a:p>
          <a:p>
            <a:pPr marL="0" lvl="0" indent="0" algn="just" rtl="0">
              <a:lnSpc>
                <a:spcPct val="150000"/>
              </a:lnSpc>
              <a:spcBef>
                <a:spcPts val="0"/>
              </a:spcBef>
              <a:spcAft>
                <a:spcPts val="0"/>
              </a:spcAft>
              <a:buSzPts val="1800"/>
              <a:buNone/>
            </a:pPr>
            <a:endParaRPr sz="1600" dirty="0">
              <a:latin typeface="+mn-lt"/>
            </a:endParaRPr>
          </a:p>
          <a:p>
            <a:pPr marL="0" lvl="0" indent="0" algn="just" rtl="0">
              <a:lnSpc>
                <a:spcPct val="150000"/>
              </a:lnSpc>
              <a:spcBef>
                <a:spcPts val="0"/>
              </a:spcBef>
              <a:spcAft>
                <a:spcPts val="0"/>
              </a:spcAft>
              <a:buSzPts val="1800"/>
              <a:buNone/>
            </a:pPr>
            <a:endParaRPr sz="1400" dirty="0"/>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962722" y="1546928"/>
            <a:ext cx="6480720" cy="0"/>
          </a:xfrm>
          <a:prstGeom prst="straightConnector1">
            <a:avLst/>
          </a:prstGeom>
          <a:noFill/>
          <a:ln w="19050" cap="flat" cmpd="sng">
            <a:solidFill>
              <a:srgbClr val="BFBFBF"/>
            </a:solidFill>
            <a:prstDash val="solid"/>
            <a:round/>
            <a:headEnd type="none" w="sm" len="sm"/>
            <a:tailEnd type="none" w="sm" len="sm"/>
          </a:ln>
        </p:spPr>
      </p:cxnSp>
    </p:spTree>
    <p:extLst>
      <p:ext uri="{BB962C8B-B14F-4D97-AF65-F5344CB8AC3E}">
        <p14:creationId xmlns:p14="http://schemas.microsoft.com/office/powerpoint/2010/main" val="90905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Įgyvendinti darbai</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algn="just" rtl="0">
              <a:lnSpc>
                <a:spcPct val="150000"/>
              </a:lnSpc>
              <a:spcBef>
                <a:spcPts val="0"/>
              </a:spcBef>
              <a:spcAft>
                <a:spcPts val="0"/>
              </a:spcAft>
              <a:buSzPts val="1800"/>
              <a:buNone/>
            </a:pPr>
            <a:endParaRPr sz="1400" dirty="0"/>
          </a:p>
          <a:p>
            <a:pPr rtl="0" fontAlgn="base">
              <a:spcBef>
                <a:spcPts val="0"/>
              </a:spcBef>
              <a:spcAft>
                <a:spcPts val="0"/>
              </a:spcAft>
              <a:buFont typeface="Arial" panose="020B0604020202020204" pitchFamily="34" charset="0"/>
              <a:buChar char="•"/>
            </a:pPr>
            <a:r>
              <a:rPr lang="lt-LT" sz="1600" b="0" i="0" u="none" strike="noStrike" dirty="0">
                <a:solidFill>
                  <a:srgbClr val="000000"/>
                </a:solidFill>
                <a:effectLst/>
                <a:latin typeface="+mn-lt"/>
              </a:rPr>
              <a:t>Diskusija dėl neformalaus vaikų švietimo paslaugų teikimo vaikų dienos centrų patalpose galimybių.</a:t>
            </a:r>
          </a:p>
          <a:p>
            <a:pPr rtl="0" fontAlgn="base">
              <a:spcBef>
                <a:spcPts val="0"/>
              </a:spcBef>
              <a:spcAft>
                <a:spcPts val="0"/>
              </a:spcAft>
              <a:buFont typeface="Arial" panose="020B0604020202020204" pitchFamily="34" charset="0"/>
              <a:buChar char="•"/>
            </a:pPr>
            <a:r>
              <a:rPr lang="lt-LT" sz="1600" b="0" i="0" u="none" strike="noStrike" dirty="0">
                <a:solidFill>
                  <a:srgbClr val="000000"/>
                </a:solidFill>
                <a:effectLst/>
                <a:latin typeface="+mn-lt"/>
              </a:rPr>
              <a:t>Parengtas Vilniaus miesto NVO sąrašas, su kuriomis bendradarbiauja VMSA.</a:t>
            </a:r>
          </a:p>
          <a:p>
            <a:pPr rtl="0">
              <a:spcBef>
                <a:spcPts val="0"/>
              </a:spcBef>
            </a:pPr>
            <a:r>
              <a:rPr lang="lt-LT" sz="1600" dirty="0">
                <a:solidFill>
                  <a:srgbClr val="000000"/>
                </a:solidFill>
                <a:latin typeface="+mn-lt"/>
              </a:rPr>
              <a:t>Atsižvelgta į NVO tarybos siūlymą VMSA darbuotojams suteikti </a:t>
            </a:r>
            <a:r>
              <a:rPr lang="it-IT" sz="1600" dirty="0">
                <a:solidFill>
                  <a:srgbClr val="000000"/>
                </a:solidFill>
                <a:latin typeface="+mn-lt"/>
              </a:rPr>
              <a:t>galimybę savanoriauti darbo metu</a:t>
            </a:r>
            <a:r>
              <a:rPr lang="lt-LT" sz="1600" dirty="0">
                <a:solidFill>
                  <a:srgbClr val="000000"/>
                </a:solidFill>
                <a:latin typeface="+mn-lt"/>
              </a:rPr>
              <a:t> ir šiuo metu darbuotojai gali s</a:t>
            </a:r>
            <a:r>
              <a:rPr lang="lt-LT" sz="1600" b="0" i="0" u="none" strike="noStrike" dirty="0">
                <a:solidFill>
                  <a:srgbClr val="000000"/>
                </a:solidFill>
                <a:effectLst/>
                <a:latin typeface="+mn-lt"/>
              </a:rPr>
              <a:t>avanoriauti per metus 1 d.d., paliekant darbo užmokestį.</a:t>
            </a:r>
          </a:p>
          <a:p>
            <a:pPr>
              <a:spcBef>
                <a:spcPts val="0"/>
              </a:spcBef>
            </a:pPr>
            <a:r>
              <a:rPr lang="lt-LT" sz="1600" dirty="0">
                <a:solidFill>
                  <a:srgbClr val="000000"/>
                </a:solidFill>
                <a:latin typeface="+mn-lt"/>
              </a:rPr>
              <a:t>Per ataskaitinį laikotarpį NVO tarybos deleguoti atstovai dalyvavo 8 Vilniaus miesto savivaldybės sukurtose komisijose ir darbo grupėse.</a:t>
            </a:r>
          </a:p>
          <a:p>
            <a:pPr>
              <a:spcBef>
                <a:spcPts val="0"/>
              </a:spcBef>
            </a:pPr>
            <a:r>
              <a:rPr lang="lt-LT" sz="1600" dirty="0">
                <a:solidFill>
                  <a:srgbClr val="000000"/>
                </a:solidFill>
                <a:latin typeface="+mn-lt"/>
              </a:rPr>
              <a:t>Atnaujinti NVO tarybos nuostatai.</a:t>
            </a:r>
            <a:endParaRPr lang="lt-LT" sz="1600" dirty="0">
              <a:latin typeface="+mn-lt"/>
            </a:endParaRPr>
          </a:p>
          <a:p>
            <a:pPr marL="0" lvl="0" indent="0" algn="just" rtl="0">
              <a:lnSpc>
                <a:spcPct val="150000"/>
              </a:lnSpc>
              <a:spcBef>
                <a:spcPts val="0"/>
              </a:spcBef>
              <a:spcAft>
                <a:spcPts val="0"/>
              </a:spcAft>
              <a:buSzPts val="1800"/>
              <a:buNone/>
            </a:pPr>
            <a:endParaRPr sz="1600" dirty="0">
              <a:latin typeface="+mn-lt"/>
            </a:endParaRPr>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971600" y="1520295"/>
            <a:ext cx="6480720" cy="0"/>
          </a:xfrm>
          <a:prstGeom prst="straightConnector1">
            <a:avLst/>
          </a:prstGeom>
          <a:noFill/>
          <a:ln w="19050" cap="flat" cmpd="sng">
            <a:solidFill>
              <a:srgbClr val="BFBFBF"/>
            </a:solidFill>
            <a:prstDash val="solid"/>
            <a:round/>
            <a:headEnd type="none" w="sm" len="sm"/>
            <a:tailEnd type="none" w="sm" len="sm"/>
          </a:ln>
        </p:spPr>
      </p:cxnSp>
    </p:spTree>
    <p:extLst>
      <p:ext uri="{BB962C8B-B14F-4D97-AF65-F5344CB8AC3E}">
        <p14:creationId xmlns:p14="http://schemas.microsoft.com/office/powerpoint/2010/main" val="193523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NVO tarybos iššūkiai</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rtl="0">
              <a:lnSpc>
                <a:spcPct val="150000"/>
              </a:lnSpc>
              <a:spcBef>
                <a:spcPts val="0"/>
              </a:spcBef>
              <a:spcAft>
                <a:spcPts val="0"/>
              </a:spcAft>
              <a:buSzPts val="1800"/>
              <a:buNone/>
            </a:pPr>
            <a:r>
              <a:rPr lang="lt-LT" sz="1600" dirty="0">
                <a:latin typeface="+mn-lt"/>
                <a:ea typeface="Calibri"/>
                <a:cs typeface="Calibri"/>
                <a:sym typeface="Calibri"/>
              </a:rPr>
              <a:t> </a:t>
            </a:r>
            <a:endParaRPr sz="1400" dirty="0"/>
          </a:p>
          <a:p>
            <a:pPr marL="114300" indent="0" rtl="0">
              <a:spcBef>
                <a:spcPts val="0"/>
              </a:spcBef>
              <a:spcAft>
                <a:spcPts val="800"/>
              </a:spcAft>
              <a:buNone/>
            </a:pPr>
            <a:r>
              <a:rPr lang="lt-LT" sz="1600" b="0" i="0" u="none" strike="noStrike" dirty="0">
                <a:solidFill>
                  <a:srgbClr val="000000"/>
                </a:solidFill>
                <a:effectLst/>
                <a:latin typeface="+mn-lt"/>
              </a:rPr>
              <a:t>Didžiausi iššūkiai, su kuriais susidūrė NVO taryba 2021 metais:</a:t>
            </a:r>
            <a:endParaRPr lang="lt-LT" sz="1600" b="0" dirty="0">
              <a:effectLst/>
              <a:latin typeface="+mn-lt"/>
            </a:endParaRPr>
          </a:p>
          <a:p>
            <a:pPr rtl="0" fontAlgn="base">
              <a:spcBef>
                <a:spcPts val="0"/>
              </a:spcBef>
              <a:spcAft>
                <a:spcPts val="0"/>
              </a:spcAft>
              <a:buFont typeface="Arial" panose="020B0604020202020204" pitchFamily="34" charset="0"/>
              <a:buChar char="•"/>
            </a:pPr>
            <a:r>
              <a:rPr lang="lt-LT" sz="1600" b="1" i="0" u="none" strike="noStrike" dirty="0">
                <a:solidFill>
                  <a:srgbClr val="000000"/>
                </a:solidFill>
                <a:effectLst/>
                <a:latin typeface="+mn-lt"/>
              </a:rPr>
              <a:t>NVO tarybos veiklos praktikų trūkumas</a:t>
            </a:r>
            <a:r>
              <a:rPr lang="lt-LT" sz="1600" b="0" i="0" u="none" strike="noStrike" dirty="0">
                <a:solidFill>
                  <a:srgbClr val="000000"/>
                </a:solidFill>
                <a:effectLst/>
                <a:latin typeface="+mn-lt"/>
              </a:rPr>
              <a:t>. Pirmuosiuose posėdžiuose bei veiklos eigoje buvo bandomi įvairūs būdai sklandžiausiam ir efektyviausiam NVO tarybos veiklos būdui užtikrinti. Išgryninti veiklos būdai leidžia NVO tarybos darbui vykti koncentruotai ir produktyviai.</a:t>
            </a:r>
          </a:p>
          <a:p>
            <a:pPr marL="114300" indent="0" rtl="0" fontAlgn="base">
              <a:spcBef>
                <a:spcPts val="0"/>
              </a:spcBef>
              <a:spcAft>
                <a:spcPts val="0"/>
              </a:spcAft>
              <a:buNone/>
            </a:pPr>
            <a:endParaRPr lang="lt-LT" sz="1600" b="1" dirty="0">
              <a:solidFill>
                <a:srgbClr val="000000"/>
              </a:solidFill>
              <a:latin typeface="+mn-lt"/>
            </a:endParaRPr>
          </a:p>
          <a:p>
            <a:pPr rtl="0">
              <a:spcBef>
                <a:spcPts val="0"/>
              </a:spcBef>
              <a:spcAft>
                <a:spcPts val="800"/>
              </a:spcAft>
            </a:pPr>
            <a:r>
              <a:rPr lang="lt-LT" sz="1600" b="1" i="0" u="none" strike="noStrike" dirty="0">
                <a:solidFill>
                  <a:srgbClr val="000000"/>
                </a:solidFill>
                <a:effectLst/>
                <a:latin typeface="+mn-lt"/>
              </a:rPr>
              <a:t>Žinomumo apie NVO tarybos veiklą bei galimybes trūkumas</a:t>
            </a:r>
            <a:r>
              <a:rPr lang="lt-LT" sz="1600" dirty="0">
                <a:solidFill>
                  <a:srgbClr val="000000"/>
                </a:solidFill>
                <a:latin typeface="+mn-lt"/>
              </a:rPr>
              <a:t>. </a:t>
            </a:r>
            <a:r>
              <a:rPr lang="lt-LT" sz="1600" b="0" i="0" u="none" strike="noStrike" dirty="0">
                <a:solidFill>
                  <a:srgbClr val="000000"/>
                </a:solidFill>
                <a:effectLst/>
                <a:latin typeface="+mn-lt"/>
              </a:rPr>
              <a:t>Žinomumui apie NVO tarybos veiklą didinimui buvo skirta skiltis VMS internetiniame puslapyje: </a:t>
            </a:r>
            <a:r>
              <a:rPr lang="lt-LT" sz="1600" b="0" i="0" u="sng" strike="noStrike" dirty="0">
                <a:solidFill>
                  <a:srgbClr val="0563C1"/>
                </a:solidFill>
                <a:effectLst/>
                <a:latin typeface="+mn-lt"/>
                <a:hlinkClick r:id="rId4"/>
              </a:rPr>
              <a:t>https://vilnius.lt/lt/savivaldybe/nvo-taryba/</a:t>
            </a:r>
            <a:r>
              <a:rPr lang="lt-LT" sz="1600" b="0" i="0" u="sng" strike="noStrike" dirty="0">
                <a:solidFill>
                  <a:srgbClr val="0563C1"/>
                </a:solidFill>
                <a:effectLst/>
                <a:latin typeface="+mn-lt"/>
              </a:rPr>
              <a:t>.</a:t>
            </a:r>
            <a:r>
              <a:rPr lang="lt-LT" sz="1600" b="0" i="0" u="none" strike="noStrike" dirty="0">
                <a:solidFill>
                  <a:srgbClr val="000000"/>
                </a:solidFill>
                <a:effectLst/>
                <a:latin typeface="+mn-lt"/>
              </a:rPr>
              <a:t> Šioje skiltyje pateikiama ir nuolat atnaujinama aktuali informacija, susijusi su NVO tarybos veikla. Taip pat NVO tarybos nariai aktyviai konsultavosi ir komunikavo su savo atstovaujamomis NVO ar VMSA skyriais taip įtraukdamos daugiau suinteresuotų asmenų į diskusijas bei didindami žinomumą apie NVO tarybos veiklą.</a:t>
            </a:r>
            <a:endParaRPr lang="lt-LT" sz="1600" b="0" dirty="0">
              <a:effectLst/>
              <a:latin typeface="+mn-lt"/>
            </a:endParaRPr>
          </a:p>
          <a:p>
            <a:pPr marL="114300" indent="0">
              <a:buNone/>
            </a:pPr>
            <a:br>
              <a:rPr lang="lt-LT" sz="1050" dirty="0"/>
            </a:br>
            <a:br>
              <a:rPr lang="lt-LT" sz="1600" dirty="0">
                <a:latin typeface="+mn-lt"/>
              </a:rPr>
            </a:br>
            <a:endParaRPr lang="lt-LT" sz="1600" dirty="0">
              <a:solidFill>
                <a:srgbClr val="000000"/>
              </a:solidFill>
              <a:latin typeface="+mn-lt"/>
            </a:endParaRPr>
          </a:p>
          <a:p>
            <a:pPr marL="114300" indent="0" rtl="0" fontAlgn="base">
              <a:spcBef>
                <a:spcPts val="0"/>
              </a:spcBef>
              <a:spcAft>
                <a:spcPts val="0"/>
              </a:spcAft>
              <a:buNone/>
            </a:pPr>
            <a:endParaRPr lang="lt-LT" sz="1600" b="0" i="0" u="none" strike="noStrike" dirty="0">
              <a:solidFill>
                <a:srgbClr val="000000"/>
              </a:solidFill>
              <a:effectLst/>
              <a:latin typeface="+mn-lt"/>
            </a:endParaRPr>
          </a:p>
          <a:p>
            <a:pPr rtl="0" fontAlgn="base">
              <a:spcBef>
                <a:spcPts val="0"/>
              </a:spcBef>
              <a:spcAft>
                <a:spcPts val="0"/>
              </a:spcAft>
              <a:buFont typeface="Arial" panose="020B0604020202020204" pitchFamily="34" charset="0"/>
              <a:buChar char="•"/>
            </a:pPr>
            <a:endParaRPr lang="lt-LT" sz="1600" b="0" i="0" u="none" strike="noStrike" dirty="0">
              <a:solidFill>
                <a:srgbClr val="000000"/>
              </a:solidFill>
              <a:effectLst/>
              <a:latin typeface="+mn-lt"/>
            </a:endParaRPr>
          </a:p>
          <a:p>
            <a:pPr marL="0" lvl="0" indent="0" algn="just" rtl="0">
              <a:lnSpc>
                <a:spcPct val="150000"/>
              </a:lnSpc>
              <a:spcBef>
                <a:spcPts val="0"/>
              </a:spcBef>
              <a:spcAft>
                <a:spcPts val="0"/>
              </a:spcAft>
              <a:buSzPts val="1800"/>
              <a:buNone/>
            </a:pPr>
            <a:endParaRPr sz="1600" dirty="0">
              <a:latin typeface="+mn-lt"/>
            </a:endParaRPr>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899592" y="1538050"/>
            <a:ext cx="6480720" cy="0"/>
          </a:xfrm>
          <a:prstGeom prst="straightConnector1">
            <a:avLst/>
          </a:prstGeom>
          <a:noFill/>
          <a:ln w="19050" cap="flat" cmpd="sng">
            <a:solidFill>
              <a:srgbClr val="BFBFBF"/>
            </a:solidFill>
            <a:prstDash val="solid"/>
            <a:round/>
            <a:headEnd type="none" w="sm" len="sm"/>
            <a:tailEnd type="none" w="sm" len="sm"/>
          </a:ln>
        </p:spPr>
      </p:cxnSp>
    </p:spTree>
    <p:extLst>
      <p:ext uri="{BB962C8B-B14F-4D97-AF65-F5344CB8AC3E}">
        <p14:creationId xmlns:p14="http://schemas.microsoft.com/office/powerpoint/2010/main" val="2859192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NVO tarybos iššūkiai</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rtl="0">
              <a:lnSpc>
                <a:spcPct val="150000"/>
              </a:lnSpc>
              <a:spcBef>
                <a:spcPts val="0"/>
              </a:spcBef>
              <a:spcAft>
                <a:spcPts val="0"/>
              </a:spcAft>
              <a:buSzPts val="1800"/>
              <a:buNone/>
            </a:pPr>
            <a:r>
              <a:rPr lang="en-US" sz="1600" dirty="0">
                <a:latin typeface="+mn-lt"/>
              </a:rPr>
              <a:t>	</a:t>
            </a:r>
          </a:p>
          <a:p>
            <a:pPr rtl="0">
              <a:spcBef>
                <a:spcPts val="0"/>
              </a:spcBef>
              <a:spcAft>
                <a:spcPts val="800"/>
              </a:spcAft>
            </a:pPr>
            <a:r>
              <a:rPr lang="lt-LT" sz="1600" b="1" i="0" u="none" strike="noStrike" dirty="0">
                <a:solidFill>
                  <a:srgbClr val="000000"/>
                </a:solidFill>
                <a:effectLst/>
                <a:latin typeface="+mn-lt"/>
              </a:rPr>
              <a:t>Ribotos narių galimybės skirti laiką NVO tarybos veiklai. </a:t>
            </a:r>
            <a:r>
              <a:rPr lang="lt-LT" sz="1600" b="0" i="0" u="none" strike="noStrike" dirty="0">
                <a:solidFill>
                  <a:srgbClr val="000000"/>
                </a:solidFill>
                <a:effectLst/>
                <a:latin typeface="+mn-lt"/>
              </a:rPr>
              <a:t>NVO tarybos nariai veikia visuomeniniais pagrindais, jiems ne visada pavyksta skirti tiek laiko NVO tarybos veiklai, kiek reikėtų vadovaujantis tarybos nuostatais. Nariams, nebegalintiems skirti pakankamai laiko NVO tarybos nario pareigoms atlikti, rekomenduojama kreiptis į juos delegavusias organizacijas ar atsakingus asmenis Vilniaus miesto savivaldybėje ir paprašyti skirti kitą NVO tarybos narį. Taip siekiama užtikrinti efektyvesnį NVO tarybos darbą, siekiant kuo didesnio Tarybos narių dalyvavimo posėdžiuose.</a:t>
            </a:r>
            <a:endParaRPr dirty="0">
              <a:latin typeface="+mn-lt"/>
            </a:endParaRPr>
          </a:p>
          <a:p>
            <a:pPr marL="0" lvl="0" indent="0" rtl="0">
              <a:lnSpc>
                <a:spcPct val="150000"/>
              </a:lnSpc>
              <a:spcBef>
                <a:spcPts val="0"/>
              </a:spcBef>
              <a:spcAft>
                <a:spcPts val="0"/>
              </a:spcAft>
              <a:buSzPts val="1800"/>
              <a:buNone/>
            </a:pPr>
            <a:endParaRPr sz="1400" dirty="0">
              <a:latin typeface="+mn-lt"/>
            </a:endParaRPr>
          </a:p>
          <a:p>
            <a:pPr marL="0" lvl="0" indent="0" algn="just" rtl="0">
              <a:lnSpc>
                <a:spcPct val="150000"/>
              </a:lnSpc>
              <a:spcBef>
                <a:spcPts val="0"/>
              </a:spcBef>
              <a:spcAft>
                <a:spcPts val="0"/>
              </a:spcAft>
              <a:buSzPts val="1800"/>
              <a:buNone/>
            </a:pPr>
            <a:endParaRPr sz="1400" dirty="0"/>
          </a:p>
          <a:p>
            <a:pPr marL="0" lvl="0" indent="0" algn="just" rtl="0">
              <a:lnSpc>
                <a:spcPct val="150000"/>
              </a:lnSpc>
              <a:spcBef>
                <a:spcPts val="0"/>
              </a:spcBef>
              <a:spcAft>
                <a:spcPts val="0"/>
              </a:spcAft>
              <a:buSzPts val="1800"/>
              <a:buNone/>
            </a:pPr>
            <a:endParaRPr sz="1400" dirty="0"/>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971600" y="1564683"/>
            <a:ext cx="6480720" cy="0"/>
          </a:xfrm>
          <a:prstGeom prst="straightConnector1">
            <a:avLst/>
          </a:prstGeom>
          <a:noFill/>
          <a:ln w="19050" cap="flat" cmpd="sng">
            <a:solidFill>
              <a:srgbClr val="BFBFBF"/>
            </a:solidFill>
            <a:prstDash val="solid"/>
            <a:round/>
            <a:headEnd type="none" w="sm" len="sm"/>
            <a:tailEnd type="none" w="sm" len="sm"/>
          </a:ln>
        </p:spPr>
      </p:cxnSp>
    </p:spTree>
    <p:extLst>
      <p:ext uri="{BB962C8B-B14F-4D97-AF65-F5344CB8AC3E}">
        <p14:creationId xmlns:p14="http://schemas.microsoft.com/office/powerpoint/2010/main" val="2555822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3"/>
        <p:cNvGrpSpPr/>
        <p:nvPr/>
      </p:nvGrpSpPr>
      <p:grpSpPr>
        <a:xfrm>
          <a:off x="0" y="0"/>
          <a:ext cx="0" cy="0"/>
          <a:chOff x="0" y="0"/>
          <a:chExt cx="0" cy="0"/>
        </a:xfrm>
      </p:grpSpPr>
      <p:sp>
        <p:nvSpPr>
          <p:cNvPr id="164" name="Google Shape;164;p4"/>
          <p:cNvSpPr txBox="1">
            <a:spLocks noGrp="1"/>
          </p:cNvSpPr>
          <p:nvPr>
            <p:ph type="title"/>
          </p:nvPr>
        </p:nvSpPr>
        <p:spPr>
          <a:xfrm>
            <a:off x="899592" y="692696"/>
            <a:ext cx="7920880" cy="1152128"/>
          </a:xfrm>
          <a:prstGeom prst="rect">
            <a:avLst/>
          </a:prstGeom>
          <a:noFill/>
          <a:ln>
            <a:noFill/>
          </a:ln>
        </p:spPr>
        <p:txBody>
          <a:bodyPr spcFirstLastPara="1" wrap="square" lIns="91425" tIns="45700" rIns="91425" bIns="45700" anchor="ctr" anchorCtr="0">
            <a:noAutofit/>
          </a:bodyPr>
          <a:lstStyle/>
          <a:p>
            <a:pPr marL="0" lvl="0" indent="0" rtl="0">
              <a:lnSpc>
                <a:spcPct val="100000"/>
              </a:lnSpc>
              <a:spcBef>
                <a:spcPts val="0"/>
              </a:spcBef>
              <a:spcAft>
                <a:spcPts val="0"/>
              </a:spcAft>
              <a:buClr>
                <a:srgbClr val="3F3F3F"/>
              </a:buClr>
              <a:buSzPts val="1800"/>
              <a:buFont typeface="Arial"/>
              <a:buNone/>
            </a:pPr>
            <a:r>
              <a:rPr lang="lt-LT" sz="3200" b="1" i="1" dirty="0">
                <a:solidFill>
                  <a:srgbClr val="3F3F3F"/>
                </a:solidFill>
                <a:latin typeface="Arial"/>
                <a:ea typeface="Arial"/>
                <a:cs typeface="Arial"/>
                <a:sym typeface="Arial"/>
              </a:rPr>
              <a:t>NVO tarybos veikla</a:t>
            </a:r>
            <a:endParaRPr sz="3200" b="1" i="1" dirty="0">
              <a:solidFill>
                <a:srgbClr val="3F3F3F"/>
              </a:solidFill>
              <a:latin typeface="Arial"/>
              <a:ea typeface="Arial"/>
              <a:cs typeface="Arial"/>
              <a:sym typeface="Arial"/>
            </a:endParaRPr>
          </a:p>
        </p:txBody>
      </p:sp>
      <p:sp>
        <p:nvSpPr>
          <p:cNvPr id="165" name="Google Shape;165;p4"/>
          <p:cNvSpPr txBox="1">
            <a:spLocks noGrp="1"/>
          </p:cNvSpPr>
          <p:nvPr>
            <p:ph type="body" idx="1"/>
          </p:nvPr>
        </p:nvSpPr>
        <p:spPr>
          <a:xfrm>
            <a:off x="899592" y="1772816"/>
            <a:ext cx="7920880" cy="4525963"/>
          </a:xfrm>
          <a:prstGeom prst="rect">
            <a:avLst/>
          </a:prstGeom>
          <a:noFill/>
          <a:ln>
            <a:noFill/>
          </a:ln>
        </p:spPr>
        <p:txBody>
          <a:bodyPr spcFirstLastPara="1" wrap="square" lIns="91425" tIns="45700" rIns="91425" bIns="45700" anchor="t" anchorCtr="0">
            <a:noAutofit/>
          </a:bodyPr>
          <a:lstStyle/>
          <a:p>
            <a:pPr marL="0" lvl="0" indent="0" algn="just" rtl="0">
              <a:lnSpc>
                <a:spcPct val="150000"/>
              </a:lnSpc>
              <a:spcBef>
                <a:spcPts val="0"/>
              </a:spcBef>
              <a:spcAft>
                <a:spcPts val="0"/>
              </a:spcAft>
              <a:buSzPts val="1800"/>
              <a:buNone/>
            </a:pPr>
            <a:endParaRPr sz="1400" dirty="0"/>
          </a:p>
          <a:p>
            <a:pPr marL="114300" indent="0" rtl="0">
              <a:spcBef>
                <a:spcPts val="0"/>
              </a:spcBef>
              <a:buNone/>
            </a:pPr>
            <a:r>
              <a:rPr lang="lt-LT" sz="1600" dirty="0">
                <a:solidFill>
                  <a:srgbClr val="000000"/>
                </a:solidFill>
                <a:latin typeface="+mn-lt"/>
              </a:rPr>
              <a:t>	A</a:t>
            </a:r>
            <a:r>
              <a:rPr lang="lt-LT" sz="1600" b="0" i="0" u="none" strike="noStrike" dirty="0">
                <a:solidFill>
                  <a:srgbClr val="000000"/>
                </a:solidFill>
                <a:effectLst/>
                <a:latin typeface="+mn-lt"/>
              </a:rPr>
              <a:t>ktyviausi NVO tarybos nariai yra iš socialinės srities, NVO tarybos veikloje daugiausia buvo aptariami ir sprendžiami klausimai, susiję su šia sritimi. Aktyvus bendradarbiavimas, tarpininkaujant NVO tarybai tarp Vilniaus miesto savivaldybės administracijos ir vietos NVO, suteikė galimybę geriau atpažinti ir pagrįsti NVO teikiamų socialinių paslaugų Vilniaus miesto savivaldybės gyventojams poreikį, todėl 2022 metų biudžete skirtas finansavimas šios srities NVO padidėjo 66,3 % lyginant su 2021 m.</a:t>
            </a:r>
          </a:p>
          <a:p>
            <a:pPr marL="114300" indent="0" rtl="0">
              <a:spcBef>
                <a:spcPts val="0"/>
              </a:spcBef>
              <a:buNone/>
            </a:pPr>
            <a:r>
              <a:rPr lang="lt-LT" sz="1600" dirty="0">
                <a:solidFill>
                  <a:srgbClr val="000000"/>
                </a:solidFill>
                <a:latin typeface="+mn-lt"/>
              </a:rPr>
              <a:t>	Tolimesnėje NVO tarybos veikloje bus siekiama </a:t>
            </a:r>
            <a:r>
              <a:rPr lang="lt-LT" sz="1600" b="0" i="0" u="none" strike="noStrike" dirty="0">
                <a:solidFill>
                  <a:srgbClr val="000000"/>
                </a:solidFill>
                <a:effectLst/>
                <a:latin typeface="+mn-lt"/>
              </a:rPr>
              <a:t>aktyviau diskutuoti, rengti pasitarimus ir kitų sričių (švietimo, sporto, kultūros) klausimais, įtraukiant atitinkamų sričių VMSA ir NVO atstovus.</a:t>
            </a:r>
          </a:p>
          <a:p>
            <a:pPr marL="114300" indent="0" rtl="0">
              <a:spcBef>
                <a:spcPts val="0"/>
              </a:spcBef>
              <a:spcAft>
                <a:spcPts val="800"/>
              </a:spcAft>
              <a:buNone/>
            </a:pPr>
            <a:br>
              <a:rPr lang="lt-LT" sz="1600" dirty="0">
                <a:latin typeface="+mn-lt"/>
              </a:rPr>
            </a:br>
            <a:endParaRPr sz="1600" dirty="0">
              <a:latin typeface="+mn-lt"/>
            </a:endParaRPr>
          </a:p>
          <a:p>
            <a:pPr marL="0" lvl="0" indent="0" algn="just" rtl="0">
              <a:lnSpc>
                <a:spcPct val="150000"/>
              </a:lnSpc>
              <a:spcBef>
                <a:spcPts val="0"/>
              </a:spcBef>
              <a:spcAft>
                <a:spcPts val="0"/>
              </a:spcAft>
              <a:buSzPts val="1800"/>
              <a:buNone/>
            </a:pPr>
            <a:endParaRPr sz="1200" dirty="0">
              <a:latin typeface="Times New Roman"/>
              <a:ea typeface="Times New Roman"/>
              <a:cs typeface="Times New Roman"/>
              <a:sym typeface="Times New Roman"/>
            </a:endParaRPr>
          </a:p>
          <a:p>
            <a:pPr marL="0" lvl="0" indent="0" algn="just" rtl="0">
              <a:lnSpc>
                <a:spcPct val="100000"/>
              </a:lnSpc>
              <a:spcBef>
                <a:spcPts val="360"/>
              </a:spcBef>
              <a:spcAft>
                <a:spcPts val="0"/>
              </a:spcAft>
              <a:buSzPts val="1800"/>
              <a:buNone/>
            </a:pPr>
            <a:endParaRPr dirty="0"/>
          </a:p>
        </p:txBody>
      </p:sp>
      <p:cxnSp>
        <p:nvCxnSpPr>
          <p:cNvPr id="166" name="Google Shape;166;p4"/>
          <p:cNvCxnSpPr/>
          <p:nvPr/>
        </p:nvCxnSpPr>
        <p:spPr>
          <a:xfrm>
            <a:off x="971600" y="1564683"/>
            <a:ext cx="6480720" cy="0"/>
          </a:xfrm>
          <a:prstGeom prst="straightConnector1">
            <a:avLst/>
          </a:prstGeom>
          <a:noFill/>
          <a:ln w="19050" cap="flat" cmpd="sng">
            <a:solidFill>
              <a:srgbClr val="BFBFBF"/>
            </a:solidFill>
            <a:prstDash val="solid"/>
            <a:round/>
            <a:headEnd type="none" w="sm" len="sm"/>
            <a:tailEnd type="none" w="sm" len="sm"/>
          </a:ln>
        </p:spPr>
      </p:cxnSp>
    </p:spTree>
    <p:extLst>
      <p:ext uri="{BB962C8B-B14F-4D97-AF65-F5344CB8AC3E}">
        <p14:creationId xmlns:p14="http://schemas.microsoft.com/office/powerpoint/2010/main" val="1344026499"/>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805</Words>
  <Application>Microsoft Macintosh PowerPoint</Application>
  <PresentationFormat>On-screen Show (4:3)</PresentationFormat>
  <Paragraphs>52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Times New Roman</vt:lpstr>
      <vt:lpstr>Office Theme</vt:lpstr>
      <vt:lpstr>   </vt:lpstr>
      <vt:lpstr>NVO taryba</vt:lpstr>
      <vt:lpstr>NVO tarybos tikslas</vt:lpstr>
      <vt:lpstr>NVO tarybos darbo organizavimas</vt:lpstr>
      <vt:lpstr>Įgyvendinti darbai</vt:lpstr>
      <vt:lpstr>Įgyvendinti darbai</vt:lpstr>
      <vt:lpstr>NVO tarybos iššūkiai</vt:lpstr>
      <vt:lpstr>NVO tarybos iššūkiai</vt:lpstr>
      <vt:lpstr>NVO tarybos veikla</vt:lpstr>
      <vt:lpstr> NEVYRIAUSYBINIŲ ORGANIZACIJŲ TARYBA PRIE VILNIAUS                            MIESTO SAVIVALDYBĖS TARYBOS   Pirmininkas Modestas Bastys Nariai: Goda Krukauskienė Edita Šiško Vincas Jurgutis Redas Laukys Romasis Vaitekūnas Edvinas Eimontas Vidmantas Mitkus Sondra Krasovska Daiva Mikulskienė Agnė Černiauskaitė Neringa Kleniauskienė Elena Urbonienė Ginta Žemaitaitytė Akvilė Budreckytė Artūras Rudomanskis Ieva Gudauskaitė Elžbieta Radušytė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VILNIAUS MIESTO SAVIVALDYBĖS TARYBOS ANTIKORUPCIJOS KOMISIJA  Komisijos pirmininkas Vydūnas Sadauskas  Komisijos nariai: Brigita Guobė, Sergej Popov, Liutauras Kazlavickas, Edita Šiško, Skirmantas Tumelis, Romasis Vaitekūnas, Daiva Sinkuvienė, Alfonsas Ambrazas, Jonas Viesulas, Eugenijus Bulavas  Komisijos sekretorė Gintarė Sladkevičiūtė</dc:title>
  <dc:creator>Gintarė Sladkevičiūtė</dc:creator>
  <cp:lastModifiedBy>Modestas Bastys</cp:lastModifiedBy>
  <cp:revision>46</cp:revision>
  <dcterms:modified xsi:type="dcterms:W3CDTF">2022-07-14T11:44:27Z</dcterms:modified>
</cp:coreProperties>
</file>