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2" r:id="rId2"/>
    <p:sldId id="273" r:id="rId3"/>
    <p:sldId id="280" r:id="rId4"/>
    <p:sldId id="261" r:id="rId5"/>
    <p:sldId id="290" r:id="rId6"/>
    <p:sldId id="297" r:id="rId7"/>
    <p:sldId id="299" r:id="rId8"/>
    <p:sldId id="291" r:id="rId9"/>
    <p:sldId id="294" r:id="rId10"/>
    <p:sldId id="293" r:id="rId11"/>
    <p:sldId id="288" r:id="rId12"/>
  </p:sldIdLst>
  <p:sldSz cx="9144000" cy="6858000" type="screen4x3"/>
  <p:notesSz cx="6797675" cy="9926638"/>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AED0"/>
    <a:srgbClr val="506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Šviesus stilius 2 – paryškinima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0" autoAdjust="0"/>
    <p:restoredTop sz="94660"/>
  </p:normalViewPr>
  <p:slideViewPr>
    <p:cSldViewPr>
      <p:cViewPr varScale="1">
        <p:scale>
          <a:sx n="90" d="100"/>
          <a:sy n="90" d="100"/>
        </p:scale>
        <p:origin x="120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D2F4467-D6C7-4291-A2C4-2BD2598BDEC6}" type="datetimeFigureOut">
              <a:rPr lang="en-US" smtClean="0"/>
              <a:t>1/29/2019</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B3DA1BC-ED63-4A5E-8B55-C19294F0F466}" type="slidenum">
              <a:rPr lang="en-US" smtClean="0"/>
              <a:t>‹#›</a:t>
            </a:fld>
            <a:endParaRPr lang="en-US"/>
          </a:p>
        </p:txBody>
      </p:sp>
    </p:spTree>
    <p:extLst>
      <p:ext uri="{BB962C8B-B14F-4D97-AF65-F5344CB8AC3E}">
        <p14:creationId xmlns:p14="http://schemas.microsoft.com/office/powerpoint/2010/main" val="1608666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DA1BC-ED63-4A5E-8B55-C19294F0F4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0248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DA1BC-ED63-4A5E-8B55-C19294F0F46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62224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DA1BC-ED63-4A5E-8B55-C19294F0F46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500213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DA1BC-ED63-4A5E-8B55-C19294F0F4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4223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DA1BC-ED63-4A5E-8B55-C19294F0F46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755689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DA1BC-ED63-4A5E-8B55-C19294F0F466}"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735335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lt-LT"/>
          </a:p>
        </p:txBody>
      </p:sp>
      <p:sp>
        <p:nvSpPr>
          <p:cNvPr id="4" name="Date Placeholder 3"/>
          <p:cNvSpPr>
            <a:spLocks noGrp="1"/>
          </p:cNvSpPr>
          <p:nvPr>
            <p:ph type="dt" sz="half" idx="10"/>
          </p:nvPr>
        </p:nvSpPr>
        <p:spPr/>
        <p:txBody>
          <a:bodyPr/>
          <a:lstStyle/>
          <a:p>
            <a:fld id="{B86CCFA0-4F0D-4E9D-B4A7-154898204CDD}" type="datetimeFigureOut">
              <a:rPr lang="lt-LT" smtClean="0"/>
              <a:t>2019.01.29</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8DA7571F-5CAD-4588-97CF-4266FB34AE45}" type="slidenum">
              <a:rPr lang="lt-LT" smtClean="0"/>
              <a:t>‹#›</a:t>
            </a:fld>
            <a:endParaRPr lang="lt-LT"/>
          </a:p>
        </p:txBody>
      </p:sp>
    </p:spTree>
    <p:extLst>
      <p:ext uri="{BB962C8B-B14F-4D97-AF65-F5344CB8AC3E}">
        <p14:creationId xmlns:p14="http://schemas.microsoft.com/office/powerpoint/2010/main" val="3171445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B86CCFA0-4F0D-4E9D-B4A7-154898204CDD}" type="datetimeFigureOut">
              <a:rPr lang="lt-LT" smtClean="0"/>
              <a:t>2019.01.29</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8DA7571F-5CAD-4588-97CF-4266FB34AE45}" type="slidenum">
              <a:rPr lang="lt-LT" smtClean="0"/>
              <a:t>‹#›</a:t>
            </a:fld>
            <a:endParaRPr lang="lt-LT"/>
          </a:p>
        </p:txBody>
      </p:sp>
    </p:spTree>
    <p:extLst>
      <p:ext uri="{BB962C8B-B14F-4D97-AF65-F5344CB8AC3E}">
        <p14:creationId xmlns:p14="http://schemas.microsoft.com/office/powerpoint/2010/main" val="4238993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B86CCFA0-4F0D-4E9D-B4A7-154898204CDD}" type="datetimeFigureOut">
              <a:rPr lang="lt-LT" smtClean="0"/>
              <a:t>2019.01.29</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8DA7571F-5CAD-4588-97CF-4266FB34AE45}" type="slidenum">
              <a:rPr lang="lt-LT" smtClean="0"/>
              <a:t>‹#›</a:t>
            </a:fld>
            <a:endParaRPr lang="lt-LT"/>
          </a:p>
        </p:txBody>
      </p:sp>
    </p:spTree>
    <p:extLst>
      <p:ext uri="{BB962C8B-B14F-4D97-AF65-F5344CB8AC3E}">
        <p14:creationId xmlns:p14="http://schemas.microsoft.com/office/powerpoint/2010/main" val="1398084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B86CCFA0-4F0D-4E9D-B4A7-154898204CDD}" type="datetimeFigureOut">
              <a:rPr lang="lt-LT" smtClean="0"/>
              <a:t>2019.01.29</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8DA7571F-5CAD-4588-97CF-4266FB34AE45}" type="slidenum">
              <a:rPr lang="lt-LT" smtClean="0"/>
              <a:t>‹#›</a:t>
            </a:fld>
            <a:endParaRPr lang="lt-LT"/>
          </a:p>
        </p:txBody>
      </p:sp>
    </p:spTree>
    <p:extLst>
      <p:ext uri="{BB962C8B-B14F-4D97-AF65-F5344CB8AC3E}">
        <p14:creationId xmlns:p14="http://schemas.microsoft.com/office/powerpoint/2010/main" val="2085515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CCFA0-4F0D-4E9D-B4A7-154898204CDD}" type="datetimeFigureOut">
              <a:rPr lang="lt-LT" smtClean="0"/>
              <a:t>2019.01.29</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8DA7571F-5CAD-4588-97CF-4266FB34AE45}" type="slidenum">
              <a:rPr lang="lt-LT" smtClean="0"/>
              <a:t>‹#›</a:t>
            </a:fld>
            <a:endParaRPr lang="lt-LT"/>
          </a:p>
        </p:txBody>
      </p:sp>
    </p:spTree>
    <p:extLst>
      <p:ext uri="{BB962C8B-B14F-4D97-AF65-F5344CB8AC3E}">
        <p14:creationId xmlns:p14="http://schemas.microsoft.com/office/powerpoint/2010/main" val="1635034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p:txBody>
          <a:bodyPr/>
          <a:lstStyle/>
          <a:p>
            <a:fld id="{B86CCFA0-4F0D-4E9D-B4A7-154898204CDD}" type="datetimeFigureOut">
              <a:rPr lang="lt-LT" smtClean="0"/>
              <a:t>2019.01.29</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8DA7571F-5CAD-4588-97CF-4266FB34AE45}" type="slidenum">
              <a:rPr lang="lt-LT" smtClean="0"/>
              <a:t>‹#›</a:t>
            </a:fld>
            <a:endParaRPr lang="lt-LT"/>
          </a:p>
        </p:txBody>
      </p:sp>
    </p:spTree>
    <p:extLst>
      <p:ext uri="{BB962C8B-B14F-4D97-AF65-F5344CB8AC3E}">
        <p14:creationId xmlns:p14="http://schemas.microsoft.com/office/powerpoint/2010/main" val="1876918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p:cNvSpPr>
            <a:spLocks noGrp="1"/>
          </p:cNvSpPr>
          <p:nvPr>
            <p:ph type="dt" sz="half" idx="10"/>
          </p:nvPr>
        </p:nvSpPr>
        <p:spPr/>
        <p:txBody>
          <a:bodyPr/>
          <a:lstStyle/>
          <a:p>
            <a:fld id="{B86CCFA0-4F0D-4E9D-B4A7-154898204CDD}" type="datetimeFigureOut">
              <a:rPr lang="lt-LT" smtClean="0"/>
              <a:t>2019.01.29</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8DA7571F-5CAD-4588-97CF-4266FB34AE45}" type="slidenum">
              <a:rPr lang="lt-LT" smtClean="0"/>
              <a:t>‹#›</a:t>
            </a:fld>
            <a:endParaRPr lang="lt-LT"/>
          </a:p>
        </p:txBody>
      </p:sp>
    </p:spTree>
    <p:extLst>
      <p:ext uri="{BB962C8B-B14F-4D97-AF65-F5344CB8AC3E}">
        <p14:creationId xmlns:p14="http://schemas.microsoft.com/office/powerpoint/2010/main" val="1125291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Date Placeholder 2"/>
          <p:cNvSpPr>
            <a:spLocks noGrp="1"/>
          </p:cNvSpPr>
          <p:nvPr>
            <p:ph type="dt" sz="half" idx="10"/>
          </p:nvPr>
        </p:nvSpPr>
        <p:spPr/>
        <p:txBody>
          <a:bodyPr/>
          <a:lstStyle/>
          <a:p>
            <a:fld id="{B86CCFA0-4F0D-4E9D-B4A7-154898204CDD}" type="datetimeFigureOut">
              <a:rPr lang="lt-LT" smtClean="0"/>
              <a:t>2019.01.29</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8DA7571F-5CAD-4588-97CF-4266FB34AE45}" type="slidenum">
              <a:rPr lang="lt-LT" smtClean="0"/>
              <a:t>‹#›</a:t>
            </a:fld>
            <a:endParaRPr lang="lt-LT"/>
          </a:p>
        </p:txBody>
      </p:sp>
    </p:spTree>
    <p:extLst>
      <p:ext uri="{BB962C8B-B14F-4D97-AF65-F5344CB8AC3E}">
        <p14:creationId xmlns:p14="http://schemas.microsoft.com/office/powerpoint/2010/main" val="49134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CCFA0-4F0D-4E9D-B4A7-154898204CDD}" type="datetimeFigureOut">
              <a:rPr lang="lt-LT" smtClean="0"/>
              <a:t>2019.01.29</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8DA7571F-5CAD-4588-97CF-4266FB34AE45}" type="slidenum">
              <a:rPr lang="lt-LT" smtClean="0"/>
              <a:t>‹#›</a:t>
            </a:fld>
            <a:endParaRPr lang="lt-LT"/>
          </a:p>
        </p:txBody>
      </p:sp>
    </p:spTree>
    <p:extLst>
      <p:ext uri="{BB962C8B-B14F-4D97-AF65-F5344CB8AC3E}">
        <p14:creationId xmlns:p14="http://schemas.microsoft.com/office/powerpoint/2010/main" val="1196904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CCFA0-4F0D-4E9D-B4A7-154898204CDD}" type="datetimeFigureOut">
              <a:rPr lang="lt-LT" smtClean="0"/>
              <a:t>2019.01.29</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8DA7571F-5CAD-4588-97CF-4266FB34AE45}" type="slidenum">
              <a:rPr lang="lt-LT" smtClean="0"/>
              <a:t>‹#›</a:t>
            </a:fld>
            <a:endParaRPr lang="lt-LT"/>
          </a:p>
        </p:txBody>
      </p:sp>
    </p:spTree>
    <p:extLst>
      <p:ext uri="{BB962C8B-B14F-4D97-AF65-F5344CB8AC3E}">
        <p14:creationId xmlns:p14="http://schemas.microsoft.com/office/powerpoint/2010/main" val="1437997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CCFA0-4F0D-4E9D-B4A7-154898204CDD}" type="datetimeFigureOut">
              <a:rPr lang="lt-LT" smtClean="0"/>
              <a:t>2019.01.29</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8DA7571F-5CAD-4588-97CF-4266FB34AE45}" type="slidenum">
              <a:rPr lang="lt-LT" smtClean="0"/>
              <a:t>‹#›</a:t>
            </a:fld>
            <a:endParaRPr lang="lt-LT"/>
          </a:p>
        </p:txBody>
      </p:sp>
    </p:spTree>
    <p:extLst>
      <p:ext uri="{BB962C8B-B14F-4D97-AF65-F5344CB8AC3E}">
        <p14:creationId xmlns:p14="http://schemas.microsoft.com/office/powerpoint/2010/main" val="3598964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CCFA0-4F0D-4E9D-B4A7-154898204CDD}" type="datetimeFigureOut">
              <a:rPr lang="lt-LT" smtClean="0"/>
              <a:t>2019.01.29</a:t>
            </a:fld>
            <a:endParaRPr lang="lt-L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A7571F-5CAD-4588-97CF-4266FB34AE45}" type="slidenum">
              <a:rPr lang="lt-LT" smtClean="0"/>
              <a:t>‹#›</a:t>
            </a:fld>
            <a:endParaRPr lang="lt-LT"/>
          </a:p>
        </p:txBody>
      </p:sp>
    </p:spTree>
    <p:extLst>
      <p:ext uri="{BB962C8B-B14F-4D97-AF65-F5344CB8AC3E}">
        <p14:creationId xmlns:p14="http://schemas.microsoft.com/office/powerpoint/2010/main" val="856971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maps.vilnius.lt/projektai"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9131" y="2564904"/>
            <a:ext cx="7772400" cy="1470025"/>
          </a:xfrm>
        </p:spPr>
        <p:txBody>
          <a:bodyPr>
            <a:normAutofit fontScale="90000"/>
          </a:bodyPr>
          <a:lstStyle/>
          <a:p>
            <a:r>
              <a:rPr lang="lt-LT" sz="2800" b="1" dirty="0">
                <a:solidFill>
                  <a:schemeClr val="bg1"/>
                </a:solidFill>
                <a:latin typeface="Arial" panose="020B0604020202020204" pitchFamily="34" charset="0"/>
                <a:cs typeface="Arial" panose="020B0604020202020204" pitchFamily="34" charset="0"/>
              </a:rPr>
              <a:t>VILNIAUS MIESTO</a:t>
            </a:r>
            <a:br>
              <a:rPr lang="lt-LT" sz="2800" b="1" dirty="0">
                <a:solidFill>
                  <a:schemeClr val="bg1"/>
                </a:solidFill>
                <a:latin typeface="Arial" panose="020B0604020202020204" pitchFamily="34" charset="0"/>
                <a:cs typeface="Arial" panose="020B0604020202020204" pitchFamily="34" charset="0"/>
              </a:rPr>
            </a:br>
            <a:r>
              <a:rPr lang="lt-LT" sz="2800" b="1" dirty="0">
                <a:solidFill>
                  <a:schemeClr val="bg1"/>
                </a:solidFill>
                <a:latin typeface="Arial" panose="020B0604020202020204" pitchFamily="34" charset="0"/>
                <a:cs typeface="Arial" panose="020B0604020202020204" pitchFamily="34" charset="0"/>
              </a:rPr>
              <a:t>INTEGRUOTOS TERITORIJOS VYSTYMO PROGRAMOS (ITVP) ĮGYVENDINIMO ATASKAITA UŽ 2018 M.</a:t>
            </a:r>
          </a:p>
        </p:txBody>
      </p:sp>
      <p:pic>
        <p:nvPicPr>
          <p:cNvPr id="4098" name="Picture 2" descr="E:\! Ugne L\ViLniaus ivaizdis\PPT_karun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5019675"/>
            <a:ext cx="457517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 Ugne L\ViLniaus ivaizdis\PPT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3750" y="616878"/>
            <a:ext cx="933450" cy="82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771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9592" y="620688"/>
            <a:ext cx="7920880" cy="1152128"/>
          </a:xfrm>
        </p:spPr>
        <p:txBody>
          <a:bodyPr>
            <a:normAutofit/>
          </a:bodyPr>
          <a:lstStyle/>
          <a:p>
            <a:pPr algn="l"/>
            <a:r>
              <a:rPr lang="lt-LT" sz="1800" b="1" dirty="0">
                <a:solidFill>
                  <a:schemeClr val="tx1">
                    <a:lumMod val="75000"/>
                    <a:lumOff val="25000"/>
                  </a:schemeClr>
                </a:solidFill>
                <a:latin typeface="Arial" panose="020B0604020202020204" pitchFamily="34" charset="0"/>
                <a:cs typeface="Arial" panose="020B0604020202020204" pitchFamily="34" charset="0"/>
              </a:rPr>
              <a:t>2017 M. </a:t>
            </a:r>
            <a:r>
              <a:rPr lang="lt-LT" sz="1800" b="1" dirty="0">
                <a:latin typeface="Arial" panose="020B0604020202020204" pitchFamily="34" charset="0"/>
                <a:cs typeface="Arial" panose="020B0604020202020204" pitchFamily="34" charset="0"/>
              </a:rPr>
              <a:t>SKIRTAS FINANSAVIMAS</a:t>
            </a:r>
            <a:br>
              <a:rPr lang="lt-LT" sz="1800" b="1" dirty="0">
                <a:latin typeface="Arial" panose="020B0604020202020204" pitchFamily="34" charset="0"/>
                <a:cs typeface="Arial" panose="020B0604020202020204" pitchFamily="34" charset="0"/>
              </a:rPr>
            </a:br>
            <a:endParaRPr lang="lt-LT" sz="18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971600" y="1484784"/>
            <a:ext cx="648072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611560" y="1484784"/>
            <a:ext cx="8208912" cy="4320479"/>
          </a:xfrm>
        </p:spPr>
        <p:txBody>
          <a:bodyPr>
            <a:normAutofit fontScale="77500" lnSpcReduction="20000"/>
          </a:bodyPr>
          <a:lstStyle/>
          <a:p>
            <a:pPr>
              <a:buFont typeface="Arial" panose="020B0604020202020204" pitchFamily="34" charset="0"/>
              <a:buChar char="‒"/>
            </a:pPr>
            <a:r>
              <a:rPr lang="lt-LT" sz="1700" b="1" dirty="0">
                <a:latin typeface="Arial" panose="020B0604020202020204" pitchFamily="34" charset="0"/>
                <a:cs typeface="Arial" panose="020B0604020202020204" pitchFamily="34" charset="0"/>
              </a:rPr>
              <a:t>1.2.4</a:t>
            </a:r>
            <a:r>
              <a:rPr lang="lt-LT" sz="1700" dirty="0">
                <a:latin typeface="Arial" panose="020B0604020202020204" pitchFamily="34" charset="0"/>
                <a:cs typeface="Arial" panose="020B0604020202020204" pitchFamily="34" charset="0"/>
              </a:rPr>
              <a:t>v - Neries krantinių modernizavimas, sukuriant </a:t>
            </a:r>
            <a:r>
              <a:rPr lang="lt-LT" sz="1700" dirty="0" err="1">
                <a:latin typeface="Arial" panose="020B0604020202020204" pitchFamily="34" charset="0"/>
                <a:cs typeface="Arial" panose="020B0604020202020204" pitchFamily="34" charset="0"/>
              </a:rPr>
              <a:t>inovatyvias</a:t>
            </a:r>
            <a:r>
              <a:rPr lang="lt-LT" sz="1700" dirty="0">
                <a:latin typeface="Arial" panose="020B0604020202020204" pitchFamily="34" charset="0"/>
                <a:cs typeface="Arial" panose="020B0604020202020204" pitchFamily="34" charset="0"/>
              </a:rPr>
              <a:t> erdves kūrybai, sąlygas aktyviam poilsiui, sveikatingumo renginiams Šiaurinėje teritorijoje; </a:t>
            </a:r>
          </a:p>
          <a:p>
            <a:pPr>
              <a:buFont typeface="Arial" panose="020B0604020202020204" pitchFamily="34" charset="0"/>
              <a:buChar char="‒"/>
            </a:pPr>
            <a:r>
              <a:rPr lang="lt-LT" sz="1700" b="1" dirty="0">
                <a:latin typeface="Arial" panose="020B0604020202020204" pitchFamily="34" charset="0"/>
                <a:cs typeface="Arial" panose="020B0604020202020204" pitchFamily="34" charset="0"/>
              </a:rPr>
              <a:t>1.2.5v</a:t>
            </a:r>
            <a:r>
              <a:rPr lang="lt-LT" sz="1700" dirty="0">
                <a:latin typeface="Arial" panose="020B0604020202020204" pitchFamily="34" charset="0"/>
                <a:cs typeface="Arial" panose="020B0604020202020204" pitchFamily="34" charset="0"/>
              </a:rPr>
              <a:t> - Neries slėnio rekreacinės paskirties takų ir  jų jungčių, saugos ir kitos viešųjų erdvių infrastruktūros įrengimas;</a:t>
            </a:r>
          </a:p>
          <a:p>
            <a:pPr>
              <a:buFont typeface="Arial" panose="020B0604020202020204" pitchFamily="34" charset="0"/>
              <a:buChar char="‒"/>
            </a:pPr>
            <a:r>
              <a:rPr lang="lt-LT" sz="1700" b="1" dirty="0">
                <a:latin typeface="Arial" panose="020B0604020202020204" pitchFamily="34" charset="0"/>
                <a:cs typeface="Arial" panose="020B0604020202020204" pitchFamily="34" charset="0"/>
              </a:rPr>
              <a:t>1.2.7v </a:t>
            </a:r>
            <a:r>
              <a:rPr lang="lt-LT" sz="1700" dirty="0">
                <a:latin typeface="Arial" panose="020B0604020202020204" pitchFamily="34" charset="0"/>
                <a:cs typeface="Arial" panose="020B0604020202020204" pitchFamily="34" charset="0"/>
              </a:rPr>
              <a:t>-</a:t>
            </a:r>
            <a:r>
              <a:rPr lang="lt-LT" sz="1700" b="1" dirty="0">
                <a:latin typeface="Arial" panose="020B0604020202020204" pitchFamily="34" charset="0"/>
                <a:cs typeface="Arial" panose="020B0604020202020204" pitchFamily="34" charset="0"/>
              </a:rPr>
              <a:t> </a:t>
            </a:r>
            <a:r>
              <a:rPr lang="lt-LT" sz="1700" dirty="0">
                <a:latin typeface="Arial" panose="020B0604020202020204" pitchFamily="34" charset="0"/>
                <a:cs typeface="Arial" panose="020B0604020202020204" pitchFamily="34" charset="0"/>
              </a:rPr>
              <a:t>Neries senvagės rekreacinės infrastruktūros įrengimas su aktyvaus poilsio ir pėsčiųjų bei dviračių trasomis;</a:t>
            </a:r>
          </a:p>
          <a:p>
            <a:pPr>
              <a:buFont typeface="Arial" panose="020B0604020202020204" pitchFamily="34" charset="0"/>
              <a:buChar char="‒"/>
            </a:pPr>
            <a:r>
              <a:rPr lang="lt-LT" sz="1700" b="1" dirty="0">
                <a:latin typeface="Arial" panose="020B0604020202020204" pitchFamily="34" charset="0"/>
                <a:cs typeface="Arial" panose="020B0604020202020204" pitchFamily="34" charset="0"/>
              </a:rPr>
              <a:t>2.1.5v</a:t>
            </a:r>
            <a:r>
              <a:rPr lang="lt-LT" sz="1700" dirty="0">
                <a:latin typeface="Arial" panose="020B0604020202020204" pitchFamily="34" charset="0"/>
                <a:cs typeface="Arial" panose="020B0604020202020204" pitchFamily="34" charset="0"/>
              </a:rPr>
              <a:t> - Geriamojo vandens tiekimo ir nuotekų tvarkymo sistemos renovavimas ir plėtra Vilniaus mieste;</a:t>
            </a:r>
          </a:p>
          <a:p>
            <a:pPr>
              <a:buFont typeface="Arial" panose="020B0604020202020204" pitchFamily="34" charset="0"/>
              <a:buChar char="‒"/>
            </a:pPr>
            <a:r>
              <a:rPr lang="en-US" sz="1700" b="1" dirty="0">
                <a:latin typeface="Arial" panose="020B0604020202020204" pitchFamily="34" charset="0"/>
                <a:cs typeface="Arial" panose="020B0604020202020204" pitchFamily="34" charset="0"/>
              </a:rPr>
              <a:t>2.1.6v</a:t>
            </a:r>
            <a:r>
              <a:rPr lang="lt-LT" sz="1700" b="1" dirty="0">
                <a:latin typeface="Arial" panose="020B0604020202020204" pitchFamily="34" charset="0"/>
                <a:cs typeface="Arial" panose="020B0604020202020204" pitchFamily="34" charset="0"/>
              </a:rPr>
              <a:t> </a:t>
            </a:r>
            <a:r>
              <a:rPr lang="lt-LT" sz="1700" dirty="0">
                <a:latin typeface="Arial" panose="020B0604020202020204" pitchFamily="34" charset="0"/>
                <a:cs typeface="Arial" panose="020B0604020202020204" pitchFamily="34" charset="0"/>
              </a:rPr>
              <a:t>-</a:t>
            </a:r>
            <a:r>
              <a:rPr lang="lt-LT" sz="1700" b="1" dirty="0">
                <a:latin typeface="Arial" panose="020B0604020202020204" pitchFamily="34" charset="0"/>
                <a:cs typeface="Arial" panose="020B0604020202020204" pitchFamily="34" charset="0"/>
              </a:rPr>
              <a:t> </a:t>
            </a:r>
            <a:r>
              <a:rPr lang="lt-LT" sz="1700" dirty="0">
                <a:latin typeface="Arial" panose="020B0604020202020204" pitchFamily="34" charset="0"/>
                <a:cs typeface="Arial" panose="020B0604020202020204" pitchFamily="34" charset="0"/>
              </a:rPr>
              <a:t>Vilnios pakrančių tvarkymas Pietinėje tikslinėje teritorijoje;</a:t>
            </a:r>
          </a:p>
          <a:p>
            <a:pPr>
              <a:buFont typeface="Arial" panose="020B0604020202020204" pitchFamily="34" charset="0"/>
              <a:buChar char="‒"/>
            </a:pPr>
            <a:r>
              <a:rPr lang="lt-LT" sz="1700" b="1" dirty="0">
                <a:latin typeface="Arial" panose="020B0604020202020204" pitchFamily="34" charset="0"/>
                <a:cs typeface="Arial" panose="020B0604020202020204" pitchFamily="34" charset="0"/>
              </a:rPr>
              <a:t>2.1.10v</a:t>
            </a:r>
            <a:r>
              <a:rPr lang="lt-LT" sz="1700" dirty="0">
                <a:latin typeface="Arial" panose="020B0604020202020204" pitchFamily="34" charset="0"/>
                <a:cs typeface="Arial" panose="020B0604020202020204" pitchFamily="34" charset="0"/>
              </a:rPr>
              <a:t> - Misionierių sodų atkūrimas;</a:t>
            </a:r>
            <a:r>
              <a:rPr lang="en-US" sz="1700" dirty="0">
                <a:latin typeface="Arial" panose="020B0604020202020204" pitchFamily="34" charset="0"/>
                <a:cs typeface="Arial" panose="020B0604020202020204" pitchFamily="34" charset="0"/>
              </a:rPr>
              <a:t> </a:t>
            </a:r>
            <a:endParaRPr lang="lt-LT" sz="1700" dirty="0">
              <a:latin typeface="Arial" panose="020B0604020202020204" pitchFamily="34" charset="0"/>
              <a:cs typeface="Arial" panose="020B0604020202020204" pitchFamily="34" charset="0"/>
            </a:endParaRPr>
          </a:p>
          <a:p>
            <a:pPr>
              <a:buFont typeface="Arial" panose="020B0604020202020204" pitchFamily="34" charset="0"/>
              <a:buChar char="‒"/>
            </a:pPr>
            <a:r>
              <a:rPr lang="lt-LT" sz="1700" b="1" dirty="0">
                <a:latin typeface="Arial" panose="020B0604020202020204" pitchFamily="34" charset="0"/>
                <a:cs typeface="Arial" panose="020B0604020202020204" pitchFamily="34" charset="0"/>
              </a:rPr>
              <a:t>2.2.39v</a:t>
            </a:r>
            <a:r>
              <a:rPr lang="lt-LT" sz="1700" dirty="0">
                <a:latin typeface="Arial" panose="020B0604020202020204" pitchFamily="34" charset="0"/>
                <a:cs typeface="Arial" panose="020B0604020202020204" pitchFamily="34" charset="0"/>
              </a:rPr>
              <a:t> - Komunalinių atliekų konteinerių aikštelių įrengimas;</a:t>
            </a:r>
          </a:p>
          <a:p>
            <a:pPr>
              <a:buFont typeface="Arial" panose="020B0604020202020204" pitchFamily="34" charset="0"/>
              <a:buChar char="‒"/>
            </a:pPr>
            <a:r>
              <a:rPr lang="lt-LT" sz="1700" b="1" dirty="0">
                <a:latin typeface="Arial" panose="020B0604020202020204" pitchFamily="34" charset="0"/>
                <a:cs typeface="Arial" panose="020B0604020202020204" pitchFamily="34" charset="0"/>
              </a:rPr>
              <a:t>3.2.3v</a:t>
            </a:r>
            <a:r>
              <a:rPr lang="lt-LT" sz="1700" dirty="0">
                <a:latin typeface="Arial" panose="020B0604020202020204" pitchFamily="34" charset="0"/>
                <a:cs typeface="Arial" panose="020B0604020202020204" pitchFamily="34" charset="0"/>
              </a:rPr>
              <a:t> - Paviršinių nuotekų sistemų tvarkymas Vilniaus mieste;</a:t>
            </a:r>
          </a:p>
          <a:p>
            <a:pPr>
              <a:buFont typeface="Arial" panose="020B0604020202020204" pitchFamily="34" charset="0"/>
              <a:buChar char="‒"/>
            </a:pPr>
            <a:r>
              <a:rPr lang="lt-LT" sz="1700" b="1" dirty="0">
                <a:latin typeface="Arial" panose="020B0604020202020204" pitchFamily="34" charset="0"/>
                <a:cs typeface="Arial" panose="020B0604020202020204" pitchFamily="34" charset="0"/>
              </a:rPr>
              <a:t>3.3.15v</a:t>
            </a:r>
            <a:r>
              <a:rPr lang="lt-LT" sz="1700" dirty="0">
                <a:latin typeface="Arial" panose="020B0604020202020204" pitchFamily="34" charset="0"/>
                <a:cs typeface="Arial" panose="020B0604020202020204" pitchFamily="34" charset="0"/>
              </a:rPr>
              <a:t> - Vilniaus</a:t>
            </a:r>
            <a:r>
              <a:rPr lang="en-US" sz="1700" dirty="0">
                <a:latin typeface="Arial" panose="020B0604020202020204" pitchFamily="34" charset="0"/>
                <a:cs typeface="Arial" panose="020B0604020202020204" pitchFamily="34" charset="0"/>
              </a:rPr>
              <a:t> m.</a:t>
            </a:r>
            <a:r>
              <a:rPr lang="lt-LT" sz="1700" dirty="0">
                <a:latin typeface="Arial" panose="020B0604020202020204" pitchFamily="34" charset="0"/>
                <a:cs typeface="Arial" panose="020B0604020202020204" pitchFamily="34" charset="0"/>
              </a:rPr>
              <a:t> darnaus</a:t>
            </a:r>
            <a:r>
              <a:rPr lang="en-US" sz="1700" dirty="0">
                <a:latin typeface="Arial" panose="020B0604020202020204" pitchFamily="34" charset="0"/>
                <a:cs typeface="Arial" panose="020B0604020202020204" pitchFamily="34" charset="0"/>
              </a:rPr>
              <a:t> </a:t>
            </a:r>
            <a:r>
              <a:rPr lang="lt-LT" sz="1700" dirty="0" err="1">
                <a:latin typeface="Arial" panose="020B0604020202020204" pitchFamily="34" charset="0"/>
                <a:cs typeface="Arial" panose="020B0604020202020204" pitchFamily="34" charset="0"/>
              </a:rPr>
              <a:t>judumo</a:t>
            </a:r>
            <a:r>
              <a:rPr lang="en-US" sz="1700" dirty="0">
                <a:latin typeface="Arial" panose="020B0604020202020204" pitchFamily="34" charset="0"/>
                <a:cs typeface="Arial" panose="020B0604020202020204" pitchFamily="34" charset="0"/>
              </a:rPr>
              <a:t> </a:t>
            </a:r>
            <a:r>
              <a:rPr lang="lt-LT" sz="1700" dirty="0">
                <a:latin typeface="Arial" panose="020B0604020202020204" pitchFamily="34" charset="0"/>
                <a:cs typeface="Arial" panose="020B0604020202020204" pitchFamily="34" charset="0"/>
              </a:rPr>
              <a:t>plano</a:t>
            </a:r>
            <a:r>
              <a:rPr lang="en-US" sz="1700" dirty="0">
                <a:latin typeface="Arial" panose="020B0604020202020204" pitchFamily="34" charset="0"/>
                <a:cs typeface="Arial" panose="020B0604020202020204" pitchFamily="34" charset="0"/>
              </a:rPr>
              <a:t> </a:t>
            </a:r>
            <a:r>
              <a:rPr lang="lt-LT" sz="1700" dirty="0">
                <a:latin typeface="Arial" panose="020B0604020202020204" pitchFamily="34" charset="0"/>
                <a:cs typeface="Arial" panose="020B0604020202020204" pitchFamily="34" charset="0"/>
              </a:rPr>
              <a:t>rengimas.</a:t>
            </a:r>
          </a:p>
          <a:p>
            <a:pPr>
              <a:buFont typeface="Arial" panose="020B0604020202020204" pitchFamily="34" charset="0"/>
              <a:buChar char="‒"/>
            </a:pPr>
            <a:r>
              <a:rPr lang="lt-LT" sz="1700" b="1" dirty="0">
                <a:latin typeface="Arial" panose="020B0604020202020204" pitchFamily="34" charset="0"/>
                <a:cs typeface="Arial" panose="020B0604020202020204" pitchFamily="34" charset="0"/>
              </a:rPr>
              <a:t>2.2.14v </a:t>
            </a:r>
            <a:r>
              <a:rPr lang="lt-LT" sz="1700" dirty="0">
                <a:latin typeface="Arial" panose="020B0604020202020204" pitchFamily="34" charset="0"/>
                <a:cs typeface="Arial" panose="020B0604020202020204" pitchFamily="34" charset="0"/>
              </a:rPr>
              <a:t>- Vilniaus Emilijos </a:t>
            </a:r>
            <a:r>
              <a:rPr lang="lt-LT" sz="1700" dirty="0" err="1">
                <a:latin typeface="Arial" panose="020B0604020202020204" pitchFamily="34" charset="0"/>
                <a:cs typeface="Arial" panose="020B0604020202020204" pitchFamily="34" charset="0"/>
              </a:rPr>
              <a:t>Pliaterytės</a:t>
            </a:r>
            <a:r>
              <a:rPr lang="lt-LT" sz="1700" dirty="0">
                <a:latin typeface="Arial" panose="020B0604020202020204" pitchFamily="34" charset="0"/>
                <a:cs typeface="Arial" panose="020B0604020202020204" pitchFamily="34" charset="0"/>
              </a:rPr>
              <a:t> progimnazijos efektyvinimo didinimas</a:t>
            </a:r>
          </a:p>
          <a:p>
            <a:pPr>
              <a:buFont typeface="Arial" panose="020B0604020202020204" pitchFamily="34" charset="0"/>
              <a:buChar char="‒"/>
            </a:pPr>
            <a:r>
              <a:rPr lang="lt-LT" sz="1700" b="1" dirty="0">
                <a:latin typeface="Arial" panose="020B0604020202020204" pitchFamily="34" charset="0"/>
                <a:cs typeface="Arial" panose="020B0604020202020204" pitchFamily="34" charset="0"/>
              </a:rPr>
              <a:t>1.1.21v</a:t>
            </a:r>
            <a:r>
              <a:rPr lang="lt-LT" sz="1700" dirty="0">
                <a:latin typeface="Arial" panose="020B0604020202020204" pitchFamily="34" charset="0"/>
                <a:cs typeface="Arial" panose="020B0604020202020204" pitchFamily="34" charset="0"/>
              </a:rPr>
              <a:t> - Valstybinio Sapiegų parko tvarkymas ir pritaikymas lankymui ir tausojančiam naudojimui;</a:t>
            </a:r>
          </a:p>
          <a:p>
            <a:pPr>
              <a:buFont typeface="Arial" panose="020B0604020202020204" pitchFamily="34" charset="0"/>
              <a:buChar char="‒"/>
            </a:pPr>
            <a:r>
              <a:rPr lang="lt-LT" sz="1700" b="1" dirty="0">
                <a:latin typeface="Arial" panose="020B0604020202020204" pitchFamily="34" charset="0"/>
                <a:cs typeface="Arial" panose="020B0604020202020204" pitchFamily="34" charset="0"/>
              </a:rPr>
              <a:t>1.2.3v</a:t>
            </a:r>
            <a:r>
              <a:rPr lang="lt-LT" sz="1700" dirty="0">
                <a:latin typeface="Arial" panose="020B0604020202020204" pitchFamily="34" charset="0"/>
                <a:cs typeface="Arial" panose="020B0604020202020204" pitchFamily="34" charset="0"/>
              </a:rPr>
              <a:t> - Vilniaus istorinių  Rasų kapinių koplyčių, tvorų, atskirų paminklų tvarkyba;</a:t>
            </a:r>
          </a:p>
          <a:p>
            <a:pPr>
              <a:buFont typeface="Arial" panose="020B0604020202020204" pitchFamily="34" charset="0"/>
              <a:buChar char="‒"/>
            </a:pPr>
            <a:r>
              <a:rPr lang="lt-LT" sz="1700" b="1" dirty="0">
                <a:latin typeface="Arial" panose="020B0604020202020204" pitchFamily="34" charset="0"/>
                <a:cs typeface="Arial" panose="020B0604020202020204" pitchFamily="34" charset="0"/>
              </a:rPr>
              <a:t>1.1.20v</a:t>
            </a:r>
            <a:r>
              <a:rPr lang="lt-LT" sz="1700" dirty="0">
                <a:latin typeface="Arial" panose="020B0604020202020204" pitchFamily="34" charset="0"/>
                <a:cs typeface="Arial" panose="020B0604020202020204" pitchFamily="34" charset="0"/>
              </a:rPr>
              <a:t> - Energetikos ir technikos muziejaus paslaugų išplėtimas;</a:t>
            </a:r>
          </a:p>
          <a:p>
            <a:pPr>
              <a:buFont typeface="Arial" panose="020B0604020202020204" pitchFamily="34" charset="0"/>
              <a:buChar char="‒"/>
            </a:pPr>
            <a:r>
              <a:rPr lang="lt-LT" sz="1700" b="1" dirty="0">
                <a:latin typeface="Arial" panose="020B0604020202020204" pitchFamily="34" charset="0"/>
                <a:cs typeface="Arial" panose="020B0604020202020204" pitchFamily="34" charset="0"/>
              </a:rPr>
              <a:t>1.1.9v </a:t>
            </a:r>
            <a:r>
              <a:rPr lang="lt-LT" sz="1700" dirty="0">
                <a:latin typeface="Arial" panose="020B0604020202020204" pitchFamily="34" charset="0"/>
                <a:cs typeface="Arial" panose="020B0604020202020204" pitchFamily="34" charset="0"/>
              </a:rPr>
              <a:t>- Daugiafunkcio Lazdynų sveikatinimo centro įkūrimas;</a:t>
            </a:r>
          </a:p>
          <a:p>
            <a:pPr>
              <a:buFont typeface="Arial" panose="020B0604020202020204" pitchFamily="34" charset="0"/>
              <a:buChar char="‒"/>
            </a:pPr>
            <a:r>
              <a:rPr lang="lt-LT" sz="1700" b="1" dirty="0">
                <a:latin typeface="Arial" panose="020B0604020202020204" pitchFamily="34" charset="0"/>
                <a:cs typeface="Arial" panose="020B0604020202020204" pitchFamily="34" charset="0"/>
              </a:rPr>
              <a:t>3.1.1v </a:t>
            </a:r>
            <a:r>
              <a:rPr lang="lt-LT" sz="1700" dirty="0">
                <a:latin typeface="Arial" panose="020B0604020202020204" pitchFamily="34" charset="0"/>
                <a:cs typeface="Arial" panose="020B0604020202020204" pitchFamily="34" charset="0"/>
              </a:rPr>
              <a:t>- Miesto viešojo transporto priemonių parko atnaujinimas.</a:t>
            </a:r>
          </a:p>
          <a:p>
            <a:pPr marL="0" indent="0">
              <a:buNone/>
            </a:pPr>
            <a:endParaRPr lang="lt-LT" sz="1700" dirty="0">
              <a:latin typeface="Arial" panose="020B0604020202020204" pitchFamily="34" charset="0"/>
              <a:cs typeface="Arial" panose="020B0604020202020204" pitchFamily="34" charset="0"/>
            </a:endParaRPr>
          </a:p>
          <a:p>
            <a:pPr marL="0" indent="0">
              <a:buNone/>
            </a:pPr>
            <a:endParaRPr lang="lt-LT" sz="1700" dirty="0">
              <a:latin typeface="Arial" panose="020B0604020202020204" pitchFamily="34" charset="0"/>
              <a:cs typeface="Arial" panose="020B0604020202020204" pitchFamily="34" charset="0"/>
            </a:endParaRPr>
          </a:p>
          <a:p>
            <a:pPr marL="0" indent="0">
              <a:buNone/>
            </a:pPr>
            <a:endParaRPr lang="lt-LT" sz="1700" dirty="0">
              <a:latin typeface="Arial" panose="020B0604020202020204" pitchFamily="34" charset="0"/>
              <a:cs typeface="Arial" panose="020B0604020202020204" pitchFamily="34" charset="0"/>
            </a:endParaRPr>
          </a:p>
          <a:p>
            <a:pPr marL="0" indent="0">
              <a:buNone/>
            </a:pPr>
            <a:r>
              <a:rPr lang="en-US" sz="1700" b="1" dirty="0" err="1">
                <a:latin typeface="Arial" panose="020B0604020202020204" pitchFamily="34" charset="0"/>
                <a:cs typeface="Arial" panose="020B0604020202020204" pitchFamily="34" charset="0"/>
              </a:rPr>
              <a:t>Viso</a:t>
            </a:r>
            <a:r>
              <a:rPr lang="en-US" sz="1700" b="1" dirty="0">
                <a:latin typeface="Arial" panose="020B0604020202020204" pitchFamily="34" charset="0"/>
                <a:cs typeface="Arial" panose="020B0604020202020204" pitchFamily="34" charset="0"/>
              </a:rPr>
              <a:t> </a:t>
            </a:r>
            <a:r>
              <a:rPr lang="lt-LT" sz="1700" b="1" dirty="0">
                <a:latin typeface="Arial" panose="020B0604020202020204" pitchFamily="34" charset="0"/>
                <a:cs typeface="Arial" panose="020B0604020202020204" pitchFamily="34" charset="0"/>
              </a:rPr>
              <a:t>2017 m. projektams išmokėta ES ir VB lėšų – </a:t>
            </a:r>
            <a:r>
              <a:rPr lang="en-US" sz="1700" b="1" dirty="0">
                <a:latin typeface="Arial" panose="020B0604020202020204" pitchFamily="34" charset="0"/>
                <a:cs typeface="Arial" panose="020B0604020202020204" pitchFamily="34" charset="0"/>
              </a:rPr>
              <a:t>20</a:t>
            </a:r>
            <a:r>
              <a:rPr lang="lt-LT" sz="1700" b="1" dirty="0">
                <a:latin typeface="Arial" panose="020B0604020202020204" pitchFamily="34" charset="0"/>
                <a:cs typeface="Arial" panose="020B0604020202020204" pitchFamily="34" charset="0"/>
              </a:rPr>
              <a:t> </a:t>
            </a:r>
            <a:r>
              <a:rPr lang="en-US" sz="1700" b="1" dirty="0">
                <a:latin typeface="Arial" panose="020B0604020202020204" pitchFamily="34" charset="0"/>
                <a:cs typeface="Arial" panose="020B0604020202020204" pitchFamily="34" charset="0"/>
              </a:rPr>
              <a:t>461</a:t>
            </a:r>
            <a:r>
              <a:rPr lang="lt-LT" sz="1700" b="1" dirty="0">
                <a:latin typeface="Arial" panose="020B0604020202020204" pitchFamily="34" charset="0"/>
                <a:cs typeface="Arial" panose="020B0604020202020204" pitchFamily="34" charset="0"/>
              </a:rPr>
              <a:t> </a:t>
            </a:r>
            <a:r>
              <a:rPr lang="en-US" sz="1700" b="1" dirty="0">
                <a:latin typeface="Arial" panose="020B0604020202020204" pitchFamily="34" charset="0"/>
                <a:cs typeface="Arial" panose="020B0604020202020204" pitchFamily="34" charset="0"/>
              </a:rPr>
              <a:t>953,84 </a:t>
            </a:r>
            <a:r>
              <a:rPr lang="en-US" sz="1700" b="1" dirty="0" err="1">
                <a:latin typeface="Arial" panose="020B0604020202020204" pitchFamily="34" charset="0"/>
                <a:cs typeface="Arial" panose="020B0604020202020204" pitchFamily="34" charset="0"/>
              </a:rPr>
              <a:t>Eur</a:t>
            </a:r>
            <a:endParaRPr lang="lt-LT" sz="1700" b="1" dirty="0">
              <a:latin typeface="Arial" panose="020B0604020202020204" pitchFamily="34" charset="0"/>
              <a:cs typeface="Arial" panose="020B0604020202020204" pitchFamily="34" charset="0"/>
            </a:endParaRPr>
          </a:p>
          <a:p>
            <a:pPr marL="0" indent="0">
              <a:buNone/>
            </a:pPr>
            <a:endParaRPr lang="lt-LT" sz="1600" dirty="0">
              <a:latin typeface="Arial" panose="020B0604020202020204" pitchFamily="34" charset="0"/>
              <a:cs typeface="Arial" panose="020B0604020202020204" pitchFamily="34" charset="0"/>
            </a:endParaRPr>
          </a:p>
          <a:p>
            <a:pPr marL="0" indent="0">
              <a:buNone/>
            </a:pPr>
            <a:endParaRPr lang="lt-LT" sz="1600" dirty="0">
              <a:latin typeface="Arial" panose="020B0604020202020204" pitchFamily="34" charset="0"/>
              <a:cs typeface="Arial" panose="020B0604020202020204" pitchFamily="34" charset="0"/>
            </a:endParaRPr>
          </a:p>
          <a:p>
            <a:pPr marL="0" indent="0">
              <a:buNone/>
            </a:pPr>
            <a:endParaRPr lang="lt-LT" sz="1600" dirty="0">
              <a:latin typeface="Arial" panose="020B0604020202020204" pitchFamily="34" charset="0"/>
              <a:cs typeface="Arial" panose="020B0604020202020204" pitchFamily="34" charset="0"/>
            </a:endParaRPr>
          </a:p>
          <a:p>
            <a:pPr marL="0" indent="0">
              <a:buNone/>
            </a:pPr>
            <a:endParaRPr lang="lt-LT" sz="1800" b="1"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endParaRPr lang="lt-LT"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5982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971600" y="1484784"/>
            <a:ext cx="648072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p:nvPr>
        </p:nvSpPr>
        <p:spPr>
          <a:xfrm>
            <a:off x="539552" y="2204864"/>
            <a:ext cx="7632848" cy="4263690"/>
          </a:xfrm>
        </p:spPr>
        <p:txBody>
          <a:bodyPr>
            <a:normAutofit/>
          </a:bodyPr>
          <a:lstStyle/>
          <a:p>
            <a:pPr marL="0" indent="0" algn="ctr">
              <a:buNone/>
            </a:pPr>
            <a:endParaRPr lang="en-US" sz="1400" dirty="0">
              <a:latin typeface="Arial" panose="020B0604020202020204" pitchFamily="34" charset="0"/>
              <a:cs typeface="Arial" panose="020B0604020202020204" pitchFamily="34" charset="0"/>
            </a:endParaRPr>
          </a:p>
          <a:p>
            <a:pPr marL="0" indent="0" algn="ctr">
              <a:buNone/>
            </a:pPr>
            <a:endParaRPr lang="en-US" sz="1400" dirty="0">
              <a:latin typeface="Arial" panose="020B0604020202020204" pitchFamily="34" charset="0"/>
              <a:cs typeface="Arial" panose="020B0604020202020204" pitchFamily="34" charset="0"/>
            </a:endParaRPr>
          </a:p>
          <a:p>
            <a:pPr marL="0" indent="0" algn="ctr">
              <a:buNone/>
            </a:pPr>
            <a:endParaRPr lang="lt-LT" sz="1400" dirty="0">
              <a:latin typeface="Arial" panose="020B0604020202020204" pitchFamily="34" charset="0"/>
              <a:cs typeface="Arial" panose="020B0604020202020204" pitchFamily="34" charset="0"/>
            </a:endParaRPr>
          </a:p>
          <a:p>
            <a:pPr marL="0" indent="0" algn="ctr">
              <a:buNone/>
            </a:pPr>
            <a:r>
              <a:rPr lang="lt-LT" sz="1400" b="1" dirty="0">
                <a:latin typeface="Arial" panose="020B0604020202020204" pitchFamily="34" charset="0"/>
                <a:cs typeface="Arial" panose="020B0604020202020204" pitchFamily="34" charset="0"/>
              </a:rPr>
              <a:t>2019 m. sausis</a:t>
            </a:r>
          </a:p>
          <a:p>
            <a:pPr marL="0" indent="0" algn="ctr">
              <a:buNone/>
            </a:pPr>
            <a:endParaRPr lang="en-US" sz="1400" dirty="0">
              <a:latin typeface="Arial" panose="020B0604020202020204" pitchFamily="34" charset="0"/>
              <a:cs typeface="Arial" panose="020B0604020202020204" pitchFamily="34" charset="0"/>
            </a:endParaRPr>
          </a:p>
          <a:p>
            <a:pPr marL="0" indent="0" algn="ctr">
              <a:buNone/>
            </a:pPr>
            <a:endParaRPr lang="en-US" sz="1400" dirty="0">
              <a:latin typeface="Arial" panose="020B0604020202020204" pitchFamily="34" charset="0"/>
              <a:cs typeface="Arial" panose="020B0604020202020204" pitchFamily="34" charset="0"/>
            </a:endParaRPr>
          </a:p>
          <a:p>
            <a:pPr marL="0" indent="0" algn="ctr">
              <a:buNone/>
            </a:pPr>
            <a:endParaRPr lang="en-US" sz="1400" dirty="0">
              <a:latin typeface="Arial" panose="020B0604020202020204" pitchFamily="34" charset="0"/>
              <a:cs typeface="Arial" panose="020B0604020202020204" pitchFamily="34" charset="0"/>
            </a:endParaRPr>
          </a:p>
          <a:p>
            <a:pPr marL="0" indent="0" algn="ctr">
              <a:buNone/>
            </a:pPr>
            <a:endParaRPr lang="lt-LT" sz="1400" dirty="0">
              <a:latin typeface="Arial" panose="020B0604020202020204" pitchFamily="34" charset="0"/>
              <a:cs typeface="Arial" panose="020B0604020202020204" pitchFamily="34" charset="0"/>
            </a:endParaRPr>
          </a:p>
          <a:p>
            <a:pPr marL="0" indent="0" algn="ctr">
              <a:lnSpc>
                <a:spcPct val="150000"/>
              </a:lnSpc>
              <a:buNone/>
            </a:pPr>
            <a:r>
              <a:rPr lang="lt-LT" sz="1400" dirty="0">
                <a:latin typeface="Arial" panose="020B0604020202020204" pitchFamily="34" charset="0"/>
                <a:cs typeface="Arial" panose="020B0604020202020204" pitchFamily="34" charset="0"/>
              </a:rPr>
              <a:t>Kontaktai:</a:t>
            </a:r>
          </a:p>
          <a:p>
            <a:pPr marL="0" indent="0" algn="ctr">
              <a:lnSpc>
                <a:spcPct val="150000"/>
              </a:lnSpc>
              <a:buNone/>
            </a:pPr>
            <a:r>
              <a:rPr lang="lt-LT" sz="1400" dirty="0">
                <a:latin typeface="Arial" panose="020B0604020202020204" pitchFamily="34" charset="0"/>
                <a:cs typeface="Arial" panose="020B0604020202020204" pitchFamily="34" charset="0"/>
              </a:rPr>
              <a:t>Investicinių projektų valdymo skyrius</a:t>
            </a:r>
          </a:p>
          <a:p>
            <a:pPr marL="0" indent="0" algn="ctr">
              <a:lnSpc>
                <a:spcPct val="150000"/>
              </a:lnSpc>
              <a:buNone/>
            </a:pPr>
            <a:r>
              <a:rPr lang="lt-LT" sz="1400" dirty="0">
                <a:latin typeface="Arial" panose="020B0604020202020204" pitchFamily="34" charset="0"/>
                <a:cs typeface="Arial" panose="020B0604020202020204" pitchFamily="34" charset="0"/>
              </a:rPr>
              <a:t>El. paštas: </a:t>
            </a:r>
            <a:r>
              <a:rPr lang="lt-LT" sz="1400" dirty="0" err="1">
                <a:latin typeface="Arial" panose="020B0604020202020204" pitchFamily="34" charset="0"/>
                <a:cs typeface="Arial" panose="020B0604020202020204" pitchFamily="34" charset="0"/>
              </a:rPr>
              <a:t>lina.melianiene</a:t>
            </a:r>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vilnius.lt</a:t>
            </a:r>
            <a:endParaRPr lang="lt-LT"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7457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9592" y="692696"/>
            <a:ext cx="7920880" cy="1036214"/>
          </a:xfrm>
        </p:spPr>
        <p:txBody>
          <a:bodyPr>
            <a:normAutofit/>
          </a:bodyPr>
          <a:lstStyle/>
          <a:p>
            <a:pPr algn="l"/>
            <a:r>
              <a:rPr lang="lt-LT" sz="1800" b="1" dirty="0">
                <a:solidFill>
                  <a:schemeClr val="tx1">
                    <a:lumMod val="75000"/>
                    <a:lumOff val="25000"/>
                  </a:schemeClr>
                </a:solidFill>
                <a:latin typeface="Arial" panose="020B0604020202020204" pitchFamily="34" charset="0"/>
                <a:cs typeface="Arial" panose="020B0604020202020204" pitchFamily="34" charset="0"/>
              </a:rPr>
              <a:t>INTEGRUOTOS TERITORIJOS VYSTYMO PROGRAMOS </a:t>
            </a:r>
            <a:br>
              <a:rPr lang="lt-LT" sz="1800" b="1" dirty="0">
                <a:solidFill>
                  <a:schemeClr val="tx1">
                    <a:lumMod val="75000"/>
                    <a:lumOff val="25000"/>
                  </a:schemeClr>
                </a:solidFill>
                <a:latin typeface="Arial" panose="020B0604020202020204" pitchFamily="34" charset="0"/>
                <a:cs typeface="Arial" panose="020B0604020202020204" pitchFamily="34" charset="0"/>
              </a:rPr>
            </a:br>
            <a:r>
              <a:rPr lang="lt-LT" sz="1800" b="1" dirty="0">
                <a:solidFill>
                  <a:schemeClr val="tx1">
                    <a:lumMod val="75000"/>
                    <a:lumOff val="25000"/>
                  </a:schemeClr>
                </a:solidFill>
                <a:latin typeface="Arial" panose="020B0604020202020204" pitchFamily="34" charset="0"/>
                <a:cs typeface="Arial" panose="020B0604020202020204" pitchFamily="34" charset="0"/>
              </a:rPr>
              <a:t>ATASKAITOS PAGRINDAS</a:t>
            </a:r>
          </a:p>
        </p:txBody>
      </p:sp>
      <p:sp>
        <p:nvSpPr>
          <p:cNvPr id="3" name="Content Placeholder 2"/>
          <p:cNvSpPr>
            <a:spLocks noGrp="1"/>
          </p:cNvSpPr>
          <p:nvPr>
            <p:ph idx="1"/>
          </p:nvPr>
        </p:nvSpPr>
        <p:spPr>
          <a:xfrm>
            <a:off x="888730" y="1916832"/>
            <a:ext cx="7920880" cy="4525963"/>
          </a:xfrm>
        </p:spPr>
        <p:txBody>
          <a:bodyPr>
            <a:normAutofit/>
          </a:bodyPr>
          <a:lstStyle/>
          <a:p>
            <a:endParaRPr lang="lt-LT" sz="1400" dirty="0">
              <a:latin typeface="Arial" panose="020B0604020202020204" pitchFamily="34" charset="0"/>
              <a:cs typeface="Arial" panose="020B0604020202020204" pitchFamily="34" charset="0"/>
            </a:endParaRPr>
          </a:p>
          <a:p>
            <a:endParaRPr lang="lt-LT" sz="1400" dirty="0">
              <a:latin typeface="Arial" panose="020B0604020202020204" pitchFamily="34" charset="0"/>
              <a:cs typeface="Arial" panose="020B0604020202020204" pitchFamily="34" charset="0"/>
            </a:endParaRPr>
          </a:p>
          <a:p>
            <a:r>
              <a:rPr lang="lt-LT" sz="1400" dirty="0">
                <a:latin typeface="Arial" panose="020B0604020202020204" pitchFamily="34" charset="0"/>
                <a:cs typeface="Arial" panose="020B0604020202020204" pitchFamily="34" charset="0"/>
              </a:rPr>
              <a:t>Vadovaujantis Lietuvos Respublikos vidaus reikalų ministro 2014 m. liepos 11 d. įsakymu Nr. 1V- 480 patvirtintų </a:t>
            </a:r>
            <a:r>
              <a:rPr lang="lt-LT" sz="1400" b="1" dirty="0">
                <a:latin typeface="Arial" panose="020B0604020202020204" pitchFamily="34" charset="0"/>
                <a:cs typeface="Arial" panose="020B0604020202020204" pitchFamily="34" charset="0"/>
              </a:rPr>
              <a:t>Integruotų teritorijų vystymo programų rengimo ir įgyvendinimo gairių 30 </a:t>
            </a:r>
            <a:r>
              <a:rPr lang="lt-LT" sz="1400" b="1" dirty="0" err="1">
                <a:latin typeface="Arial" panose="020B0604020202020204" pitchFamily="34" charset="0"/>
                <a:cs typeface="Arial" panose="020B0604020202020204" pitchFamily="34" charset="0"/>
              </a:rPr>
              <a:t>punkt</a:t>
            </a:r>
            <a:r>
              <a:rPr lang="en-US" sz="1400" b="1" dirty="0">
                <a:latin typeface="Arial" panose="020B0604020202020204" pitchFamily="34" charset="0"/>
                <a:cs typeface="Arial" panose="020B0604020202020204" pitchFamily="34" charset="0"/>
              </a:rPr>
              <a:t>u</a:t>
            </a:r>
            <a:r>
              <a:rPr lang="lt-LT" sz="1400" b="1" dirty="0">
                <a:latin typeface="Arial" panose="020B0604020202020204" pitchFamily="34" charset="0"/>
                <a:cs typeface="Arial" panose="020B0604020202020204" pitchFamily="34" charset="0"/>
              </a:rPr>
              <a:t> teikiama ITVP įgyvendinimo ataskaita už 201</a:t>
            </a:r>
            <a:r>
              <a:rPr lang="en-US" sz="1400" b="1" dirty="0">
                <a:latin typeface="Arial" panose="020B0604020202020204" pitchFamily="34" charset="0"/>
                <a:cs typeface="Arial" panose="020B0604020202020204" pitchFamily="34" charset="0"/>
              </a:rPr>
              <a:t>8</a:t>
            </a:r>
            <a:r>
              <a:rPr lang="lt-LT" sz="1400" b="1" dirty="0">
                <a:latin typeface="Arial" panose="020B0604020202020204" pitchFamily="34" charset="0"/>
                <a:cs typeface="Arial" panose="020B0604020202020204" pitchFamily="34" charset="0"/>
              </a:rPr>
              <a:t> m. savivaldybės tarybai ir VRM</a:t>
            </a:r>
          </a:p>
          <a:p>
            <a:endParaRPr lang="lt-LT" sz="1400" b="1" dirty="0">
              <a:latin typeface="Arial" panose="020B0604020202020204" pitchFamily="34" charset="0"/>
              <a:cs typeface="Arial" panose="020B0604020202020204" pitchFamily="34" charset="0"/>
            </a:endParaRPr>
          </a:p>
          <a:p>
            <a:pPr marL="0" indent="0">
              <a:buNone/>
            </a:pPr>
            <a:r>
              <a:rPr lang="lt-LT" sz="1400" b="1" dirty="0">
                <a:latin typeface="Arial" panose="020B0604020202020204" pitchFamily="34" charset="0"/>
                <a:cs typeface="Arial" panose="020B0604020202020204" pitchFamily="34" charset="0"/>
              </a:rPr>
              <a:t>PATVIRTINTA</a:t>
            </a:r>
          </a:p>
          <a:p>
            <a:endParaRPr lang="lt-LT" sz="1400" b="1" dirty="0">
              <a:latin typeface="Arial" panose="020B0604020202020204" pitchFamily="34" charset="0"/>
              <a:cs typeface="Arial" panose="020B0604020202020204" pitchFamily="34" charset="0"/>
            </a:endParaRPr>
          </a:p>
          <a:p>
            <a:r>
              <a:rPr lang="lt-LT" sz="1400" b="1" dirty="0">
                <a:latin typeface="Arial" panose="020B0604020202020204" pitchFamily="34" charset="0"/>
                <a:cs typeface="Arial" panose="020B0604020202020204" pitchFamily="34" charset="0"/>
              </a:rPr>
              <a:t>2015 m. sausio 21 d. </a:t>
            </a:r>
            <a:r>
              <a:rPr lang="lt-LT" sz="1400" dirty="0">
                <a:latin typeface="Arial" panose="020B0604020202020204" pitchFamily="34" charset="0"/>
                <a:cs typeface="Arial" panose="020B0604020202020204" pitchFamily="34" charset="0"/>
              </a:rPr>
              <a:t>sprendimu Nr. 1-2210 Vilniaus miesto savivaldybės taryba </a:t>
            </a:r>
            <a:r>
              <a:rPr lang="lt-LT" sz="1400" b="1" dirty="0">
                <a:latin typeface="Arial" panose="020B0604020202020204" pitchFamily="34" charset="0"/>
                <a:cs typeface="Arial" panose="020B0604020202020204" pitchFamily="34" charset="0"/>
              </a:rPr>
              <a:t>pritarė patikslintam 2014-2020 m. Vilniaus miesto integruotų teritorijų vystymo programos projektui</a:t>
            </a:r>
          </a:p>
          <a:p>
            <a:endParaRPr lang="lt-LT" sz="1400" b="1" dirty="0">
              <a:latin typeface="Arial" panose="020B0604020202020204" pitchFamily="34" charset="0"/>
              <a:cs typeface="Arial" panose="020B0604020202020204" pitchFamily="34" charset="0"/>
            </a:endParaRPr>
          </a:p>
          <a:p>
            <a:r>
              <a:rPr lang="lt-LT" sz="1400" b="1" dirty="0">
                <a:latin typeface="Arial" panose="020B0604020202020204" pitchFamily="34" charset="0"/>
                <a:cs typeface="Arial" panose="020B0604020202020204" pitchFamily="34" charset="0"/>
              </a:rPr>
              <a:t>2015 m. birželio 19 d. </a:t>
            </a:r>
            <a:r>
              <a:rPr lang="lt-LT" sz="1400" dirty="0">
                <a:latin typeface="Arial" panose="020B0604020202020204" pitchFamily="34" charset="0"/>
                <a:cs typeface="Arial" panose="020B0604020202020204" pitchFamily="34" charset="0"/>
              </a:rPr>
              <a:t>Lietuvos Respublikos vidaus reikalų ministras įsakymu Nr. 1V- 513 </a:t>
            </a:r>
            <a:r>
              <a:rPr lang="lt-LT" sz="1400" b="1" dirty="0">
                <a:latin typeface="Arial" panose="020B0604020202020204" pitchFamily="34" charset="0"/>
                <a:cs typeface="Arial" panose="020B0604020202020204" pitchFamily="34" charset="0"/>
              </a:rPr>
              <a:t>patvirtino Vilniaus miesto integruotą teritorijų vystymo programą</a:t>
            </a:r>
            <a:endParaRPr lang="lt-LT"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71600" y="1484784"/>
            <a:ext cx="648072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783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9592" y="692696"/>
            <a:ext cx="7920880" cy="1036214"/>
          </a:xfrm>
        </p:spPr>
        <p:txBody>
          <a:bodyPr>
            <a:normAutofit/>
          </a:bodyPr>
          <a:lstStyle/>
          <a:p>
            <a:pPr algn="l"/>
            <a:r>
              <a:rPr lang="lt-LT" sz="1800" b="1" dirty="0">
                <a:solidFill>
                  <a:schemeClr val="tx1">
                    <a:lumMod val="75000"/>
                    <a:lumOff val="25000"/>
                  </a:schemeClr>
                </a:solidFill>
                <a:latin typeface="Arial" panose="020B0604020202020204" pitchFamily="34" charset="0"/>
                <a:cs typeface="Arial" panose="020B0604020202020204" pitchFamily="34" charset="0"/>
              </a:rPr>
              <a:t>INTEGRUOTOS TERITORIJOS VYSTYMO PROGRAMOS </a:t>
            </a:r>
            <a:br>
              <a:rPr lang="lt-LT" sz="1800" b="1" dirty="0">
                <a:solidFill>
                  <a:schemeClr val="tx1">
                    <a:lumMod val="75000"/>
                    <a:lumOff val="25000"/>
                  </a:schemeClr>
                </a:solidFill>
                <a:latin typeface="Arial" panose="020B0604020202020204" pitchFamily="34" charset="0"/>
                <a:cs typeface="Arial" panose="020B0604020202020204" pitchFamily="34" charset="0"/>
              </a:rPr>
            </a:br>
            <a:r>
              <a:rPr lang="lt-LT" sz="1800" b="1" dirty="0">
                <a:solidFill>
                  <a:schemeClr val="tx1">
                    <a:lumMod val="75000"/>
                    <a:lumOff val="25000"/>
                  </a:schemeClr>
                </a:solidFill>
                <a:latin typeface="Arial" panose="020B0604020202020204" pitchFamily="34" charset="0"/>
                <a:cs typeface="Arial" panose="020B0604020202020204" pitchFamily="34" charset="0"/>
              </a:rPr>
              <a:t>PASKIRTIS</a:t>
            </a:r>
          </a:p>
        </p:txBody>
      </p:sp>
      <p:sp>
        <p:nvSpPr>
          <p:cNvPr id="3" name="Content Placeholder 2"/>
          <p:cNvSpPr>
            <a:spLocks noGrp="1"/>
          </p:cNvSpPr>
          <p:nvPr>
            <p:ph idx="1"/>
          </p:nvPr>
        </p:nvSpPr>
        <p:spPr>
          <a:xfrm>
            <a:off x="4535083" y="1628800"/>
            <a:ext cx="4069365" cy="4788768"/>
          </a:xfrm>
        </p:spPr>
        <p:txBody>
          <a:bodyPr>
            <a:normAutofit/>
          </a:bodyPr>
          <a:lstStyle/>
          <a:p>
            <a:pPr algn="just"/>
            <a:r>
              <a:rPr lang="lt-LT" sz="1400" dirty="0">
                <a:latin typeface="Arial" panose="020B0604020202020204" pitchFamily="34" charset="0"/>
                <a:cs typeface="Arial" panose="020B0604020202020204" pitchFamily="34" charset="0"/>
              </a:rPr>
              <a:t>Nustatyti Vilniaus miesto integruoto darnaus vystymo strategiją ir veiksmų planą 2014-2020 metams, siekiant užtikrinti ES, VB ir SB investicijų efektyvumą, jas koncentruojant į Šiaurinę ir Pietinę tikslines teritorijas</a:t>
            </a:r>
            <a:endParaRPr lang="lt-LT" sz="1400" b="1" dirty="0">
              <a:latin typeface="Arial" panose="020B0604020202020204" pitchFamily="34" charset="0"/>
              <a:cs typeface="Arial" panose="020B0604020202020204" pitchFamily="34" charset="0"/>
            </a:endParaRPr>
          </a:p>
          <a:p>
            <a:pPr algn="just"/>
            <a:endParaRPr lang="lt-LT" sz="1400" b="1" dirty="0">
              <a:latin typeface="Arial" panose="020B0604020202020204" pitchFamily="34" charset="0"/>
              <a:cs typeface="Arial" panose="020B0604020202020204" pitchFamily="34" charset="0"/>
            </a:endParaRPr>
          </a:p>
          <a:p>
            <a:pPr algn="just"/>
            <a:r>
              <a:rPr lang="lt-LT" sz="1400" b="1" dirty="0">
                <a:latin typeface="Arial" panose="020B0604020202020204" pitchFamily="34" charset="0"/>
                <a:cs typeface="Arial" panose="020B0604020202020204" pitchFamily="34" charset="0"/>
              </a:rPr>
              <a:t>Šiaurinė </a:t>
            </a:r>
            <a:r>
              <a:rPr lang="lt-LT" sz="1400" dirty="0">
                <a:latin typeface="Arial" panose="020B0604020202020204" pitchFamily="34" charset="0"/>
                <a:cs typeface="Arial" panose="020B0604020202020204" pitchFamily="34" charset="0"/>
              </a:rPr>
              <a:t>ir </a:t>
            </a:r>
            <a:r>
              <a:rPr lang="lt-LT" sz="1400" b="1" dirty="0">
                <a:latin typeface="Arial" panose="020B0604020202020204" pitchFamily="34" charset="0"/>
                <a:cs typeface="Arial" panose="020B0604020202020204" pitchFamily="34" charset="0"/>
              </a:rPr>
              <a:t>Pietinė </a:t>
            </a:r>
            <a:r>
              <a:rPr lang="lt-LT" sz="1400" dirty="0">
                <a:latin typeface="Arial" panose="020B0604020202020204" pitchFamily="34" charset="0"/>
                <a:cs typeface="Arial" panose="020B0604020202020204" pitchFamily="34" charset="0"/>
              </a:rPr>
              <a:t>tikslinės teritorijos (ribas 2014 m. liepos 9 d. sprendimu Nr. 1- 1921 patvirtino Vilniaus miesto taryba)</a:t>
            </a:r>
            <a:endParaRPr lang="lt-LT" sz="1400" b="1" dirty="0">
              <a:latin typeface="Arial" panose="020B0604020202020204" pitchFamily="34" charset="0"/>
              <a:cs typeface="Arial" panose="020B0604020202020204" pitchFamily="34" charset="0"/>
            </a:endParaRPr>
          </a:p>
          <a:p>
            <a:pPr algn="just"/>
            <a:endParaRPr lang="lt-LT" sz="1400" b="1" dirty="0">
              <a:latin typeface="Arial" panose="020B0604020202020204" pitchFamily="34" charset="0"/>
              <a:cs typeface="Arial" panose="020B0604020202020204" pitchFamily="34" charset="0"/>
            </a:endParaRPr>
          </a:p>
          <a:p>
            <a:pPr algn="just"/>
            <a:r>
              <a:rPr lang="lt-LT" sz="1400" dirty="0">
                <a:latin typeface="Arial" panose="020B0604020202020204" pitchFamily="34" charset="0"/>
                <a:cs typeface="Arial" panose="020B0604020202020204" pitchFamily="34" charset="0"/>
              </a:rPr>
              <a:t>Projektai - </a:t>
            </a:r>
            <a:r>
              <a:rPr lang="en-US" sz="1400" dirty="0">
                <a:latin typeface="Arial" panose="020B0604020202020204" pitchFamily="34" charset="0"/>
                <a:cs typeface="Arial" panose="020B0604020202020204" pitchFamily="34" charset="0"/>
              </a:rPr>
              <a:t>90</a:t>
            </a:r>
            <a:endParaRPr lang="lt-LT" sz="1400" dirty="0">
              <a:latin typeface="Arial" panose="020B0604020202020204" pitchFamily="34" charset="0"/>
              <a:cs typeface="Arial" panose="020B0604020202020204" pitchFamily="34" charset="0"/>
            </a:endParaRPr>
          </a:p>
        </p:txBody>
      </p:sp>
      <p:cxnSp>
        <p:nvCxnSpPr>
          <p:cNvPr id="5" name="Straight Connector 4"/>
          <p:cNvCxnSpPr/>
          <p:nvPr/>
        </p:nvCxnSpPr>
        <p:spPr>
          <a:xfrm>
            <a:off x="971600" y="1484784"/>
            <a:ext cx="648072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755576" y="1628800"/>
            <a:ext cx="3779507" cy="4788768"/>
          </a:xfrm>
          <a:prstGeom prst="rect">
            <a:avLst/>
          </a:prstGeom>
        </p:spPr>
      </p:pic>
    </p:spTree>
    <p:extLst>
      <p:ext uri="{BB962C8B-B14F-4D97-AF65-F5344CB8AC3E}">
        <p14:creationId xmlns:p14="http://schemas.microsoft.com/office/powerpoint/2010/main" val="2646751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9592" y="692696"/>
            <a:ext cx="7920880" cy="1152128"/>
          </a:xfrm>
        </p:spPr>
        <p:txBody>
          <a:bodyPr>
            <a:normAutofit/>
          </a:bodyPr>
          <a:lstStyle/>
          <a:p>
            <a:pPr algn="l"/>
            <a:r>
              <a:rPr lang="lt-LT" sz="1800" b="1" dirty="0">
                <a:solidFill>
                  <a:schemeClr val="tx1">
                    <a:lumMod val="75000"/>
                    <a:lumOff val="25000"/>
                  </a:schemeClr>
                </a:solidFill>
                <a:latin typeface="Arial" panose="020B0604020202020204" pitchFamily="34" charset="0"/>
                <a:cs typeface="Arial" panose="020B0604020202020204" pitchFamily="34" charset="0"/>
              </a:rPr>
              <a:t>INTERAKTYVUS ITV PROGRAMOS TERITO</a:t>
            </a:r>
            <a:r>
              <a:rPr lang="en-US" sz="1800" b="1" dirty="0">
                <a:solidFill>
                  <a:schemeClr val="tx1">
                    <a:lumMod val="75000"/>
                    <a:lumOff val="25000"/>
                  </a:schemeClr>
                </a:solidFill>
                <a:latin typeface="Arial" panose="020B0604020202020204" pitchFamily="34" charset="0"/>
                <a:cs typeface="Arial" panose="020B0604020202020204" pitchFamily="34" charset="0"/>
              </a:rPr>
              <a:t>RI</a:t>
            </a:r>
            <a:r>
              <a:rPr lang="lt-LT" sz="1800" b="1" dirty="0">
                <a:solidFill>
                  <a:schemeClr val="tx1">
                    <a:lumMod val="75000"/>
                    <a:lumOff val="25000"/>
                  </a:schemeClr>
                </a:solidFill>
                <a:latin typeface="Arial" panose="020B0604020202020204" pitchFamily="34" charset="0"/>
                <a:cs typeface="Arial" panose="020B0604020202020204" pitchFamily="34" charset="0"/>
              </a:rPr>
              <a:t>JŲ ŽEMĖLAPIS</a:t>
            </a:r>
          </a:p>
        </p:txBody>
      </p:sp>
      <p:cxnSp>
        <p:nvCxnSpPr>
          <p:cNvPr id="5" name="Straight Connector 4"/>
          <p:cNvCxnSpPr/>
          <p:nvPr/>
        </p:nvCxnSpPr>
        <p:spPr>
          <a:xfrm>
            <a:off x="971600" y="1484784"/>
            <a:ext cx="648072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539552" y="2123277"/>
            <a:ext cx="8280920" cy="4735630"/>
          </a:xfrm>
          <a:prstGeom prst="rect">
            <a:avLst/>
          </a:prstGeom>
        </p:spPr>
      </p:pic>
      <p:sp>
        <p:nvSpPr>
          <p:cNvPr id="9" name="Title 1"/>
          <p:cNvSpPr txBox="1">
            <a:spLocks/>
          </p:cNvSpPr>
          <p:nvPr/>
        </p:nvSpPr>
        <p:spPr>
          <a:xfrm>
            <a:off x="899592" y="1464192"/>
            <a:ext cx="7920880" cy="692696"/>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t-LT" sz="1400" b="1" dirty="0">
                <a:solidFill>
                  <a:schemeClr val="tx1">
                    <a:lumMod val="95000"/>
                    <a:lumOff val="5000"/>
                  </a:schemeClr>
                </a:solidFill>
                <a:latin typeface="Arial" panose="020B0604020202020204" pitchFamily="34" charset="0"/>
                <a:cs typeface="Arial" panose="020B0604020202020204" pitchFamily="34" charset="0"/>
              </a:rPr>
              <a:t>2017 m. sukurta </a:t>
            </a:r>
            <a:r>
              <a:rPr lang="en-US" sz="1400" b="1" dirty="0" err="1">
                <a:solidFill>
                  <a:schemeClr val="tx1">
                    <a:lumMod val="95000"/>
                    <a:lumOff val="5000"/>
                  </a:schemeClr>
                </a:solidFill>
                <a:latin typeface="Arial" panose="020B0604020202020204" pitchFamily="34" charset="0"/>
                <a:cs typeface="Arial" panose="020B0604020202020204" pitchFamily="34" charset="0"/>
              </a:rPr>
              <a:t>ir</a:t>
            </a:r>
            <a:r>
              <a:rPr lang="en-US" sz="1400" b="1" dirty="0">
                <a:solidFill>
                  <a:schemeClr val="tx1">
                    <a:lumMod val="95000"/>
                    <a:lumOff val="5000"/>
                  </a:schemeClr>
                </a:solidFill>
                <a:latin typeface="Arial" panose="020B0604020202020204" pitchFamily="34" charset="0"/>
                <a:cs typeface="Arial" panose="020B0604020202020204" pitchFamily="34" charset="0"/>
              </a:rPr>
              <a:t> 2018 m. </a:t>
            </a:r>
            <a:r>
              <a:rPr lang="lt-LT" sz="1400" b="1" dirty="0">
                <a:solidFill>
                  <a:schemeClr val="tx1">
                    <a:lumMod val="95000"/>
                    <a:lumOff val="5000"/>
                  </a:schemeClr>
                </a:solidFill>
                <a:latin typeface="Arial" panose="020B0604020202020204" pitchFamily="34" charset="0"/>
                <a:cs typeface="Arial" panose="020B0604020202020204" pitchFamily="34" charset="0"/>
              </a:rPr>
              <a:t>patobulinta</a:t>
            </a:r>
            <a:r>
              <a:rPr lang="en-US" sz="1400" b="1" dirty="0">
                <a:solidFill>
                  <a:schemeClr val="tx1">
                    <a:lumMod val="95000"/>
                    <a:lumOff val="5000"/>
                  </a:schemeClr>
                </a:solidFill>
                <a:latin typeface="Arial" panose="020B0604020202020204" pitchFamily="34" charset="0"/>
                <a:cs typeface="Arial" panose="020B0604020202020204" pitchFamily="34" charset="0"/>
              </a:rPr>
              <a:t> </a:t>
            </a:r>
            <a:r>
              <a:rPr lang="lt-LT" sz="1400" b="1" dirty="0">
                <a:solidFill>
                  <a:schemeClr val="tx1">
                    <a:lumMod val="95000"/>
                    <a:lumOff val="5000"/>
                  </a:schemeClr>
                </a:solidFill>
                <a:latin typeface="Arial" panose="020B0604020202020204" pitchFamily="34" charset="0"/>
                <a:cs typeface="Arial" panose="020B0604020202020204" pitchFamily="34" charset="0"/>
              </a:rPr>
              <a:t>interaktyvi prieiga prie ITV programos investicinių projektų:</a:t>
            </a:r>
          </a:p>
          <a:p>
            <a:pPr algn="l"/>
            <a:r>
              <a:rPr lang="lt-LT" sz="1400" b="1" dirty="0">
                <a:solidFill>
                  <a:schemeClr val="tx1">
                    <a:lumMod val="95000"/>
                    <a:lumOff val="5000"/>
                  </a:schemeClr>
                </a:solidFill>
                <a:latin typeface="Arial" panose="020B0604020202020204" pitchFamily="34" charset="0"/>
                <a:cs typeface="Arial" panose="020B0604020202020204" pitchFamily="34" charset="0"/>
                <a:hlinkClick r:id="rId4"/>
              </a:rPr>
              <a:t>https://maps.vilnius.lt/projektai</a:t>
            </a:r>
            <a:r>
              <a:rPr lang="lt-LT" sz="1400" b="1" dirty="0">
                <a:solidFill>
                  <a:schemeClr val="tx1">
                    <a:lumMod val="95000"/>
                    <a:lumOff val="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65901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lt-LT" sz="1800" b="1" dirty="0">
                <a:solidFill>
                  <a:schemeClr val="tx1">
                    <a:lumMod val="75000"/>
                    <a:lumOff val="25000"/>
                  </a:schemeClr>
                </a:solidFill>
                <a:latin typeface="Arial" panose="020B0604020202020204" pitchFamily="34" charset="0"/>
                <a:cs typeface="Arial" panose="020B0604020202020204" pitchFamily="34" charset="0"/>
              </a:rPr>
              <a:t>INVESTICIJOS PAGAL VILNIAUS ITV PROGRAMĄ</a:t>
            </a:r>
            <a:br>
              <a:rPr lang="lt-LT" sz="1800" b="1" dirty="0">
                <a:solidFill>
                  <a:schemeClr val="tx1">
                    <a:lumMod val="75000"/>
                    <a:lumOff val="25000"/>
                  </a:schemeClr>
                </a:solidFill>
                <a:latin typeface="Arial" panose="020B0604020202020204" pitchFamily="34" charset="0"/>
                <a:cs typeface="Arial" panose="020B0604020202020204" pitchFamily="34" charset="0"/>
              </a:rPr>
            </a:br>
            <a:r>
              <a:rPr lang="lt-LT" sz="1400" b="1" dirty="0">
                <a:solidFill>
                  <a:schemeClr val="tx1">
                    <a:lumMod val="75000"/>
                    <a:lumOff val="25000"/>
                  </a:schemeClr>
                </a:solidFill>
                <a:latin typeface="Arial" panose="020B0604020202020204" pitchFamily="34" charset="0"/>
                <a:cs typeface="Arial" panose="020B0604020202020204" pitchFamily="34" charset="0"/>
              </a:rPr>
              <a:t>2018-08-13 AKTUALI REDAKCIJA</a:t>
            </a:r>
          </a:p>
        </p:txBody>
      </p:sp>
      <p:cxnSp>
        <p:nvCxnSpPr>
          <p:cNvPr id="5" name="Straight Connector 4"/>
          <p:cNvCxnSpPr/>
          <p:nvPr/>
        </p:nvCxnSpPr>
        <p:spPr>
          <a:xfrm>
            <a:off x="971600" y="1484784"/>
            <a:ext cx="648072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2450364102"/>
              </p:ext>
            </p:extLst>
          </p:nvPr>
        </p:nvGraphicFramePr>
        <p:xfrm>
          <a:off x="192862" y="1548790"/>
          <a:ext cx="8424946" cy="1911082"/>
        </p:xfrm>
        <a:graphic>
          <a:graphicData uri="http://schemas.openxmlformats.org/drawingml/2006/table">
            <a:tbl>
              <a:tblPr firstRow="1" bandRow="1">
                <a:tableStyleId>{69012ECD-51FC-41F1-AA8D-1B2483CD663E}</a:tableStyleId>
              </a:tblPr>
              <a:tblGrid>
                <a:gridCol w="1080121">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141845">
                  <a:extLst>
                    <a:ext uri="{9D8B030D-6E8A-4147-A177-3AD203B41FA5}">
                      <a16:colId xmlns:a16="http://schemas.microsoft.com/office/drawing/2014/main" val="20003"/>
                    </a:ext>
                  </a:extLst>
                </a:gridCol>
                <a:gridCol w="1203564">
                  <a:extLst>
                    <a:ext uri="{9D8B030D-6E8A-4147-A177-3AD203B41FA5}">
                      <a16:colId xmlns:a16="http://schemas.microsoft.com/office/drawing/2014/main" val="20004"/>
                    </a:ext>
                  </a:extLst>
                </a:gridCol>
                <a:gridCol w="1203564">
                  <a:extLst>
                    <a:ext uri="{9D8B030D-6E8A-4147-A177-3AD203B41FA5}">
                      <a16:colId xmlns:a16="http://schemas.microsoft.com/office/drawing/2014/main" val="20005"/>
                    </a:ext>
                  </a:extLst>
                </a:gridCol>
                <a:gridCol w="1203564">
                  <a:extLst>
                    <a:ext uri="{9D8B030D-6E8A-4147-A177-3AD203B41FA5}">
                      <a16:colId xmlns:a16="http://schemas.microsoft.com/office/drawing/2014/main" val="20006"/>
                    </a:ext>
                  </a:extLst>
                </a:gridCol>
              </a:tblGrid>
              <a:tr h="10881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t-LT" sz="1200" b="0" i="0" u="none" strike="noStrike" kern="1200" baseline="0" dirty="0">
                        <a:solidFill>
                          <a:schemeClr val="lt1"/>
                        </a:solidFill>
                        <a:latin typeface="Arial" panose="020B0604020202020204" pitchFamily="34" charset="0"/>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u="none" strike="noStrike" kern="1200" baseline="0" dirty="0">
                          <a:latin typeface="Arial" panose="020B0604020202020204" pitchFamily="34" charset="0"/>
                          <a:cs typeface="Arial" panose="020B0604020202020204" pitchFamily="34" charset="0"/>
                        </a:rPr>
                        <a:t>Iš viso pagal Vilniaus ITV programos veiksmų planą, </a:t>
                      </a:r>
                      <a:r>
                        <a:rPr lang="lt-LT" sz="1200" u="none" strike="noStrike" kern="1200" baseline="0" dirty="0" err="1">
                          <a:latin typeface="Arial" panose="020B0604020202020204" pitchFamily="34" charset="0"/>
                          <a:cs typeface="Arial" panose="020B0604020202020204" pitchFamily="34" charset="0"/>
                        </a:rPr>
                        <a:t>Eur</a:t>
                      </a:r>
                      <a:endParaRPr lang="lt-LT" sz="1200" b="0" i="0" u="none" strike="noStrike" kern="1200" baseline="0" dirty="0">
                        <a:solidFill>
                          <a:schemeClr val="lt1"/>
                        </a:solidFill>
                        <a:latin typeface="Arial" panose="020B0604020202020204" pitchFamily="34" charset="0"/>
                        <a:ea typeface="+mn-ea"/>
                        <a:cs typeface="Arial" panose="020B0604020202020204" pitchFamily="34" charset="0"/>
                      </a:endParaRPr>
                    </a:p>
                  </a:txBody>
                  <a:tcPr anchor="ctr"/>
                </a:tc>
                <a:tc>
                  <a:txBody>
                    <a:bodyPr/>
                    <a:lstStyle/>
                    <a:p>
                      <a:pPr algn="ctr"/>
                      <a:r>
                        <a:rPr lang="lt-LT" sz="1200" dirty="0">
                          <a:latin typeface="Arial" panose="020B0604020202020204" pitchFamily="34" charset="0"/>
                          <a:cs typeface="Arial" panose="020B0604020202020204" pitchFamily="34" charset="0"/>
                        </a:rPr>
                        <a:t>ES lėšos</a:t>
                      </a:r>
                      <a:r>
                        <a:rPr lang="lt-LT" sz="1200" baseline="0" dirty="0">
                          <a:latin typeface="Arial" panose="020B0604020202020204" pitchFamily="34" charset="0"/>
                          <a:cs typeface="Arial" panose="020B0604020202020204" pitchFamily="34" charset="0"/>
                        </a:rPr>
                        <a:t>, </a:t>
                      </a:r>
                      <a:r>
                        <a:rPr lang="lt-LT" sz="1200" baseline="0" dirty="0" err="1">
                          <a:latin typeface="Arial" panose="020B0604020202020204" pitchFamily="34" charset="0"/>
                          <a:cs typeface="Arial" panose="020B0604020202020204" pitchFamily="34" charset="0"/>
                        </a:rPr>
                        <a:t>Eur</a:t>
                      </a:r>
                      <a:endParaRPr lang="en-US" sz="1200" b="0" dirty="0">
                        <a:latin typeface="Arial" panose="020B0604020202020204" pitchFamily="34" charset="0"/>
                        <a:cs typeface="Arial" panose="020B0604020202020204" pitchFamily="34" charset="0"/>
                      </a:endParaRPr>
                    </a:p>
                  </a:txBody>
                  <a:tcPr anchor="ctr"/>
                </a:tc>
                <a:tc>
                  <a:txBody>
                    <a:bodyPr/>
                    <a:lstStyle/>
                    <a:p>
                      <a:pPr algn="ctr"/>
                      <a:r>
                        <a:rPr lang="lt-LT" sz="1200" dirty="0">
                          <a:latin typeface="Arial" panose="020B0604020202020204" pitchFamily="34" charset="0"/>
                          <a:cs typeface="Arial" panose="020B0604020202020204" pitchFamily="34" charset="0"/>
                        </a:rPr>
                        <a:t>Valstybės biudžeto lėšos,</a:t>
                      </a:r>
                      <a:r>
                        <a:rPr lang="lt-LT" sz="1200" baseline="0" dirty="0">
                          <a:latin typeface="Arial" panose="020B0604020202020204" pitchFamily="34" charset="0"/>
                          <a:cs typeface="Arial" panose="020B0604020202020204" pitchFamily="34" charset="0"/>
                        </a:rPr>
                        <a:t> </a:t>
                      </a:r>
                      <a:r>
                        <a:rPr lang="lt-LT" sz="1200" baseline="0" dirty="0" err="1">
                          <a:latin typeface="Arial" panose="020B0604020202020204" pitchFamily="34" charset="0"/>
                          <a:cs typeface="Arial" panose="020B0604020202020204" pitchFamily="34" charset="0"/>
                        </a:rPr>
                        <a:t>Eur</a:t>
                      </a:r>
                      <a:endParaRPr lang="en-US" sz="1200" b="0" dirty="0">
                        <a:latin typeface="Arial" panose="020B0604020202020204" pitchFamily="34" charset="0"/>
                        <a:cs typeface="Arial" panose="020B0604020202020204" pitchFamily="34" charset="0"/>
                      </a:endParaRPr>
                    </a:p>
                  </a:txBody>
                  <a:tcPr anchor="ctr"/>
                </a:tc>
                <a:tc>
                  <a:txBody>
                    <a:bodyPr/>
                    <a:lstStyle/>
                    <a:p>
                      <a:pPr algn="ctr"/>
                      <a:r>
                        <a:rPr lang="lt-LT" sz="1200" dirty="0">
                          <a:latin typeface="Arial" panose="020B0604020202020204" pitchFamily="34" charset="0"/>
                          <a:cs typeface="Arial" panose="020B0604020202020204" pitchFamily="34" charset="0"/>
                        </a:rPr>
                        <a:t>Savivaldybės biudžeto lėšos</a:t>
                      </a:r>
                      <a:r>
                        <a:rPr lang="lt-LT" sz="1200" baseline="0" dirty="0">
                          <a:latin typeface="Arial" panose="020B0604020202020204" pitchFamily="34" charset="0"/>
                          <a:cs typeface="Arial" panose="020B0604020202020204" pitchFamily="34" charset="0"/>
                        </a:rPr>
                        <a:t>, </a:t>
                      </a:r>
                      <a:r>
                        <a:rPr lang="lt-LT" sz="1200" baseline="0" dirty="0" err="1">
                          <a:latin typeface="Arial" panose="020B0604020202020204" pitchFamily="34" charset="0"/>
                          <a:cs typeface="Arial" panose="020B0604020202020204" pitchFamily="34" charset="0"/>
                        </a:rPr>
                        <a:t>Eur</a:t>
                      </a:r>
                      <a:endParaRPr lang="en-US" sz="1200" b="0" dirty="0">
                        <a:latin typeface="Arial" panose="020B0604020202020204" pitchFamily="34" charset="0"/>
                        <a:cs typeface="Arial" panose="020B0604020202020204" pitchFamily="34" charset="0"/>
                      </a:endParaRPr>
                    </a:p>
                  </a:txBody>
                  <a:tcPr anchor="ctr"/>
                </a:tc>
                <a:tc>
                  <a:txBody>
                    <a:bodyPr/>
                    <a:lstStyle/>
                    <a:p>
                      <a:pPr algn="ctr"/>
                      <a:r>
                        <a:rPr lang="lt-LT" sz="1200" dirty="0">
                          <a:latin typeface="Arial" panose="020B0604020202020204" pitchFamily="34" charset="0"/>
                          <a:cs typeface="Arial" panose="020B0604020202020204" pitchFamily="34" charset="0"/>
                        </a:rPr>
                        <a:t>Privačios lėšos</a:t>
                      </a:r>
                      <a:r>
                        <a:rPr lang="lt-LT" sz="1200" baseline="0" dirty="0">
                          <a:latin typeface="Arial" panose="020B0604020202020204" pitchFamily="34" charset="0"/>
                          <a:cs typeface="Arial" panose="020B0604020202020204" pitchFamily="34" charset="0"/>
                        </a:rPr>
                        <a:t>, </a:t>
                      </a:r>
                      <a:r>
                        <a:rPr lang="lt-LT" sz="1200" baseline="0" dirty="0" err="1">
                          <a:latin typeface="Arial" panose="020B0604020202020204" pitchFamily="34" charset="0"/>
                          <a:cs typeface="Arial" panose="020B0604020202020204" pitchFamily="34" charset="0"/>
                        </a:rPr>
                        <a:t>Eur</a:t>
                      </a:r>
                      <a:endParaRPr lang="en-US" sz="1200" b="0" dirty="0">
                        <a:latin typeface="Arial" panose="020B0604020202020204" pitchFamily="34" charset="0"/>
                        <a:cs typeface="Arial" panose="020B0604020202020204" pitchFamily="34" charset="0"/>
                      </a:endParaRPr>
                    </a:p>
                  </a:txBody>
                  <a:tcPr anchor="ctr"/>
                </a:tc>
                <a:tc>
                  <a:txBody>
                    <a:bodyPr/>
                    <a:lstStyle/>
                    <a:p>
                      <a:pPr algn="ctr"/>
                      <a:r>
                        <a:rPr lang="lt-LT" sz="1200" dirty="0">
                          <a:latin typeface="Arial" panose="020B0604020202020204" pitchFamily="34" charset="0"/>
                          <a:cs typeface="Arial" panose="020B0604020202020204" pitchFamily="34" charset="0"/>
                        </a:rPr>
                        <a:t>Kitos viešosios lėšos,</a:t>
                      </a:r>
                      <a:r>
                        <a:rPr lang="lt-LT" sz="1200" baseline="0" dirty="0">
                          <a:latin typeface="Arial" panose="020B0604020202020204" pitchFamily="34" charset="0"/>
                          <a:cs typeface="Arial" panose="020B0604020202020204" pitchFamily="34" charset="0"/>
                        </a:rPr>
                        <a:t> </a:t>
                      </a:r>
                      <a:r>
                        <a:rPr lang="lt-LT" sz="1200" baseline="0" dirty="0" err="1">
                          <a:latin typeface="Arial" panose="020B0604020202020204" pitchFamily="34" charset="0"/>
                          <a:cs typeface="Arial" panose="020B0604020202020204" pitchFamily="34" charset="0"/>
                        </a:rPr>
                        <a:t>Eur</a:t>
                      </a:r>
                      <a:endParaRPr lang="en-US" sz="12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725575">
                <a:tc>
                  <a:txBody>
                    <a:bodyPr/>
                    <a:lstStyle/>
                    <a:p>
                      <a:pPr algn="ctr"/>
                      <a:r>
                        <a:rPr lang="lt-LT" sz="1200" b="1" dirty="0">
                          <a:latin typeface="Arial" panose="020B0604020202020204" pitchFamily="34" charset="0"/>
                          <a:cs typeface="Arial" panose="020B0604020202020204" pitchFamily="34" charset="0"/>
                        </a:rPr>
                        <a:t>Iš viso pagal viešąsias</a:t>
                      </a:r>
                      <a:r>
                        <a:rPr lang="lt-LT" sz="1200" b="1" baseline="0" dirty="0">
                          <a:latin typeface="Arial" panose="020B0604020202020204" pitchFamily="34" charset="0"/>
                          <a:cs typeface="Arial" panose="020B0604020202020204" pitchFamily="34" charset="0"/>
                        </a:rPr>
                        <a:t> priemones</a:t>
                      </a:r>
                      <a:endParaRPr lang="en-US" sz="1200" b="1" dirty="0">
                        <a:latin typeface="Arial" panose="020B0604020202020204" pitchFamily="34" charset="0"/>
                        <a:cs typeface="Arial" panose="020B0604020202020204" pitchFamily="34" charset="0"/>
                      </a:endParaRPr>
                    </a:p>
                  </a:txBody>
                  <a:tcPr/>
                </a:tc>
                <a:tc>
                  <a:txBody>
                    <a:bodyPr/>
                    <a:lstStyle/>
                    <a:p>
                      <a:pPr algn="ctr"/>
                      <a:r>
                        <a:rPr lang="lt-LT" sz="1200" b="1" dirty="0">
                          <a:latin typeface="Arial" panose="020B0604020202020204" pitchFamily="34" charset="0"/>
                          <a:cs typeface="Arial" panose="020B0604020202020204" pitchFamily="34" charset="0"/>
                        </a:rPr>
                        <a:t>403 316 058</a:t>
                      </a:r>
                    </a:p>
                  </a:txBody>
                  <a:tcPr anchor="ctr"/>
                </a:tc>
                <a:tc>
                  <a:txBody>
                    <a:bodyPr/>
                    <a:lstStyle/>
                    <a:p>
                      <a:pPr algn="ctr"/>
                      <a:r>
                        <a:rPr lang="lt-LT" sz="1200" b="1" kern="1200" dirty="0">
                          <a:solidFill>
                            <a:schemeClr val="tx1"/>
                          </a:solidFill>
                          <a:effectLst/>
                          <a:latin typeface="Arial" panose="020B0604020202020204" pitchFamily="34" charset="0"/>
                          <a:ea typeface="+mn-ea"/>
                          <a:cs typeface="Arial" panose="020B0604020202020204" pitchFamily="34" charset="0"/>
                        </a:rPr>
                        <a:t>304 330 123*</a:t>
                      </a:r>
                      <a:endParaRPr lang="en-US" sz="1200" b="1" dirty="0">
                        <a:latin typeface="Arial" panose="020B0604020202020204" pitchFamily="34" charset="0"/>
                        <a:cs typeface="Arial" panose="020B0604020202020204" pitchFamily="34" charset="0"/>
                      </a:endParaRPr>
                    </a:p>
                  </a:txBody>
                  <a:tcPr anchor="ctr"/>
                </a:tc>
                <a:tc>
                  <a:txBody>
                    <a:bodyPr/>
                    <a:lstStyle/>
                    <a:p>
                      <a:pPr algn="ctr"/>
                      <a:r>
                        <a:rPr lang="lt-LT" sz="1200" b="1" kern="1200" dirty="0">
                          <a:solidFill>
                            <a:schemeClr val="tx1"/>
                          </a:solidFill>
                          <a:effectLst/>
                          <a:latin typeface="Arial" panose="020B0604020202020204" pitchFamily="34" charset="0"/>
                          <a:ea typeface="+mn-ea"/>
                          <a:cs typeface="Arial" panose="020B0604020202020204" pitchFamily="34" charset="0"/>
                        </a:rPr>
                        <a:t>49 265 396*</a:t>
                      </a:r>
                      <a:endParaRPr lang="en-US" sz="1200" b="1" dirty="0">
                        <a:latin typeface="Arial" panose="020B0604020202020204" pitchFamily="34" charset="0"/>
                        <a:cs typeface="Arial" panose="020B0604020202020204" pitchFamily="34" charset="0"/>
                      </a:endParaRPr>
                    </a:p>
                  </a:txBody>
                  <a:tcPr anchor="ctr"/>
                </a:tc>
                <a:tc>
                  <a:txBody>
                    <a:bodyPr/>
                    <a:lstStyle/>
                    <a:p>
                      <a:pPr algn="ctr"/>
                      <a:r>
                        <a:rPr lang="lt-LT" sz="1200" b="1" kern="1200" dirty="0">
                          <a:solidFill>
                            <a:schemeClr val="tx1"/>
                          </a:solidFill>
                          <a:effectLst/>
                          <a:latin typeface="Arial" panose="020B0604020202020204" pitchFamily="34" charset="0"/>
                          <a:ea typeface="+mn-ea"/>
                          <a:cs typeface="Arial" panose="020B0604020202020204" pitchFamily="34" charset="0"/>
                        </a:rPr>
                        <a:t>45 087 635</a:t>
                      </a:r>
                      <a:endParaRPr lang="en-US" sz="1200" b="1" dirty="0">
                        <a:latin typeface="Arial" panose="020B0604020202020204" pitchFamily="34" charset="0"/>
                        <a:cs typeface="Arial" panose="020B0604020202020204" pitchFamily="34" charset="0"/>
                      </a:endParaRPr>
                    </a:p>
                  </a:txBody>
                  <a:tcPr anchor="ctr"/>
                </a:tc>
                <a:tc>
                  <a:txBody>
                    <a:bodyPr/>
                    <a:lstStyle/>
                    <a:p>
                      <a:pPr algn="ctr"/>
                      <a:r>
                        <a:rPr lang="lt-LT" sz="1200" b="1" kern="1200" dirty="0">
                          <a:solidFill>
                            <a:schemeClr val="tx1"/>
                          </a:solidFill>
                          <a:effectLst/>
                          <a:latin typeface="Arial" panose="020B0604020202020204" pitchFamily="34" charset="0"/>
                          <a:ea typeface="+mn-ea"/>
                          <a:cs typeface="Arial" panose="020B0604020202020204" pitchFamily="34" charset="0"/>
                        </a:rPr>
                        <a:t>1 139 244</a:t>
                      </a:r>
                      <a:endParaRPr lang="en-US" sz="1200" b="1" dirty="0">
                        <a:latin typeface="Arial" panose="020B0604020202020204" pitchFamily="34" charset="0"/>
                        <a:cs typeface="Arial" panose="020B0604020202020204" pitchFamily="34" charset="0"/>
                      </a:endParaRPr>
                    </a:p>
                  </a:txBody>
                  <a:tcPr anchor="ctr"/>
                </a:tc>
                <a:tc>
                  <a:txBody>
                    <a:bodyPr/>
                    <a:lstStyle/>
                    <a:p>
                      <a:pPr algn="ctr"/>
                      <a:r>
                        <a:rPr lang="lt-LT" sz="1200" b="1" dirty="0">
                          <a:latin typeface="Arial" panose="020B0604020202020204" pitchFamily="34" charset="0"/>
                          <a:cs typeface="Arial" panose="020B0604020202020204" pitchFamily="34" charset="0"/>
                        </a:rPr>
                        <a:t>34 936 60</a:t>
                      </a:r>
                      <a:endParaRPr lang="en-US" sz="12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bl>
          </a:graphicData>
        </a:graphic>
      </p:graphicFrame>
      <p:sp>
        <p:nvSpPr>
          <p:cNvPr id="6" name="Title 1"/>
          <p:cNvSpPr txBox="1">
            <a:spLocks/>
          </p:cNvSpPr>
          <p:nvPr/>
        </p:nvSpPr>
        <p:spPr>
          <a:xfrm>
            <a:off x="179511" y="3516064"/>
            <a:ext cx="8229600" cy="2837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t-LT" sz="1100" b="1" dirty="0">
                <a:solidFill>
                  <a:schemeClr val="tx1">
                    <a:lumMod val="65000"/>
                    <a:lumOff val="35000"/>
                  </a:schemeClr>
                </a:solidFill>
                <a:latin typeface="Arial" panose="020B0604020202020204" pitchFamily="34" charset="0"/>
                <a:cs typeface="Arial" panose="020B0604020202020204" pitchFamily="34" charset="0"/>
              </a:rPr>
              <a:t>* ES ir VB lėšos su Kultūros ministerijos valstybiniais projektais </a:t>
            </a:r>
          </a:p>
        </p:txBody>
      </p:sp>
      <p:graphicFrame>
        <p:nvGraphicFramePr>
          <p:cNvPr id="8" name="Table 7"/>
          <p:cNvGraphicFramePr>
            <a:graphicFrameLocks noGrp="1"/>
          </p:cNvGraphicFramePr>
          <p:nvPr>
            <p:extLst>
              <p:ext uri="{D42A27DB-BD31-4B8C-83A1-F6EECF244321}">
                <p14:modId xmlns:p14="http://schemas.microsoft.com/office/powerpoint/2010/main" val="2165453568"/>
              </p:ext>
            </p:extLst>
          </p:nvPr>
        </p:nvGraphicFramePr>
        <p:xfrm>
          <a:off x="179511" y="4509120"/>
          <a:ext cx="8424946" cy="1903080"/>
        </p:xfrm>
        <a:graphic>
          <a:graphicData uri="http://schemas.openxmlformats.org/drawingml/2006/table">
            <a:tbl>
              <a:tblPr firstRow="1" bandRow="1">
                <a:tableStyleId>{69012ECD-51FC-41F1-AA8D-1B2483CD663E}</a:tableStyleId>
              </a:tblPr>
              <a:tblGrid>
                <a:gridCol w="1080121">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141845">
                  <a:extLst>
                    <a:ext uri="{9D8B030D-6E8A-4147-A177-3AD203B41FA5}">
                      <a16:colId xmlns:a16="http://schemas.microsoft.com/office/drawing/2014/main" val="20003"/>
                    </a:ext>
                  </a:extLst>
                </a:gridCol>
                <a:gridCol w="1203564">
                  <a:extLst>
                    <a:ext uri="{9D8B030D-6E8A-4147-A177-3AD203B41FA5}">
                      <a16:colId xmlns:a16="http://schemas.microsoft.com/office/drawing/2014/main" val="20004"/>
                    </a:ext>
                  </a:extLst>
                </a:gridCol>
                <a:gridCol w="1203564">
                  <a:extLst>
                    <a:ext uri="{9D8B030D-6E8A-4147-A177-3AD203B41FA5}">
                      <a16:colId xmlns:a16="http://schemas.microsoft.com/office/drawing/2014/main" val="20005"/>
                    </a:ext>
                  </a:extLst>
                </a:gridCol>
                <a:gridCol w="1203564">
                  <a:extLst>
                    <a:ext uri="{9D8B030D-6E8A-4147-A177-3AD203B41FA5}">
                      <a16:colId xmlns:a16="http://schemas.microsoft.com/office/drawing/2014/main" val="20006"/>
                    </a:ext>
                  </a:extLst>
                </a:gridCol>
              </a:tblGrid>
              <a:tr h="1080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t-LT" sz="1200" b="0" i="0" u="none" strike="noStrike" kern="1200" baseline="0" dirty="0">
                        <a:solidFill>
                          <a:schemeClr val="lt1"/>
                        </a:solidFill>
                        <a:latin typeface="Arial" panose="020B0604020202020204" pitchFamily="34" charset="0"/>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200" u="none" strike="noStrike" kern="1200" baseline="0" dirty="0">
                          <a:latin typeface="Arial" panose="020B0604020202020204" pitchFamily="34" charset="0"/>
                          <a:cs typeface="Arial" panose="020B0604020202020204" pitchFamily="34" charset="0"/>
                        </a:rPr>
                        <a:t>Iš viso pagal Vilniaus ITV programos veiksmų planą, </a:t>
                      </a:r>
                      <a:r>
                        <a:rPr lang="lt-LT" sz="1200" u="none" strike="noStrike" kern="1200" baseline="0" dirty="0" err="1">
                          <a:latin typeface="Arial" panose="020B0604020202020204" pitchFamily="34" charset="0"/>
                          <a:cs typeface="Arial" panose="020B0604020202020204" pitchFamily="34" charset="0"/>
                        </a:rPr>
                        <a:t>Eur</a:t>
                      </a:r>
                      <a:endParaRPr lang="lt-LT" sz="1200" b="0" i="0" u="none" strike="noStrike" kern="1200" baseline="0" dirty="0">
                        <a:solidFill>
                          <a:schemeClr val="lt1"/>
                        </a:solidFill>
                        <a:latin typeface="Arial" panose="020B0604020202020204" pitchFamily="34" charset="0"/>
                        <a:ea typeface="+mn-ea"/>
                        <a:cs typeface="Arial" panose="020B0604020202020204" pitchFamily="34" charset="0"/>
                      </a:endParaRPr>
                    </a:p>
                  </a:txBody>
                  <a:tcPr anchor="ctr"/>
                </a:tc>
                <a:tc>
                  <a:txBody>
                    <a:bodyPr/>
                    <a:lstStyle/>
                    <a:p>
                      <a:pPr algn="ctr"/>
                      <a:r>
                        <a:rPr lang="lt-LT" sz="1200" dirty="0">
                          <a:latin typeface="Arial" panose="020B0604020202020204" pitchFamily="34" charset="0"/>
                          <a:cs typeface="Arial" panose="020B0604020202020204" pitchFamily="34" charset="0"/>
                        </a:rPr>
                        <a:t>ES lėšos</a:t>
                      </a:r>
                      <a:r>
                        <a:rPr lang="lt-LT" sz="1200" baseline="0" dirty="0">
                          <a:latin typeface="Arial" panose="020B0604020202020204" pitchFamily="34" charset="0"/>
                          <a:cs typeface="Arial" panose="020B0604020202020204" pitchFamily="34" charset="0"/>
                        </a:rPr>
                        <a:t>, </a:t>
                      </a:r>
                      <a:r>
                        <a:rPr lang="lt-LT" sz="1200" baseline="0" dirty="0" err="1">
                          <a:latin typeface="Arial" panose="020B0604020202020204" pitchFamily="34" charset="0"/>
                          <a:cs typeface="Arial" panose="020B0604020202020204" pitchFamily="34" charset="0"/>
                        </a:rPr>
                        <a:t>Eur</a:t>
                      </a:r>
                      <a:endParaRPr lang="en-US" sz="1200" b="0" dirty="0">
                        <a:latin typeface="Arial" panose="020B0604020202020204" pitchFamily="34" charset="0"/>
                        <a:cs typeface="Arial" panose="020B0604020202020204" pitchFamily="34" charset="0"/>
                      </a:endParaRPr>
                    </a:p>
                  </a:txBody>
                  <a:tcPr anchor="ctr"/>
                </a:tc>
                <a:tc>
                  <a:txBody>
                    <a:bodyPr/>
                    <a:lstStyle/>
                    <a:p>
                      <a:pPr algn="ctr"/>
                      <a:r>
                        <a:rPr lang="lt-LT" sz="1200" dirty="0">
                          <a:latin typeface="Arial" panose="020B0604020202020204" pitchFamily="34" charset="0"/>
                          <a:cs typeface="Arial" panose="020B0604020202020204" pitchFamily="34" charset="0"/>
                        </a:rPr>
                        <a:t>Valstybės biudžeto lėšos,</a:t>
                      </a:r>
                      <a:r>
                        <a:rPr lang="lt-LT" sz="1200" baseline="0" dirty="0">
                          <a:latin typeface="Arial" panose="020B0604020202020204" pitchFamily="34" charset="0"/>
                          <a:cs typeface="Arial" panose="020B0604020202020204" pitchFamily="34" charset="0"/>
                        </a:rPr>
                        <a:t> </a:t>
                      </a:r>
                      <a:r>
                        <a:rPr lang="lt-LT" sz="1200" baseline="0" dirty="0" err="1">
                          <a:latin typeface="Arial" panose="020B0604020202020204" pitchFamily="34" charset="0"/>
                          <a:cs typeface="Arial" panose="020B0604020202020204" pitchFamily="34" charset="0"/>
                        </a:rPr>
                        <a:t>Eur</a:t>
                      </a:r>
                      <a:endParaRPr lang="en-US" sz="1200" b="0" dirty="0">
                        <a:latin typeface="Arial" panose="020B0604020202020204" pitchFamily="34" charset="0"/>
                        <a:cs typeface="Arial" panose="020B0604020202020204" pitchFamily="34" charset="0"/>
                      </a:endParaRPr>
                    </a:p>
                  </a:txBody>
                  <a:tcPr anchor="ctr"/>
                </a:tc>
                <a:tc>
                  <a:txBody>
                    <a:bodyPr/>
                    <a:lstStyle/>
                    <a:p>
                      <a:pPr algn="ctr"/>
                      <a:r>
                        <a:rPr lang="lt-LT" sz="1200" dirty="0">
                          <a:latin typeface="Arial" panose="020B0604020202020204" pitchFamily="34" charset="0"/>
                          <a:cs typeface="Arial" panose="020B0604020202020204" pitchFamily="34" charset="0"/>
                        </a:rPr>
                        <a:t>Savivaldybės biudžeto lėšos</a:t>
                      </a:r>
                      <a:r>
                        <a:rPr lang="lt-LT" sz="1200" baseline="0" dirty="0">
                          <a:latin typeface="Arial" panose="020B0604020202020204" pitchFamily="34" charset="0"/>
                          <a:cs typeface="Arial" panose="020B0604020202020204" pitchFamily="34" charset="0"/>
                        </a:rPr>
                        <a:t>, </a:t>
                      </a:r>
                      <a:r>
                        <a:rPr lang="lt-LT" sz="1200" baseline="0" dirty="0" err="1">
                          <a:latin typeface="Arial" panose="020B0604020202020204" pitchFamily="34" charset="0"/>
                          <a:cs typeface="Arial" panose="020B0604020202020204" pitchFamily="34" charset="0"/>
                        </a:rPr>
                        <a:t>Eur</a:t>
                      </a:r>
                      <a:endParaRPr lang="en-US" sz="1200" b="0" dirty="0">
                        <a:latin typeface="Arial" panose="020B0604020202020204" pitchFamily="34" charset="0"/>
                        <a:cs typeface="Arial" panose="020B0604020202020204" pitchFamily="34" charset="0"/>
                      </a:endParaRPr>
                    </a:p>
                  </a:txBody>
                  <a:tcPr anchor="ctr"/>
                </a:tc>
                <a:tc>
                  <a:txBody>
                    <a:bodyPr/>
                    <a:lstStyle/>
                    <a:p>
                      <a:pPr algn="ctr"/>
                      <a:r>
                        <a:rPr lang="lt-LT" sz="1200" dirty="0">
                          <a:latin typeface="Arial" panose="020B0604020202020204" pitchFamily="34" charset="0"/>
                          <a:cs typeface="Arial" panose="020B0604020202020204" pitchFamily="34" charset="0"/>
                        </a:rPr>
                        <a:t>Privačios lėšos</a:t>
                      </a:r>
                      <a:r>
                        <a:rPr lang="lt-LT" sz="1200" baseline="0" dirty="0">
                          <a:latin typeface="Arial" panose="020B0604020202020204" pitchFamily="34" charset="0"/>
                          <a:cs typeface="Arial" panose="020B0604020202020204" pitchFamily="34" charset="0"/>
                        </a:rPr>
                        <a:t>, </a:t>
                      </a:r>
                      <a:r>
                        <a:rPr lang="lt-LT" sz="1200" baseline="0" dirty="0" err="1">
                          <a:latin typeface="Arial" panose="020B0604020202020204" pitchFamily="34" charset="0"/>
                          <a:cs typeface="Arial" panose="020B0604020202020204" pitchFamily="34" charset="0"/>
                        </a:rPr>
                        <a:t>Eur</a:t>
                      </a:r>
                      <a:endParaRPr lang="en-US" sz="1200" b="0" dirty="0">
                        <a:latin typeface="Arial" panose="020B0604020202020204" pitchFamily="34" charset="0"/>
                        <a:cs typeface="Arial" panose="020B0604020202020204" pitchFamily="34" charset="0"/>
                      </a:endParaRPr>
                    </a:p>
                  </a:txBody>
                  <a:tcPr anchor="ctr"/>
                </a:tc>
                <a:tc>
                  <a:txBody>
                    <a:bodyPr/>
                    <a:lstStyle/>
                    <a:p>
                      <a:pPr algn="ctr"/>
                      <a:r>
                        <a:rPr lang="lt-LT" sz="1200" dirty="0">
                          <a:latin typeface="Arial" panose="020B0604020202020204" pitchFamily="34" charset="0"/>
                          <a:cs typeface="Arial" panose="020B0604020202020204" pitchFamily="34" charset="0"/>
                        </a:rPr>
                        <a:t>Kitos viešosios lėšos,</a:t>
                      </a:r>
                      <a:r>
                        <a:rPr lang="lt-LT" sz="1200" baseline="0" dirty="0">
                          <a:latin typeface="Arial" panose="020B0604020202020204" pitchFamily="34" charset="0"/>
                          <a:cs typeface="Arial" panose="020B0604020202020204" pitchFamily="34" charset="0"/>
                        </a:rPr>
                        <a:t> </a:t>
                      </a:r>
                      <a:r>
                        <a:rPr lang="lt-LT" sz="1200" baseline="0" dirty="0" err="1">
                          <a:latin typeface="Arial" panose="020B0604020202020204" pitchFamily="34" charset="0"/>
                          <a:cs typeface="Arial" panose="020B0604020202020204" pitchFamily="34" charset="0"/>
                        </a:rPr>
                        <a:t>Eur</a:t>
                      </a:r>
                      <a:endParaRPr lang="en-US" sz="12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725575">
                <a:tc>
                  <a:txBody>
                    <a:bodyPr/>
                    <a:lstStyle/>
                    <a:p>
                      <a:pPr algn="ctr"/>
                      <a:r>
                        <a:rPr lang="lt-LT" sz="1200" b="1" dirty="0">
                          <a:latin typeface="Arial" panose="020B0604020202020204" pitchFamily="34" charset="0"/>
                          <a:cs typeface="Arial" panose="020B0604020202020204" pitchFamily="34" charset="0"/>
                        </a:rPr>
                        <a:t>Iš viso pagal viešąsias</a:t>
                      </a:r>
                      <a:r>
                        <a:rPr lang="lt-LT" sz="1200" b="1" baseline="0" dirty="0">
                          <a:latin typeface="Arial" panose="020B0604020202020204" pitchFamily="34" charset="0"/>
                          <a:cs typeface="Arial" panose="020B0604020202020204" pitchFamily="34" charset="0"/>
                        </a:rPr>
                        <a:t> priemones</a:t>
                      </a:r>
                      <a:endParaRPr lang="en-US" sz="1200" b="1" dirty="0">
                        <a:latin typeface="Arial" panose="020B0604020202020204" pitchFamily="34" charset="0"/>
                        <a:cs typeface="Arial" panose="020B0604020202020204" pitchFamily="34" charset="0"/>
                      </a:endParaRPr>
                    </a:p>
                  </a:txBody>
                  <a:tcPr/>
                </a:tc>
                <a:tc>
                  <a:txBody>
                    <a:bodyPr/>
                    <a:lstStyle/>
                    <a:p>
                      <a:pPr algn="ctr"/>
                      <a:r>
                        <a:rPr lang="lt-LT" sz="1200" b="1" dirty="0">
                          <a:latin typeface="Arial" panose="020B0604020202020204" pitchFamily="34" charset="0"/>
                          <a:cs typeface="Arial" panose="020B0604020202020204" pitchFamily="34" charset="0"/>
                        </a:rPr>
                        <a:t>280 160 679</a:t>
                      </a:r>
                    </a:p>
                  </a:txBody>
                  <a:tcPr anchor="ctr"/>
                </a:tc>
                <a:tc>
                  <a:txBody>
                    <a:bodyPr/>
                    <a:lstStyle/>
                    <a:p>
                      <a:pPr algn="ctr"/>
                      <a:r>
                        <a:rPr lang="lt-LT" sz="1200" b="1" kern="1200" dirty="0">
                          <a:solidFill>
                            <a:schemeClr val="tx1"/>
                          </a:solidFill>
                          <a:effectLst/>
                          <a:latin typeface="Arial" panose="020B0604020202020204" pitchFamily="34" charset="0"/>
                          <a:ea typeface="+mn-ea"/>
                          <a:cs typeface="Arial" panose="020B0604020202020204" pitchFamily="34" charset="0"/>
                        </a:rPr>
                        <a:t>270 447 890</a:t>
                      </a:r>
                      <a:endParaRPr lang="en-US" sz="1200" b="1" dirty="0">
                        <a:latin typeface="Arial" panose="020B0604020202020204" pitchFamily="34" charset="0"/>
                        <a:cs typeface="Arial" panose="020B0604020202020204" pitchFamily="34" charset="0"/>
                      </a:endParaRPr>
                    </a:p>
                  </a:txBody>
                  <a:tcPr anchor="ctr"/>
                </a:tc>
                <a:tc>
                  <a:txBody>
                    <a:bodyPr/>
                    <a:lstStyle/>
                    <a:p>
                      <a:pPr algn="ctr"/>
                      <a:r>
                        <a:rPr lang="lt-LT" sz="1200" b="1" kern="1200" dirty="0">
                          <a:solidFill>
                            <a:schemeClr val="tx1"/>
                          </a:solidFill>
                          <a:effectLst/>
                          <a:latin typeface="Arial" panose="020B0604020202020204" pitchFamily="34" charset="0"/>
                          <a:ea typeface="+mn-ea"/>
                          <a:cs typeface="Arial" panose="020B0604020202020204" pitchFamily="34" charset="0"/>
                        </a:rPr>
                        <a:t>9</a:t>
                      </a:r>
                      <a:r>
                        <a:rPr lang="lt-LT" sz="1200" b="1" kern="1200" baseline="0" dirty="0">
                          <a:solidFill>
                            <a:schemeClr val="tx1"/>
                          </a:solidFill>
                          <a:effectLst/>
                          <a:latin typeface="Arial" panose="020B0604020202020204" pitchFamily="34" charset="0"/>
                          <a:ea typeface="+mn-ea"/>
                          <a:cs typeface="Arial" panose="020B0604020202020204" pitchFamily="34" charset="0"/>
                        </a:rPr>
                        <a:t> 712 789</a:t>
                      </a:r>
                      <a:endParaRPr lang="en-US" sz="1200" b="1" dirty="0">
                        <a:latin typeface="Arial" panose="020B0604020202020204" pitchFamily="34" charset="0"/>
                        <a:cs typeface="Arial" panose="020B0604020202020204" pitchFamily="34" charset="0"/>
                      </a:endParaRPr>
                    </a:p>
                  </a:txBody>
                  <a:tcPr anchor="ctr"/>
                </a:tc>
                <a:tc>
                  <a:txBody>
                    <a:bodyPr/>
                    <a:lstStyle/>
                    <a:p>
                      <a:pPr algn="ctr"/>
                      <a:r>
                        <a:rPr lang="lt-LT" sz="1200" b="1" kern="1200" dirty="0">
                          <a:solidFill>
                            <a:schemeClr val="tx1"/>
                          </a:solidFill>
                          <a:effectLst/>
                          <a:latin typeface="Arial" panose="020B0604020202020204" pitchFamily="34" charset="0"/>
                          <a:ea typeface="+mn-ea"/>
                          <a:cs typeface="Arial" panose="020B0604020202020204" pitchFamily="34" charset="0"/>
                        </a:rPr>
                        <a:t>45 087 635</a:t>
                      </a:r>
                      <a:endParaRPr lang="en-US" sz="1200" b="1" dirty="0">
                        <a:latin typeface="Arial" panose="020B0604020202020204" pitchFamily="34" charset="0"/>
                        <a:cs typeface="Arial" panose="020B0604020202020204" pitchFamily="34" charset="0"/>
                      </a:endParaRPr>
                    </a:p>
                  </a:txBody>
                  <a:tcPr anchor="ctr"/>
                </a:tc>
                <a:tc>
                  <a:txBody>
                    <a:bodyPr/>
                    <a:lstStyle/>
                    <a:p>
                      <a:pPr algn="ctr"/>
                      <a:r>
                        <a:rPr lang="lt-LT" sz="1200" b="1" kern="1200" dirty="0">
                          <a:solidFill>
                            <a:schemeClr val="tx1"/>
                          </a:solidFill>
                          <a:effectLst/>
                          <a:latin typeface="Arial" panose="020B0604020202020204" pitchFamily="34" charset="0"/>
                          <a:ea typeface="+mn-ea"/>
                          <a:cs typeface="Arial" panose="020B0604020202020204" pitchFamily="34" charset="0"/>
                        </a:rPr>
                        <a:t>1 139 244</a:t>
                      </a:r>
                      <a:endParaRPr lang="en-US" sz="1200" b="1" dirty="0">
                        <a:latin typeface="Arial" panose="020B0604020202020204" pitchFamily="34" charset="0"/>
                        <a:cs typeface="Arial" panose="020B0604020202020204" pitchFamily="34" charset="0"/>
                      </a:endParaRPr>
                    </a:p>
                  </a:txBody>
                  <a:tcPr anchor="ctr"/>
                </a:tc>
                <a:tc>
                  <a:txBody>
                    <a:bodyPr/>
                    <a:lstStyle/>
                    <a:p>
                      <a:pPr algn="ctr"/>
                      <a:r>
                        <a:rPr lang="lt-LT" sz="1200" b="1" dirty="0">
                          <a:latin typeface="Arial" panose="020B0604020202020204" pitchFamily="34" charset="0"/>
                          <a:cs typeface="Arial" panose="020B0604020202020204" pitchFamily="34" charset="0"/>
                        </a:rPr>
                        <a:t>3 493 660</a:t>
                      </a:r>
                      <a:endParaRPr lang="en-US" sz="12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bl>
          </a:graphicData>
        </a:graphic>
      </p:graphicFrame>
      <p:sp>
        <p:nvSpPr>
          <p:cNvPr id="4" name="Rectangle 3"/>
          <p:cNvSpPr/>
          <p:nvPr/>
        </p:nvSpPr>
        <p:spPr>
          <a:xfrm>
            <a:off x="168494" y="4139788"/>
            <a:ext cx="8292275" cy="307777"/>
          </a:xfrm>
          <a:prstGeom prst="rect">
            <a:avLst/>
          </a:prstGeom>
        </p:spPr>
        <p:txBody>
          <a:bodyPr wrap="square">
            <a:spAutoFit/>
          </a:bodyPr>
          <a:lstStyle/>
          <a:p>
            <a:r>
              <a:rPr lang="lt-LT" sz="1400" b="1" dirty="0">
                <a:solidFill>
                  <a:schemeClr val="tx1">
                    <a:lumMod val="95000"/>
                    <a:lumOff val="5000"/>
                  </a:schemeClr>
                </a:solidFill>
                <a:latin typeface="Arial" panose="020B0604020202020204" pitchFamily="34" charset="0"/>
                <a:cs typeface="Arial" panose="020B0604020202020204" pitchFamily="34" charset="0"/>
              </a:rPr>
              <a:t>INVESTICIJOS Į VILNIAUS ITV PROGRAMĄ BE KULTŪROS MINISTERIJOS (KM) VEIKSMŲ</a:t>
            </a:r>
            <a:endParaRPr lang="en-US" sz="1400" dirty="0">
              <a:solidFill>
                <a:schemeClr val="tx1">
                  <a:lumMod val="95000"/>
                  <a:lumOff val="5000"/>
                </a:schemeClr>
              </a:solidFill>
            </a:endParaRPr>
          </a:p>
        </p:txBody>
      </p:sp>
    </p:spTree>
    <p:extLst>
      <p:ext uri="{BB962C8B-B14F-4D97-AF65-F5344CB8AC3E}">
        <p14:creationId xmlns:p14="http://schemas.microsoft.com/office/powerpoint/2010/main" val="1918087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624" y="620688"/>
            <a:ext cx="7920880" cy="1152128"/>
          </a:xfrm>
        </p:spPr>
        <p:txBody>
          <a:bodyPr>
            <a:normAutofit/>
          </a:bodyPr>
          <a:lstStyle/>
          <a:p>
            <a:pPr algn="l"/>
            <a:r>
              <a:rPr lang="lt-LT" sz="1800" b="1" dirty="0">
                <a:solidFill>
                  <a:schemeClr val="tx1">
                    <a:lumMod val="75000"/>
                    <a:lumOff val="25000"/>
                  </a:schemeClr>
                </a:solidFill>
                <a:latin typeface="Arial" panose="020B0604020202020204" pitchFamily="34" charset="0"/>
                <a:cs typeface="Arial" panose="020B0604020202020204" pitchFamily="34" charset="0"/>
              </a:rPr>
              <a:t>2018 M. DARBAI</a:t>
            </a:r>
            <a:endParaRPr lang="lt-LT" sz="1800"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5" name="Straight Connector 4"/>
          <p:cNvCxnSpPr/>
          <p:nvPr/>
        </p:nvCxnSpPr>
        <p:spPr>
          <a:xfrm>
            <a:off x="971600" y="1484784"/>
            <a:ext cx="648072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827583" y="1515615"/>
            <a:ext cx="7632847" cy="1522133"/>
          </a:xfrm>
        </p:spPr>
        <p:txBody>
          <a:bodyPr>
            <a:normAutofit/>
          </a:bodyPr>
          <a:lstStyle/>
          <a:p>
            <a:pPr algn="just"/>
            <a:r>
              <a:rPr lang="lt-LT" sz="1200" b="1" dirty="0">
                <a:solidFill>
                  <a:schemeClr val="tx1">
                    <a:lumMod val="75000"/>
                    <a:lumOff val="25000"/>
                  </a:schemeClr>
                </a:solidFill>
                <a:latin typeface="Arial" panose="020B0604020202020204" pitchFamily="34" charset="0"/>
                <a:cs typeface="Arial" panose="020B0604020202020204" pitchFamily="34" charset="0"/>
              </a:rPr>
              <a:t>Pateikta 14 projektinių pasiūlymų </a:t>
            </a:r>
            <a:r>
              <a:rPr lang="lt-LT" sz="1200" dirty="0">
                <a:solidFill>
                  <a:schemeClr val="tx1">
                    <a:lumMod val="75000"/>
                    <a:lumOff val="25000"/>
                  </a:schemeClr>
                </a:solidFill>
                <a:latin typeface="Arial" panose="020B0604020202020204" pitchFamily="34" charset="0"/>
                <a:cs typeface="Arial" panose="020B0604020202020204" pitchFamily="34" charset="0"/>
              </a:rPr>
              <a:t>(10 didžiųjų miestų kompleksinė plėtra (DMKP), Caritas, Rasos, Ikimokyklinis, Elektromobiliai), Vilnius regiono plėtros tarybai ir ministerijoms;</a:t>
            </a:r>
          </a:p>
          <a:p>
            <a:pPr algn="just"/>
            <a:r>
              <a:rPr lang="lt-LT" sz="1200" b="1" dirty="0">
                <a:solidFill>
                  <a:schemeClr val="tx1">
                    <a:lumMod val="75000"/>
                    <a:lumOff val="25000"/>
                  </a:schemeClr>
                </a:solidFill>
                <a:latin typeface="Arial" panose="020B0604020202020204" pitchFamily="34" charset="0"/>
                <a:cs typeface="Arial" panose="020B0604020202020204" pitchFamily="34" charset="0"/>
              </a:rPr>
              <a:t>Projektai įtraukti į Regiono ir valstybės sąrašus, suteikiant teisę teikti paraiškas ir gauti finansavimą;</a:t>
            </a:r>
          </a:p>
          <a:p>
            <a:pPr algn="just"/>
            <a:r>
              <a:rPr lang="lt-LT" sz="1200" b="1" dirty="0">
                <a:solidFill>
                  <a:schemeClr val="tx1">
                    <a:lumMod val="75000"/>
                    <a:lumOff val="25000"/>
                  </a:schemeClr>
                </a:solidFill>
                <a:latin typeface="Arial" panose="020B0604020202020204" pitchFamily="34" charset="0"/>
                <a:cs typeface="Arial" panose="020B0604020202020204" pitchFamily="34" charset="0"/>
              </a:rPr>
              <a:t>Pateikta 14 paraiškų agentūroms </a:t>
            </a:r>
            <a:r>
              <a:rPr lang="lt-LT" sz="1200" dirty="0">
                <a:solidFill>
                  <a:schemeClr val="tx1">
                    <a:lumMod val="75000"/>
                    <a:lumOff val="25000"/>
                  </a:schemeClr>
                </a:solidFill>
                <a:latin typeface="Arial" panose="020B0604020202020204" pitchFamily="34" charset="0"/>
                <a:cs typeface="Arial" panose="020B0604020202020204" pitchFamily="34" charset="0"/>
              </a:rPr>
              <a:t>(Sapiegos, Rasos, </a:t>
            </a:r>
            <a:r>
              <a:rPr lang="lt-LT" sz="1200" dirty="0" err="1">
                <a:solidFill>
                  <a:schemeClr val="tx1">
                    <a:lumMod val="75000"/>
                    <a:lumOff val="25000"/>
                  </a:schemeClr>
                </a:solidFill>
                <a:latin typeface="Arial" panose="020B0604020202020204" pitchFamily="34" charset="0"/>
                <a:cs typeface="Arial" panose="020B0604020202020204" pitchFamily="34" charset="0"/>
              </a:rPr>
              <a:t>Soc</a:t>
            </a:r>
            <a:r>
              <a:rPr lang="lt-LT" sz="1200" dirty="0">
                <a:solidFill>
                  <a:schemeClr val="tx1">
                    <a:lumMod val="75000"/>
                    <a:lumOff val="25000"/>
                  </a:schemeClr>
                </a:solidFill>
                <a:latin typeface="Arial" panose="020B0604020202020204" pitchFamily="34" charset="0"/>
                <a:cs typeface="Arial" panose="020B0604020202020204" pitchFamily="34" charset="0"/>
              </a:rPr>
              <a:t>. Būstas, Caritas, Ikimokyklinis, Elektromobiliai ir 8 DMKP).</a:t>
            </a:r>
          </a:p>
          <a:p>
            <a:pPr marL="0" indent="0" algn="just">
              <a:buNone/>
            </a:pPr>
            <a:r>
              <a:rPr lang="lt-LT" sz="1200" b="1" dirty="0">
                <a:solidFill>
                  <a:schemeClr val="tx1">
                    <a:lumMod val="75000"/>
                    <a:lumOff val="25000"/>
                  </a:schemeClr>
                </a:solidFill>
                <a:latin typeface="Arial" panose="020B0604020202020204" pitchFamily="34" charset="0"/>
                <a:cs typeface="Arial" panose="020B0604020202020204" pitchFamily="34" charset="0"/>
              </a:rPr>
              <a:t>        Skirtas finansavimas 23 projektams ir pasirašytos ES finansavimo sutartys.</a:t>
            </a:r>
          </a:p>
        </p:txBody>
      </p:sp>
      <p:graphicFrame>
        <p:nvGraphicFramePr>
          <p:cNvPr id="6" name="Table 6">
            <a:extLst>
              <a:ext uri="{FF2B5EF4-FFF2-40B4-BE49-F238E27FC236}">
                <a16:creationId xmlns:a16="http://schemas.microsoft.com/office/drawing/2014/main" id="{6009E9C6-02E6-464B-8D1B-DD8BEEEE0A1D}"/>
              </a:ext>
            </a:extLst>
          </p:cNvPr>
          <p:cNvGraphicFramePr>
            <a:graphicFrameLocks noGrp="1"/>
          </p:cNvGraphicFramePr>
          <p:nvPr>
            <p:extLst>
              <p:ext uri="{D42A27DB-BD31-4B8C-83A1-F6EECF244321}">
                <p14:modId xmlns:p14="http://schemas.microsoft.com/office/powerpoint/2010/main" val="1422454444"/>
              </p:ext>
            </p:extLst>
          </p:nvPr>
        </p:nvGraphicFramePr>
        <p:xfrm>
          <a:off x="1259633" y="3140968"/>
          <a:ext cx="7202832" cy="2086342"/>
        </p:xfrm>
        <a:graphic>
          <a:graphicData uri="http://schemas.openxmlformats.org/drawingml/2006/table">
            <a:tbl>
              <a:tblPr firstRow="1" bandRow="1">
                <a:tableStyleId>{69012ECD-51FC-41F1-AA8D-1B2483CD663E}</a:tableStyleId>
              </a:tblPr>
              <a:tblGrid>
                <a:gridCol w="1440566">
                  <a:extLst>
                    <a:ext uri="{9D8B030D-6E8A-4147-A177-3AD203B41FA5}">
                      <a16:colId xmlns:a16="http://schemas.microsoft.com/office/drawing/2014/main" val="20000"/>
                    </a:ext>
                  </a:extLst>
                </a:gridCol>
                <a:gridCol w="1509166">
                  <a:extLst>
                    <a:ext uri="{9D8B030D-6E8A-4147-A177-3AD203B41FA5}">
                      <a16:colId xmlns:a16="http://schemas.microsoft.com/office/drawing/2014/main" val="20001"/>
                    </a:ext>
                  </a:extLst>
                </a:gridCol>
                <a:gridCol w="1371968">
                  <a:extLst>
                    <a:ext uri="{9D8B030D-6E8A-4147-A177-3AD203B41FA5}">
                      <a16:colId xmlns:a16="http://schemas.microsoft.com/office/drawing/2014/main" val="20002"/>
                    </a:ext>
                  </a:extLst>
                </a:gridCol>
                <a:gridCol w="1440566">
                  <a:extLst>
                    <a:ext uri="{9D8B030D-6E8A-4147-A177-3AD203B41FA5}">
                      <a16:colId xmlns:a16="http://schemas.microsoft.com/office/drawing/2014/main" val="20003"/>
                    </a:ext>
                  </a:extLst>
                </a:gridCol>
                <a:gridCol w="1440566">
                  <a:extLst>
                    <a:ext uri="{9D8B030D-6E8A-4147-A177-3AD203B41FA5}">
                      <a16:colId xmlns:a16="http://schemas.microsoft.com/office/drawing/2014/main" val="20004"/>
                    </a:ext>
                  </a:extLst>
                </a:gridCol>
              </a:tblGrid>
              <a:tr h="10805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t-LT" sz="1400" b="0" i="0" u="none" strike="noStrike" kern="1200" baseline="0" dirty="0">
                        <a:solidFill>
                          <a:schemeClr val="lt1"/>
                        </a:solidFill>
                        <a:latin typeface="Arial" panose="020B0604020202020204" pitchFamily="34" charset="0"/>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400" u="none" strike="noStrike" kern="1200" baseline="0" dirty="0"/>
                        <a:t>Iš viso, Eur</a:t>
                      </a:r>
                      <a:endParaRPr lang="lt-LT" sz="1400" b="0" i="0" u="none" strike="noStrike" kern="1200" baseline="0" dirty="0">
                        <a:solidFill>
                          <a:schemeClr val="lt1"/>
                        </a:solidFill>
                        <a:latin typeface="Arial" panose="020B0604020202020204" pitchFamily="34" charset="0"/>
                        <a:ea typeface="+mn-ea"/>
                        <a:cs typeface="Arial" panose="020B0604020202020204" pitchFamily="34" charset="0"/>
                      </a:endParaRPr>
                    </a:p>
                  </a:txBody>
                  <a:tcPr anchor="ctr"/>
                </a:tc>
                <a:tc>
                  <a:txBody>
                    <a:bodyPr/>
                    <a:lstStyle/>
                    <a:p>
                      <a:pPr algn="ctr"/>
                      <a:r>
                        <a:rPr lang="lt-LT" sz="1400" dirty="0"/>
                        <a:t>ES lėšos</a:t>
                      </a:r>
                      <a:r>
                        <a:rPr lang="lt-LT" sz="1400" baseline="0" dirty="0"/>
                        <a:t>, </a:t>
                      </a:r>
                      <a:r>
                        <a:rPr lang="lt-LT" sz="1400" baseline="0" dirty="0" err="1"/>
                        <a:t>Eur</a:t>
                      </a:r>
                      <a:endParaRPr lang="en-US" sz="1400" b="0" dirty="0">
                        <a:latin typeface="Arial" panose="020B0604020202020204" pitchFamily="34" charset="0"/>
                        <a:cs typeface="Arial" panose="020B0604020202020204" pitchFamily="34" charset="0"/>
                      </a:endParaRPr>
                    </a:p>
                  </a:txBody>
                  <a:tcPr anchor="ctr"/>
                </a:tc>
                <a:tc>
                  <a:txBody>
                    <a:bodyPr/>
                    <a:lstStyle/>
                    <a:p>
                      <a:pPr algn="ctr"/>
                      <a:r>
                        <a:rPr lang="lt-LT" sz="1400" dirty="0"/>
                        <a:t>Valstybės biudžeto lėšos,</a:t>
                      </a:r>
                      <a:r>
                        <a:rPr lang="lt-LT" sz="1400" baseline="0" dirty="0"/>
                        <a:t> </a:t>
                      </a:r>
                      <a:r>
                        <a:rPr lang="lt-LT" sz="1400" baseline="0" dirty="0" err="1"/>
                        <a:t>Eur</a:t>
                      </a:r>
                      <a:endParaRPr lang="en-US" sz="1400" b="0" dirty="0">
                        <a:latin typeface="Arial" panose="020B0604020202020204" pitchFamily="34" charset="0"/>
                        <a:cs typeface="Arial" panose="020B0604020202020204" pitchFamily="34" charset="0"/>
                      </a:endParaRPr>
                    </a:p>
                  </a:txBody>
                  <a:tcPr anchor="ctr"/>
                </a:tc>
                <a:tc>
                  <a:txBody>
                    <a:bodyPr/>
                    <a:lstStyle/>
                    <a:p>
                      <a:pPr algn="ctr"/>
                      <a:r>
                        <a:rPr lang="lt-LT" sz="1400" dirty="0"/>
                        <a:t>Savivaldybės biudžeto lėšos</a:t>
                      </a:r>
                      <a:r>
                        <a:rPr lang="lt-LT" sz="1400" baseline="0" dirty="0"/>
                        <a:t>, </a:t>
                      </a:r>
                      <a:r>
                        <a:rPr lang="lt-LT" sz="1400" baseline="0" dirty="0" err="1"/>
                        <a:t>Eur</a:t>
                      </a:r>
                      <a:endParaRPr lang="en-US" sz="14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395272">
                <a:tc>
                  <a:txBody>
                    <a:bodyPr/>
                    <a:lstStyle/>
                    <a:p>
                      <a:pPr algn="ctr"/>
                      <a:r>
                        <a:rPr lang="lt-LT" sz="1200" b="1" dirty="0">
                          <a:latin typeface="Arial" panose="020B0604020202020204" pitchFamily="34" charset="0"/>
                          <a:cs typeface="Arial" panose="020B0604020202020204" pitchFamily="34" charset="0"/>
                        </a:rPr>
                        <a:t>Iš viso pagal viešąsias</a:t>
                      </a:r>
                      <a:r>
                        <a:rPr lang="lt-LT" sz="1200" b="1" baseline="0" dirty="0">
                          <a:latin typeface="Arial" panose="020B0604020202020204" pitchFamily="34" charset="0"/>
                          <a:cs typeface="Arial" panose="020B0604020202020204" pitchFamily="34" charset="0"/>
                        </a:rPr>
                        <a:t> priemones iki 2018.12.31 gautos lėšos</a:t>
                      </a:r>
                      <a:endParaRPr lang="en-US" sz="1200" b="1" dirty="0">
                        <a:latin typeface="Arial" panose="020B0604020202020204" pitchFamily="34" charset="0"/>
                        <a:cs typeface="Arial" panose="020B0604020202020204" pitchFamily="34" charset="0"/>
                      </a:endParaRPr>
                    </a:p>
                  </a:txBody>
                  <a:tcPr anchor="ctr"/>
                </a:tc>
                <a:tc>
                  <a:txBody>
                    <a:bodyPr/>
                    <a:lstStyle/>
                    <a:p>
                      <a:pPr algn="ctr" fontAlgn="t"/>
                      <a:r>
                        <a:rPr lang="lt-LT" sz="1200" b="1" i="0" u="none" strike="noStrike" dirty="0">
                          <a:solidFill>
                            <a:srgbClr val="000000"/>
                          </a:solidFill>
                          <a:effectLst/>
                          <a:latin typeface="Arial" panose="020B0604020202020204" pitchFamily="34" charset="0"/>
                          <a:cs typeface="Arial" panose="020B0604020202020204" pitchFamily="34" charset="0"/>
                        </a:rPr>
                        <a:t>116</a:t>
                      </a:r>
                      <a:r>
                        <a:rPr lang="lt-LT" sz="1200" b="1" i="0" u="none" strike="noStrike" baseline="0" dirty="0">
                          <a:solidFill>
                            <a:srgbClr val="000000"/>
                          </a:solidFill>
                          <a:effectLst/>
                          <a:latin typeface="Arial" panose="020B0604020202020204" pitchFamily="34" charset="0"/>
                          <a:cs typeface="Arial" panose="020B0604020202020204" pitchFamily="34" charset="0"/>
                        </a:rPr>
                        <a:t> 289 623</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100 358 041</a:t>
                      </a:r>
                    </a:p>
                  </a:txBody>
                  <a:tcPr marL="9525" marR="9525" marT="9525" marB="0" anchor="ctr">
                    <a:solidFill>
                      <a:schemeClr val="bg1"/>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1 825 516</a:t>
                      </a:r>
                    </a:p>
                  </a:txBody>
                  <a:tcPr marL="9525" marR="9525" marT="9525" marB="0" anchor="ctr">
                    <a:solidFill>
                      <a:schemeClr val="bg1"/>
                    </a:solidFill>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14 106 066</a:t>
                      </a:r>
                    </a:p>
                  </a:txBody>
                  <a:tcPr marL="9525" marR="9525" marT="9525" marB="0" anchor="ctr">
                    <a:solidFill>
                      <a:schemeClr val="bg1"/>
                    </a:solidFill>
                  </a:tcPr>
                </a:tc>
                <a:extLst>
                  <a:ext uri="{0D108BD9-81ED-4DB2-BD59-A6C34878D82A}">
                    <a16:rowId xmlns:a16="http://schemas.microsoft.com/office/drawing/2014/main" val="10001"/>
                  </a:ext>
                </a:extLst>
              </a:tr>
            </a:tbl>
          </a:graphicData>
        </a:graphic>
      </p:graphicFrame>
      <p:sp>
        <p:nvSpPr>
          <p:cNvPr id="12" name="Content Placeholder 2">
            <a:extLst>
              <a:ext uri="{FF2B5EF4-FFF2-40B4-BE49-F238E27FC236}">
                <a16:creationId xmlns:a16="http://schemas.microsoft.com/office/drawing/2014/main" id="{646BDF8F-1F97-4177-B2E5-DC25116E87D5}"/>
              </a:ext>
            </a:extLst>
          </p:cNvPr>
          <p:cNvSpPr txBox="1">
            <a:spLocks/>
          </p:cNvSpPr>
          <p:nvPr/>
        </p:nvSpPr>
        <p:spPr>
          <a:xfrm>
            <a:off x="1202682" y="5298369"/>
            <a:ext cx="7257969" cy="14541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endParaRPr lang="lt-LT" sz="1250" b="1" dirty="0">
              <a:solidFill>
                <a:schemeClr val="tx1">
                  <a:lumMod val="75000"/>
                  <a:lumOff val="25000"/>
                </a:schemeClr>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lt-LT" sz="1250" b="1" dirty="0">
                <a:solidFill>
                  <a:schemeClr val="tx1">
                    <a:lumMod val="75000"/>
                    <a:lumOff val="25000"/>
                  </a:schemeClr>
                </a:solidFill>
                <a:latin typeface="Arial" panose="020B0604020202020204" pitchFamily="34" charset="0"/>
                <a:cs typeface="Arial" panose="020B0604020202020204" pitchFamily="34" charset="0"/>
              </a:rPr>
              <a:t>2018 m. buvo atliktas esminis ITVP keitimas (aktuali redakcija – 2018-08-13)</a:t>
            </a:r>
          </a:p>
          <a:p>
            <a:pPr marL="0" indent="0" algn="just">
              <a:buFont typeface="Arial" panose="020B0604020202020204" pitchFamily="34" charset="0"/>
              <a:buNone/>
            </a:pPr>
            <a:r>
              <a:rPr lang="lt-LT" sz="1300" dirty="0">
                <a:solidFill>
                  <a:schemeClr val="tx1">
                    <a:lumMod val="75000"/>
                    <a:lumOff val="25000"/>
                  </a:schemeClr>
                </a:solidFill>
                <a:latin typeface="Arial" panose="020B0604020202020204" pitchFamily="34" charset="0"/>
                <a:cs typeface="Arial" panose="020B0604020202020204" pitchFamily="34" charset="0"/>
              </a:rPr>
              <a:t>Buvo peržiūrimi programos veiksmai, jie tikslinami ir keičiami (ypač švietimo, ikimokyklinio ir priešmokyklinio ugdymo, didžiųjų miestų kompleksinės plėtros projektams).</a:t>
            </a:r>
          </a:p>
          <a:p>
            <a:pPr marL="0" indent="0">
              <a:buFont typeface="Arial" panose="020B0604020202020204" pitchFamily="34" charset="0"/>
              <a:buNone/>
            </a:pPr>
            <a:endParaRPr lang="lt-LT" sz="1500" dirty="0">
              <a:solidFill>
                <a:schemeClr val="tx1">
                  <a:lumMod val="75000"/>
                  <a:lumOff val="2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lt-LT"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5709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20688"/>
            <a:ext cx="7920880" cy="1152128"/>
          </a:xfrm>
        </p:spPr>
        <p:txBody>
          <a:bodyPr>
            <a:normAutofit/>
          </a:bodyPr>
          <a:lstStyle/>
          <a:p>
            <a:pPr algn="l"/>
            <a:r>
              <a:rPr lang="lt-LT" sz="1800" b="1" dirty="0">
                <a:solidFill>
                  <a:schemeClr val="tx1">
                    <a:lumMod val="75000"/>
                    <a:lumOff val="25000"/>
                  </a:schemeClr>
                </a:solidFill>
                <a:latin typeface="Arial" panose="020B0604020202020204" pitchFamily="34" charset="0"/>
                <a:cs typeface="Arial" panose="020B0604020202020204" pitchFamily="34" charset="0"/>
              </a:rPr>
              <a:t>2018 M. </a:t>
            </a:r>
            <a:r>
              <a:rPr lang="lt-LT" sz="1800" b="1" dirty="0">
                <a:latin typeface="Arial" panose="020B0604020202020204" pitchFamily="34" charset="0"/>
                <a:cs typeface="Arial" panose="020B0604020202020204" pitchFamily="34" charset="0"/>
              </a:rPr>
              <a:t>SKIRTAS FINANSAVIMAS</a:t>
            </a:r>
            <a:br>
              <a:rPr lang="lt-LT" sz="1800" b="1" dirty="0">
                <a:latin typeface="Arial" panose="020B0604020202020204" pitchFamily="34" charset="0"/>
                <a:cs typeface="Arial" panose="020B0604020202020204" pitchFamily="34" charset="0"/>
              </a:rPr>
            </a:br>
            <a:endParaRPr lang="lt-LT" sz="1800" b="1" dirty="0">
              <a:latin typeface="Arial" panose="020B0604020202020204" pitchFamily="34" charset="0"/>
              <a:cs typeface="Arial" panose="020B0604020202020204" pitchFamily="34" charset="0"/>
            </a:endParaRPr>
          </a:p>
        </p:txBody>
      </p:sp>
      <p:cxnSp>
        <p:nvCxnSpPr>
          <p:cNvPr id="5" name="Straight Connector 4"/>
          <p:cNvCxnSpPr/>
          <p:nvPr/>
        </p:nvCxnSpPr>
        <p:spPr>
          <a:xfrm>
            <a:off x="971600" y="1484784"/>
            <a:ext cx="648072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539552" y="1628800"/>
            <a:ext cx="8280920" cy="4608511"/>
          </a:xfrm>
        </p:spPr>
        <p:txBody>
          <a:bodyPr>
            <a:normAutofit fontScale="25000" lnSpcReduction="20000"/>
          </a:bodyPr>
          <a:lstStyle/>
          <a:p>
            <a:pPr>
              <a:buFontTx/>
              <a:buChar char="-"/>
            </a:pPr>
            <a:r>
              <a:rPr lang="lt-LT" sz="4800" b="1" dirty="0">
                <a:latin typeface="Arial" panose="020B0604020202020204" pitchFamily="34" charset="0"/>
                <a:cs typeface="Arial" panose="020B0604020202020204" pitchFamily="34" charset="0"/>
              </a:rPr>
              <a:t>1.1.21 v.</a:t>
            </a:r>
            <a:r>
              <a:rPr lang="lt-LT" sz="4800" dirty="0">
                <a:latin typeface="Arial" panose="020B0604020202020204" pitchFamily="34" charset="0"/>
                <a:cs typeface="Arial" panose="020B0604020202020204" pitchFamily="34" charset="0"/>
              </a:rPr>
              <a:t>  Valstybinio Sapiegų parko tvarkymas ir pritaikymas lankymui ir tausojančiam naudojimui</a:t>
            </a:r>
          </a:p>
          <a:p>
            <a:pPr>
              <a:buFontTx/>
              <a:buChar char="-"/>
            </a:pPr>
            <a:r>
              <a:rPr lang="lt-LT" sz="4800" b="1" dirty="0">
                <a:latin typeface="Arial" panose="020B0604020202020204" pitchFamily="34" charset="0"/>
                <a:cs typeface="Arial" panose="020B0604020202020204" pitchFamily="34" charset="0"/>
              </a:rPr>
              <a:t>2.1.11 v. </a:t>
            </a:r>
            <a:r>
              <a:rPr lang="lt-LT" sz="4800" dirty="0">
                <a:latin typeface="Arial" panose="020B0604020202020204" pitchFamily="34" charset="0"/>
                <a:cs typeface="Arial" panose="020B0604020202020204" pitchFamily="34" charset="0"/>
              </a:rPr>
              <a:t>Aukštaičių g. įrengimas su įvažiavimų į Drujos  g. ir Paupio g. rekonstravimu.</a:t>
            </a:r>
          </a:p>
          <a:p>
            <a:pPr>
              <a:buFontTx/>
              <a:buChar char="-"/>
            </a:pPr>
            <a:r>
              <a:rPr lang="lt-LT" sz="4800" b="1" dirty="0">
                <a:latin typeface="Arial" panose="020B0604020202020204" pitchFamily="34" charset="0"/>
                <a:cs typeface="Arial" panose="020B0604020202020204" pitchFamily="34" charset="0"/>
              </a:rPr>
              <a:t>2.2.2 v. </a:t>
            </a:r>
            <a:r>
              <a:rPr lang="lt-LT" sz="4800" dirty="0">
                <a:latin typeface="Arial" panose="020B0604020202020204" pitchFamily="34" charset="0"/>
                <a:cs typeface="Arial" panose="020B0604020202020204" pitchFamily="34" charset="0"/>
              </a:rPr>
              <a:t>: Ikimokyklinio ir priešmokyklinio ugdymo prieinamumo didinimas Vilniaus mieste (statant modulinius</a:t>
            </a:r>
          </a:p>
          <a:p>
            <a:pPr marL="0" indent="0">
              <a:buNone/>
            </a:pPr>
            <a:r>
              <a:rPr lang="lt-LT" sz="4800" dirty="0">
                <a:latin typeface="Arial" panose="020B0604020202020204" pitchFamily="34" charset="0"/>
                <a:cs typeface="Arial" panose="020B0604020202020204" pitchFamily="34" charset="0"/>
              </a:rPr>
              <a:t>-       </a:t>
            </a:r>
            <a:r>
              <a:rPr lang="lt-LT" sz="4800" b="1" dirty="0">
                <a:latin typeface="Arial" panose="020B0604020202020204" pitchFamily="34" charset="0"/>
                <a:cs typeface="Arial" panose="020B0604020202020204" pitchFamily="34" charset="0"/>
              </a:rPr>
              <a:t>2.2.3 v. - 2.2.12 v.  ir 2.2.14 v. - 2.2.20 v. </a:t>
            </a:r>
            <a:r>
              <a:rPr lang="lt-LT" sz="4800" dirty="0">
                <a:latin typeface="Arial" panose="020B0604020202020204" pitchFamily="34" charset="0"/>
                <a:cs typeface="Arial" panose="020B0604020202020204" pitchFamily="34" charset="0"/>
              </a:rPr>
              <a:t>:</a:t>
            </a:r>
          </a:p>
          <a:p>
            <a:pPr lvl="1">
              <a:buFontTx/>
              <a:buChar char="-"/>
            </a:pPr>
            <a:r>
              <a:rPr lang="lt-LT" sz="4800" dirty="0">
                <a:latin typeface="Arial" panose="020B0604020202020204" pitchFamily="34" charset="0"/>
                <a:cs typeface="Arial" panose="020B0604020202020204" pitchFamily="34" charset="0"/>
              </a:rPr>
              <a:t>Lazdynų mokyklos, Vilniaus Genio progimnazijos, Vilniaus Jeruzalės progimnazijos, Vilniaus Jono Basanavičiaus gimnazijos, Vilniaus Žygimanto Augusto pagrindinės mokyklos, Vilniaus Gedimino technikos universiteto inžinerijos licėjaus, Vilniaus Ąžuolyno progimnazijos, Vilniaus Antano Vienuolio progimnazijos, Vilniaus Jono Basanavičiaus progimnazijos, Vilniaus Salomėjos Nėries gimnazijos, Vilniaus Simono Stanevičiaus progimnazijos, Vilniaus </a:t>
            </a:r>
            <a:r>
              <a:rPr lang="lt-LT" sz="4800" dirty="0" err="1">
                <a:latin typeface="Arial" panose="020B0604020202020204" pitchFamily="34" charset="0"/>
                <a:cs typeface="Arial" panose="020B0604020202020204" pitchFamily="34" charset="0"/>
              </a:rPr>
              <a:t>Baltupių</a:t>
            </a:r>
            <a:r>
              <a:rPr lang="lt-LT" sz="4800" dirty="0">
                <a:latin typeface="Arial" panose="020B0604020202020204" pitchFamily="34" charset="0"/>
                <a:cs typeface="Arial" panose="020B0604020202020204" pitchFamily="34" charset="0"/>
              </a:rPr>
              <a:t> progimnazijos, Vilniaus Sofijos </a:t>
            </a:r>
            <a:r>
              <a:rPr lang="lt-LT" sz="4800" dirty="0" err="1">
                <a:latin typeface="Arial" panose="020B0604020202020204" pitchFamily="34" charset="0"/>
                <a:cs typeface="Arial" panose="020B0604020202020204" pitchFamily="34" charset="0"/>
              </a:rPr>
              <a:t>Kovalevskajos</a:t>
            </a:r>
            <a:r>
              <a:rPr lang="lt-LT" sz="4800" dirty="0">
                <a:latin typeface="Arial" panose="020B0604020202020204" pitchFamily="34" charset="0"/>
                <a:cs typeface="Arial" panose="020B0604020202020204" pitchFamily="34" charset="0"/>
              </a:rPr>
              <a:t> gimnazijos/progimnazijos, Vilniaus Spindulio progimnazijos, Vilniaus Žemynos gimnazijos, Vilniaus Aleksandro Puškino vidurinės mokyklos, Vilniaus Žemynos progimnazijos efektyvumo didinimas;</a:t>
            </a:r>
          </a:p>
          <a:p>
            <a:pPr>
              <a:buFontTx/>
              <a:buChar char="-"/>
            </a:pPr>
            <a:r>
              <a:rPr lang="lt-LT" sz="4800" b="1" dirty="0">
                <a:latin typeface="Arial" panose="020B0604020202020204" pitchFamily="34" charset="0"/>
                <a:cs typeface="Arial" panose="020B0604020202020204" pitchFamily="34" charset="0"/>
              </a:rPr>
              <a:t>2.3.1 v. -2.3.4 v. , 2.3.8 v. </a:t>
            </a:r>
            <a:r>
              <a:rPr lang="lt-LT" sz="4800" dirty="0">
                <a:latin typeface="Arial" panose="020B0604020202020204" pitchFamily="34" charset="0"/>
                <a:cs typeface="Arial" panose="020B0604020202020204" pitchFamily="34" charset="0"/>
              </a:rPr>
              <a:t>Vilniaus miesto </a:t>
            </a:r>
            <a:r>
              <a:rPr lang="lt-LT" sz="4800" dirty="0" err="1">
                <a:latin typeface="Arial" panose="020B0604020202020204" pitchFamily="34" charset="0"/>
                <a:cs typeface="Arial" panose="020B0604020202020204" pitchFamily="34" charset="0"/>
              </a:rPr>
              <a:t>savialdybės</a:t>
            </a:r>
            <a:r>
              <a:rPr lang="lt-LT" sz="4800" dirty="0">
                <a:latin typeface="Arial" panose="020B0604020202020204" pitchFamily="34" charset="0"/>
                <a:cs typeface="Arial" panose="020B0604020202020204" pitchFamily="34" charset="0"/>
              </a:rPr>
              <a:t> </a:t>
            </a:r>
            <a:r>
              <a:rPr lang="lt-LT" sz="4800" dirty="0" err="1">
                <a:latin typeface="Arial" panose="020B0604020202020204" pitchFamily="34" charset="0"/>
                <a:cs typeface="Arial" panose="020B0604020202020204" pitchFamily="34" charset="0"/>
              </a:rPr>
              <a:t>neformalųjų</a:t>
            </a:r>
            <a:r>
              <a:rPr lang="lt-LT" sz="4800" dirty="0">
                <a:latin typeface="Arial" panose="020B0604020202020204" pitchFamily="34" charset="0"/>
                <a:cs typeface="Arial" panose="020B0604020202020204" pitchFamily="34" charset="0"/>
              </a:rPr>
              <a:t> švietimą papildančio ugdymo mokyklų (Karoliniškių muzikos mokykla, Grigiškių meno mokykla, J. </a:t>
            </a:r>
            <a:r>
              <a:rPr lang="lt-LT" sz="4800" dirty="0" err="1">
                <a:latin typeface="Arial" panose="020B0604020202020204" pitchFamily="34" charset="0"/>
                <a:cs typeface="Arial" panose="020B0604020202020204" pitchFamily="34" charset="0"/>
              </a:rPr>
              <a:t>Vienuožinskio</a:t>
            </a:r>
            <a:r>
              <a:rPr lang="lt-LT" sz="4800" dirty="0">
                <a:latin typeface="Arial" panose="020B0604020202020204" pitchFamily="34" charset="0"/>
                <a:cs typeface="Arial" panose="020B0604020202020204" pitchFamily="34" charset="0"/>
              </a:rPr>
              <a:t> </a:t>
            </a:r>
            <a:r>
              <a:rPr lang="lt-LT" sz="4800" dirty="0" err="1">
                <a:latin typeface="Arial" panose="020B0604020202020204" pitchFamily="34" charset="0"/>
                <a:cs typeface="Arial" panose="020B0604020202020204" pitchFamily="34" charset="0"/>
              </a:rPr>
              <a:t>dalės</a:t>
            </a:r>
            <a:r>
              <a:rPr lang="lt-LT" sz="4800" dirty="0">
                <a:latin typeface="Arial" panose="020B0604020202020204" pitchFamily="34" charset="0"/>
                <a:cs typeface="Arial" panose="020B0604020202020204" pitchFamily="34" charset="0"/>
              </a:rPr>
              <a:t> mokykla, Liepaičių chorinio dainavimo mokykla, Sporto centras) infrastruktūros tobulinimas:</a:t>
            </a:r>
          </a:p>
          <a:p>
            <a:pPr>
              <a:buFontTx/>
              <a:buChar char="-"/>
            </a:pPr>
            <a:r>
              <a:rPr lang="lt-LT" sz="4800" b="1" dirty="0">
                <a:latin typeface="Arial" panose="020B0604020202020204" pitchFamily="34" charset="0"/>
                <a:cs typeface="Arial" panose="020B0604020202020204" pitchFamily="34" charset="0"/>
              </a:rPr>
              <a:t>2.3.6 v. </a:t>
            </a:r>
            <a:r>
              <a:rPr lang="lt-LT" sz="4800" dirty="0">
                <a:latin typeface="Arial" panose="020B0604020202020204" pitchFamily="34" charset="0"/>
                <a:cs typeface="Arial" panose="020B0604020202020204" pitchFamily="34" charset="0"/>
              </a:rPr>
              <a:t>Laikinųjų namų „Šv. Stepono g. 35/4 Vilniuje socialinių paslaugų infrastruktūros plėtra</a:t>
            </a:r>
          </a:p>
          <a:p>
            <a:pPr>
              <a:buFontTx/>
              <a:buChar char="-"/>
            </a:pPr>
            <a:r>
              <a:rPr lang="lt-LT" sz="4800" b="1" dirty="0">
                <a:latin typeface="Arial" panose="020B0604020202020204" pitchFamily="34" charset="0"/>
                <a:cs typeface="Arial" panose="020B0604020202020204" pitchFamily="34" charset="0"/>
              </a:rPr>
              <a:t>2.3.7 v. </a:t>
            </a:r>
            <a:r>
              <a:rPr lang="lt-LT" sz="4800" dirty="0">
                <a:latin typeface="Arial" panose="020B0604020202020204" pitchFamily="34" charset="0"/>
                <a:cs typeface="Arial" panose="020B0604020202020204" pitchFamily="34" charset="0"/>
              </a:rPr>
              <a:t>Nakvynės namų A. Kojelavičiaus g. 50 rekonstrukcija.</a:t>
            </a:r>
          </a:p>
          <a:p>
            <a:pPr>
              <a:buFontTx/>
              <a:buChar char="-"/>
            </a:pPr>
            <a:endParaRPr lang="lt-LT" sz="1700" dirty="0">
              <a:latin typeface="Arial" panose="020B0604020202020204" pitchFamily="34" charset="0"/>
              <a:cs typeface="Arial" panose="020B0604020202020204" pitchFamily="34" charset="0"/>
            </a:endParaRPr>
          </a:p>
          <a:p>
            <a:pPr marL="0" indent="0" algn="ctr">
              <a:buNone/>
            </a:pPr>
            <a:endParaRPr lang="lt-LT" sz="4800" dirty="0">
              <a:latin typeface="Arial" panose="020B0604020202020204" pitchFamily="34" charset="0"/>
              <a:cs typeface="Arial" panose="020B0604020202020204" pitchFamily="34" charset="0"/>
            </a:endParaRPr>
          </a:p>
          <a:p>
            <a:pPr marL="0" indent="0">
              <a:lnSpc>
                <a:spcPct val="134000"/>
              </a:lnSpc>
              <a:buNone/>
            </a:pPr>
            <a:r>
              <a:rPr lang="lt-LT" sz="5600" b="1" dirty="0">
                <a:latin typeface="Arial" panose="020B0604020202020204" pitchFamily="34" charset="0"/>
                <a:cs typeface="Arial" panose="020B0604020202020204" pitchFamily="34" charset="0"/>
              </a:rPr>
              <a:t>       Gauta – 17 430 046 </a:t>
            </a:r>
            <a:r>
              <a:rPr lang="lt-LT" sz="5600" b="1" dirty="0" err="1">
                <a:latin typeface="Arial" panose="020B0604020202020204" pitchFamily="34" charset="0"/>
                <a:cs typeface="Arial" panose="020B0604020202020204" pitchFamily="34" charset="0"/>
              </a:rPr>
              <a:t>Eur</a:t>
            </a:r>
            <a:r>
              <a:rPr lang="lt-LT" sz="5600" b="1" dirty="0">
                <a:latin typeface="Arial" panose="020B0604020202020204" pitchFamily="34" charset="0"/>
                <a:cs typeface="Arial" panose="020B0604020202020204" pitchFamily="34" charset="0"/>
              </a:rPr>
              <a:t> ES ir VB lėšų</a:t>
            </a:r>
          </a:p>
          <a:p>
            <a:pPr marL="0" indent="0">
              <a:lnSpc>
                <a:spcPct val="134000"/>
              </a:lnSpc>
              <a:buNone/>
            </a:pPr>
            <a:endParaRPr lang="lt-LT" sz="4800" dirty="0">
              <a:latin typeface="Arial" panose="020B0604020202020204" pitchFamily="34" charset="0"/>
              <a:cs typeface="Arial" panose="020B0604020202020204" pitchFamily="34" charset="0"/>
            </a:endParaRPr>
          </a:p>
          <a:p>
            <a:pPr marL="0" indent="0">
              <a:lnSpc>
                <a:spcPct val="134000"/>
              </a:lnSpc>
              <a:buNone/>
            </a:pPr>
            <a:r>
              <a:rPr lang="lt-LT" sz="5600" b="1" dirty="0">
                <a:latin typeface="Arial" panose="020B0604020202020204" pitchFamily="34" charset="0"/>
                <a:cs typeface="Arial" panose="020B0604020202020204" pitchFamily="34" charset="0"/>
              </a:rPr>
              <a:t>       Nuo ITV programos įgyvendinimo pradžios iki 2018-12-31 projektams </a:t>
            </a:r>
          </a:p>
          <a:p>
            <a:pPr marL="0" indent="0">
              <a:lnSpc>
                <a:spcPct val="134000"/>
              </a:lnSpc>
              <a:buNone/>
            </a:pPr>
            <a:r>
              <a:rPr lang="lt-LT" sz="5600" b="1" dirty="0">
                <a:latin typeface="Arial" panose="020B0604020202020204" pitchFamily="34" charset="0"/>
                <a:cs typeface="Arial" panose="020B0604020202020204" pitchFamily="34" charset="0"/>
              </a:rPr>
              <a:t>       išmokėta 102 183 557 </a:t>
            </a:r>
            <a:r>
              <a:rPr lang="en-US" sz="5600" b="1" dirty="0" err="1">
                <a:latin typeface="Arial" panose="020B0604020202020204" pitchFamily="34" charset="0"/>
                <a:cs typeface="Arial" panose="020B0604020202020204" pitchFamily="34" charset="0"/>
              </a:rPr>
              <a:t>Eur</a:t>
            </a:r>
            <a:r>
              <a:rPr lang="lt-LT" sz="5600" b="1" dirty="0">
                <a:latin typeface="Arial" panose="020B0604020202020204" pitchFamily="34" charset="0"/>
                <a:cs typeface="Arial" panose="020B0604020202020204" pitchFamily="34" charset="0"/>
              </a:rPr>
              <a:t> ES ir VB lėšų, tai sudaro 36,5 </a:t>
            </a:r>
            <a:r>
              <a:rPr lang="en-US" sz="5600" b="1" dirty="0">
                <a:latin typeface="Arial" panose="020B0604020202020204" pitchFamily="34" charset="0"/>
                <a:cs typeface="Arial" panose="020B0604020202020204" pitchFamily="34" charset="0"/>
              </a:rPr>
              <a:t>%</a:t>
            </a:r>
            <a:r>
              <a:rPr lang="lt-LT" sz="5600" b="1" dirty="0">
                <a:latin typeface="Arial" panose="020B0604020202020204" pitchFamily="34" charset="0"/>
                <a:cs typeface="Arial" panose="020B0604020202020204" pitchFamily="34" charset="0"/>
              </a:rPr>
              <a:t> nuo ITV </a:t>
            </a:r>
          </a:p>
          <a:p>
            <a:pPr marL="0" indent="0">
              <a:lnSpc>
                <a:spcPct val="134000"/>
              </a:lnSpc>
              <a:buNone/>
            </a:pPr>
            <a:r>
              <a:rPr lang="lt-LT" sz="5600" b="1" dirty="0">
                <a:latin typeface="Arial" panose="020B0604020202020204" pitchFamily="34" charset="0"/>
                <a:cs typeface="Arial" panose="020B0604020202020204" pitchFamily="34" charset="0"/>
              </a:rPr>
              <a:t>       programoje numatytų skirti ES ir VB lėšų (be KM lėšų)</a:t>
            </a:r>
          </a:p>
          <a:p>
            <a:pPr marL="0" indent="0">
              <a:lnSpc>
                <a:spcPct val="134000"/>
              </a:lnSpc>
              <a:buNone/>
            </a:pPr>
            <a:endParaRPr lang="lt-LT" sz="1600" dirty="0">
              <a:latin typeface="Arial" panose="020B0604020202020204" pitchFamily="34" charset="0"/>
              <a:cs typeface="Arial" panose="020B0604020202020204" pitchFamily="34" charset="0"/>
            </a:endParaRPr>
          </a:p>
          <a:p>
            <a:pPr marL="0" indent="0">
              <a:buNone/>
            </a:pPr>
            <a:endParaRPr lang="lt-LT" sz="1600" dirty="0">
              <a:latin typeface="Arial" panose="020B0604020202020204" pitchFamily="34" charset="0"/>
              <a:cs typeface="Arial" panose="020B0604020202020204" pitchFamily="34" charset="0"/>
            </a:endParaRPr>
          </a:p>
          <a:p>
            <a:pPr marL="0" indent="0">
              <a:buNone/>
            </a:pPr>
            <a:endParaRPr lang="lt-LT" sz="1600" dirty="0">
              <a:latin typeface="Arial" panose="020B0604020202020204" pitchFamily="34" charset="0"/>
              <a:cs typeface="Arial" panose="020B0604020202020204" pitchFamily="34" charset="0"/>
            </a:endParaRPr>
          </a:p>
          <a:p>
            <a:pPr marL="0" indent="0">
              <a:buNone/>
            </a:pPr>
            <a:endParaRPr lang="lt-LT" sz="1800" b="1"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endParaRPr lang="lt-LT"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008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9592" y="692696"/>
            <a:ext cx="7920880" cy="1152128"/>
          </a:xfrm>
        </p:spPr>
        <p:txBody>
          <a:bodyPr>
            <a:normAutofit/>
          </a:bodyPr>
          <a:lstStyle/>
          <a:p>
            <a:pPr algn="l"/>
            <a:r>
              <a:rPr lang="lt-LT" sz="1800" b="1" dirty="0">
                <a:solidFill>
                  <a:schemeClr val="tx1">
                    <a:lumMod val="75000"/>
                    <a:lumOff val="25000"/>
                  </a:schemeClr>
                </a:solidFill>
                <a:latin typeface="Arial" panose="020B0604020202020204" pitchFamily="34" charset="0"/>
                <a:cs typeface="Arial" panose="020B0604020202020204" pitchFamily="34" charset="0"/>
              </a:rPr>
              <a:t>2016 M. DARBAI</a:t>
            </a:r>
            <a:endParaRPr lang="lt-LT" sz="1800"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5" name="Straight Connector 4"/>
          <p:cNvCxnSpPr/>
          <p:nvPr/>
        </p:nvCxnSpPr>
        <p:spPr>
          <a:xfrm>
            <a:off x="971600" y="1484784"/>
            <a:ext cx="648072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827584" y="1556792"/>
            <a:ext cx="7488832" cy="5184576"/>
          </a:xfrm>
        </p:spPr>
        <p:txBody>
          <a:bodyPr>
            <a:normAutofit/>
          </a:bodyPr>
          <a:lstStyle/>
          <a:p>
            <a:r>
              <a:rPr lang="lt-LT" sz="1250" b="1" dirty="0">
                <a:solidFill>
                  <a:schemeClr val="tx1">
                    <a:lumMod val="75000"/>
                    <a:lumOff val="25000"/>
                  </a:schemeClr>
                </a:solidFill>
                <a:latin typeface="Arial" panose="020B0604020202020204" pitchFamily="34" charset="0"/>
                <a:cs typeface="Arial" panose="020B0604020202020204" pitchFamily="34" charset="0"/>
              </a:rPr>
              <a:t>Pateikti 24 projektiniai pasiūlymai (pirminės paraiškos) Vilnius regiono plėtros tarybai ir ministerijoms;</a:t>
            </a:r>
          </a:p>
          <a:p>
            <a:r>
              <a:rPr lang="lt-LT" sz="1250" b="1" dirty="0">
                <a:solidFill>
                  <a:schemeClr val="tx1">
                    <a:lumMod val="75000"/>
                    <a:lumOff val="25000"/>
                  </a:schemeClr>
                </a:solidFill>
                <a:latin typeface="Arial" panose="020B0604020202020204" pitchFamily="34" charset="0"/>
                <a:cs typeface="Arial" panose="020B0604020202020204" pitchFamily="34" charset="0"/>
              </a:rPr>
              <a:t>Projektai įtraukti į Regiono ir valstybės sąrašus, suteikiant teisę teikti paraiškas ir gauti finansavimą;</a:t>
            </a:r>
          </a:p>
          <a:p>
            <a:r>
              <a:rPr lang="lt-LT" sz="1250" b="1" dirty="0">
                <a:solidFill>
                  <a:schemeClr val="tx1">
                    <a:lumMod val="75000"/>
                    <a:lumOff val="25000"/>
                  </a:schemeClr>
                </a:solidFill>
                <a:latin typeface="Arial" panose="020B0604020202020204" pitchFamily="34" charset="0"/>
                <a:cs typeface="Arial" panose="020B0604020202020204" pitchFamily="34" charset="0"/>
              </a:rPr>
              <a:t>Pateikta 12 paraiškų agentūroms </a:t>
            </a:r>
            <a:r>
              <a:rPr lang="lt-LT" sz="1250" dirty="0">
                <a:solidFill>
                  <a:schemeClr val="tx1">
                    <a:lumMod val="75000"/>
                    <a:lumOff val="25000"/>
                  </a:schemeClr>
                </a:solidFill>
                <a:latin typeface="Arial" panose="020B0604020202020204" pitchFamily="34" charset="0"/>
                <a:cs typeface="Arial" panose="020B0604020202020204" pitchFamily="34" charset="0"/>
              </a:rPr>
              <a:t>(vakarinis aplinkkelis, Neries krantinės, Neries senvagės, kraštovaizdis, kultūros paveldas, Reformatų ir Misionierių sodai, geriamasis vanduo, paviršinės nuotekos ir kt.)</a:t>
            </a:r>
          </a:p>
          <a:p>
            <a:pPr marL="0" indent="0">
              <a:buNone/>
            </a:pPr>
            <a:r>
              <a:rPr lang="lt-LT" sz="1250" b="1" dirty="0">
                <a:solidFill>
                  <a:schemeClr val="tx1">
                    <a:lumMod val="75000"/>
                    <a:lumOff val="25000"/>
                  </a:schemeClr>
                </a:solidFill>
                <a:latin typeface="Arial" panose="020B0604020202020204" pitchFamily="34" charset="0"/>
                <a:cs typeface="Arial" panose="020B0604020202020204" pitchFamily="34" charset="0"/>
              </a:rPr>
              <a:t>Skirtas finansavimas 2 projektams:</a:t>
            </a:r>
          </a:p>
          <a:p>
            <a:pPr>
              <a:buFont typeface="Arial" panose="020B0604020202020204" pitchFamily="34" charset="0"/>
              <a:buChar char="‒"/>
            </a:pPr>
            <a:r>
              <a:rPr lang="lt-LT" sz="1250" dirty="0">
                <a:solidFill>
                  <a:schemeClr val="tx1">
                    <a:lumMod val="75000"/>
                    <a:lumOff val="25000"/>
                  </a:schemeClr>
                </a:solidFill>
                <a:latin typeface="Arial" panose="020B0604020202020204" pitchFamily="34" charset="0"/>
                <a:cs typeface="Arial" panose="020B0604020202020204" pitchFamily="34" charset="0"/>
              </a:rPr>
              <a:t>1.2.1v Kultūrinį-istorinį reformacijos paveldą reprezentuojančio Reformatų sodo atkūrimas ir sutvarkymas;</a:t>
            </a:r>
          </a:p>
          <a:p>
            <a:pPr>
              <a:buFont typeface="Arial" panose="020B0604020202020204" pitchFamily="34" charset="0"/>
              <a:buChar char="‒"/>
            </a:pPr>
            <a:r>
              <a:rPr lang="lt-LT" sz="1250" dirty="0">
                <a:solidFill>
                  <a:schemeClr val="tx1">
                    <a:lumMod val="75000"/>
                    <a:lumOff val="25000"/>
                  </a:schemeClr>
                </a:solidFill>
                <a:latin typeface="Arial" panose="020B0604020202020204" pitchFamily="34" charset="0"/>
                <a:cs typeface="Arial" panose="020B0604020202020204" pitchFamily="34" charset="0"/>
              </a:rPr>
              <a:t>1.2.8v Gamtinės Neries senvagės kraštovaizdžio arealų būklės atkūrimas (tarp Linkmenų ir Geležinio Vilko gatvių);</a:t>
            </a:r>
          </a:p>
          <a:p>
            <a:pPr marL="0" indent="0">
              <a:buNone/>
            </a:pPr>
            <a:r>
              <a:rPr lang="lt-LT" sz="1250" b="1" dirty="0">
                <a:solidFill>
                  <a:schemeClr val="tx1">
                    <a:lumMod val="75000"/>
                    <a:lumOff val="25000"/>
                  </a:schemeClr>
                </a:solidFill>
                <a:latin typeface="Arial" panose="020B0604020202020204" pitchFamily="34" charset="0"/>
                <a:cs typeface="Arial" panose="020B0604020202020204" pitchFamily="34" charset="0"/>
              </a:rPr>
              <a:t>Pasirašytos 2 ES finansavimo sutartys:</a:t>
            </a:r>
          </a:p>
          <a:p>
            <a:pPr>
              <a:buFont typeface="Arial" panose="020B0604020202020204" pitchFamily="34" charset="0"/>
              <a:buChar char="‒"/>
            </a:pPr>
            <a:r>
              <a:rPr lang="lt-LT" sz="1250" dirty="0">
                <a:solidFill>
                  <a:schemeClr val="tx1">
                    <a:lumMod val="75000"/>
                    <a:lumOff val="25000"/>
                  </a:schemeClr>
                </a:solidFill>
                <a:latin typeface="Arial" panose="020B0604020202020204" pitchFamily="34" charset="0"/>
                <a:cs typeface="Arial" panose="020B0604020202020204" pitchFamily="34" charset="0"/>
              </a:rPr>
              <a:t>3.2.1v </a:t>
            </a:r>
            <a:r>
              <a:rPr lang="lt-LT" sz="1250" dirty="0" err="1">
                <a:solidFill>
                  <a:schemeClr val="tx1">
                    <a:lumMod val="75000"/>
                    <a:lumOff val="25000"/>
                  </a:schemeClr>
                </a:solidFill>
                <a:latin typeface="Arial" panose="020B0604020202020204" pitchFamily="34" charset="0"/>
                <a:cs typeface="Arial" panose="020B0604020202020204" pitchFamily="34" charset="0"/>
              </a:rPr>
              <a:t>Transeuropinio</a:t>
            </a:r>
            <a:r>
              <a:rPr lang="lt-LT" sz="1250" dirty="0">
                <a:solidFill>
                  <a:schemeClr val="tx1">
                    <a:lumMod val="75000"/>
                    <a:lumOff val="25000"/>
                  </a:schemeClr>
                </a:solidFill>
                <a:latin typeface="Arial" panose="020B0604020202020204" pitchFamily="34" charset="0"/>
                <a:cs typeface="Arial" panose="020B0604020202020204" pitchFamily="34" charset="0"/>
              </a:rPr>
              <a:t> tinklo jungties – Vilniaus miesto vakarinio aplinkkelio statyba (III etapas);</a:t>
            </a:r>
          </a:p>
          <a:p>
            <a:pPr>
              <a:buFont typeface="Arial" panose="020B0604020202020204" pitchFamily="34" charset="0"/>
              <a:buChar char="‒"/>
            </a:pPr>
            <a:r>
              <a:rPr lang="lt-LT" sz="1250" dirty="0">
                <a:solidFill>
                  <a:schemeClr val="tx1">
                    <a:lumMod val="75000"/>
                    <a:lumOff val="25000"/>
                  </a:schemeClr>
                </a:solidFill>
                <a:latin typeface="Arial" panose="020B0604020202020204" pitchFamily="34" charset="0"/>
                <a:cs typeface="Arial" panose="020B0604020202020204" pitchFamily="34" charset="0"/>
              </a:rPr>
              <a:t>2.1.5v Geriamojo vandens tiekimo ir nuotekų tvarkymo sistemos renovavimas ir plėtra Vilniaus mieste;</a:t>
            </a:r>
          </a:p>
          <a:p>
            <a:pPr marL="0" indent="0">
              <a:buNone/>
            </a:pPr>
            <a:r>
              <a:rPr lang="lt-LT" sz="1250" b="1" dirty="0">
                <a:solidFill>
                  <a:schemeClr val="tx1">
                    <a:lumMod val="75000"/>
                    <a:lumOff val="25000"/>
                  </a:schemeClr>
                </a:solidFill>
                <a:latin typeface="Arial" panose="020B0604020202020204" pitchFamily="34" charset="0"/>
                <a:cs typeface="Arial" panose="020B0604020202020204" pitchFamily="34" charset="0"/>
              </a:rPr>
              <a:t>Atlikti 3 neesminiai ITVP keitimai</a:t>
            </a:r>
          </a:p>
          <a:p>
            <a:pPr marL="0" indent="0">
              <a:buNone/>
            </a:pPr>
            <a:r>
              <a:rPr lang="lt-LT" sz="1250" dirty="0">
                <a:solidFill>
                  <a:schemeClr val="tx1">
                    <a:lumMod val="75000"/>
                    <a:lumOff val="25000"/>
                  </a:schemeClr>
                </a:solidFill>
                <a:latin typeface="Arial" panose="020B0604020202020204" pitchFamily="34" charset="0"/>
                <a:cs typeface="Arial" panose="020B0604020202020204" pitchFamily="34" charset="0"/>
              </a:rPr>
              <a:t>Vyko išankstinis viešųjų pirkimų dokumentų derinimas su agentūromis. Procedūra nuo paraiškos pateikimo iki finansavimo skyrimo truko apie 3 mėn.</a:t>
            </a:r>
          </a:p>
          <a:p>
            <a:pPr marL="0" indent="0">
              <a:buNone/>
            </a:pPr>
            <a:endParaRPr lang="lt-LT" sz="1800" b="1"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endParaRPr lang="lt-LT"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7917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9592" y="692696"/>
            <a:ext cx="7920880" cy="1152128"/>
          </a:xfrm>
        </p:spPr>
        <p:txBody>
          <a:bodyPr>
            <a:normAutofit/>
          </a:bodyPr>
          <a:lstStyle/>
          <a:p>
            <a:pPr algn="l"/>
            <a:r>
              <a:rPr lang="lt-LT" sz="1800" b="1" dirty="0">
                <a:solidFill>
                  <a:schemeClr val="tx1">
                    <a:lumMod val="75000"/>
                    <a:lumOff val="25000"/>
                  </a:schemeClr>
                </a:solidFill>
                <a:latin typeface="Arial" panose="020B0604020202020204" pitchFamily="34" charset="0"/>
                <a:cs typeface="Arial" panose="020B0604020202020204" pitchFamily="34" charset="0"/>
              </a:rPr>
              <a:t>2017 M. DARBAI</a:t>
            </a:r>
            <a:endParaRPr lang="lt-LT" sz="1800"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5" name="Straight Connector 4"/>
          <p:cNvCxnSpPr/>
          <p:nvPr/>
        </p:nvCxnSpPr>
        <p:spPr>
          <a:xfrm>
            <a:off x="971600" y="1484784"/>
            <a:ext cx="648072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827584" y="1515615"/>
            <a:ext cx="7488832" cy="2129404"/>
          </a:xfrm>
        </p:spPr>
        <p:txBody>
          <a:bodyPr>
            <a:normAutofit/>
          </a:bodyPr>
          <a:lstStyle/>
          <a:p>
            <a:r>
              <a:rPr lang="lt-LT" sz="1250" b="1" dirty="0">
                <a:solidFill>
                  <a:schemeClr val="tx1">
                    <a:lumMod val="75000"/>
                    <a:lumOff val="25000"/>
                  </a:schemeClr>
                </a:solidFill>
                <a:latin typeface="Arial" panose="020B0604020202020204" pitchFamily="34" charset="0"/>
                <a:cs typeface="Arial" panose="020B0604020202020204" pitchFamily="34" charset="0"/>
              </a:rPr>
              <a:t>Pateikti 29 projektiniai pasiūlymai </a:t>
            </a:r>
            <a:r>
              <a:rPr lang="lt-LT" sz="1250" dirty="0">
                <a:solidFill>
                  <a:schemeClr val="tx1">
                    <a:lumMod val="75000"/>
                    <a:lumOff val="25000"/>
                  </a:schemeClr>
                </a:solidFill>
                <a:latin typeface="Arial" panose="020B0604020202020204" pitchFamily="34" charset="0"/>
                <a:cs typeface="Arial" panose="020B0604020202020204" pitchFamily="34" charset="0"/>
              </a:rPr>
              <a:t>(pirminės paraiškos) Vilnius regiono plėtros tarybai ir ministerijoms;</a:t>
            </a:r>
          </a:p>
          <a:p>
            <a:r>
              <a:rPr lang="lt-LT" sz="1250" b="1" dirty="0">
                <a:solidFill>
                  <a:schemeClr val="tx1">
                    <a:lumMod val="75000"/>
                    <a:lumOff val="25000"/>
                  </a:schemeClr>
                </a:solidFill>
                <a:latin typeface="Arial" panose="020B0604020202020204" pitchFamily="34" charset="0"/>
                <a:cs typeface="Arial" panose="020B0604020202020204" pitchFamily="34" charset="0"/>
              </a:rPr>
              <a:t>Projektai įtraukti į Regiono ir valstybės sąrašus, suteikiant teisę teikti paraiškas ir gauti finansavimą;</a:t>
            </a:r>
          </a:p>
          <a:p>
            <a:r>
              <a:rPr lang="lt-LT" sz="1250" b="1" dirty="0">
                <a:solidFill>
                  <a:schemeClr val="tx1">
                    <a:lumMod val="75000"/>
                    <a:lumOff val="25000"/>
                  </a:schemeClr>
                </a:solidFill>
                <a:latin typeface="Arial" panose="020B0604020202020204" pitchFamily="34" charset="0"/>
                <a:cs typeface="Arial" panose="020B0604020202020204" pitchFamily="34" charset="0"/>
              </a:rPr>
              <a:t>Pateikta 25 paraiškų agentūroms </a:t>
            </a:r>
            <a:r>
              <a:rPr lang="lt-LT" sz="1250" dirty="0">
                <a:solidFill>
                  <a:schemeClr val="tx1">
                    <a:lumMod val="75000"/>
                    <a:lumOff val="25000"/>
                  </a:schemeClr>
                </a:solidFill>
                <a:latin typeface="Arial" panose="020B0604020202020204" pitchFamily="34" charset="0"/>
                <a:cs typeface="Arial" panose="020B0604020202020204" pitchFamily="34" charset="0"/>
              </a:rPr>
              <a:t>(</a:t>
            </a:r>
            <a:r>
              <a:rPr lang="lt-LT" sz="1200" dirty="0">
                <a:latin typeface="Arial" panose="020B0604020202020204" pitchFamily="34" charset="0"/>
                <a:cs typeface="Arial" panose="020B0604020202020204" pitchFamily="34" charset="0"/>
              </a:rPr>
              <a:t>Daugiafunkcio Lazdynų sveikatinimo centro įkūrimas, Miesto viešojo transporto priemonių parko atnaujinimas, 18 Vilniaus mokyklų , Valstybinio Sapiegų parko tvarkymas ir pritaikymas lankymui ir tausojančiam naudojimui, Vilniaus istorinių  Rasų kapinių koplyčių, tvorų, atskirų paminklų tvarkyba</a:t>
            </a:r>
            <a:r>
              <a:rPr lang="lt-LT" sz="1200" dirty="0">
                <a:solidFill>
                  <a:schemeClr val="tx1">
                    <a:lumMod val="75000"/>
                    <a:lumOff val="25000"/>
                  </a:schemeClr>
                </a:solidFill>
                <a:latin typeface="Arial" panose="020B0604020202020204" pitchFamily="34" charset="0"/>
                <a:cs typeface="Arial" panose="020B0604020202020204" pitchFamily="34" charset="0"/>
              </a:rPr>
              <a:t> ir kt.)</a:t>
            </a:r>
          </a:p>
          <a:p>
            <a:pPr marL="0" indent="0">
              <a:buNone/>
            </a:pPr>
            <a:endParaRPr lang="lt-LT" sz="1250" b="1"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r>
              <a:rPr lang="lt-LT" sz="1250" b="1" dirty="0">
                <a:solidFill>
                  <a:schemeClr val="tx1">
                    <a:lumMod val="75000"/>
                    <a:lumOff val="25000"/>
                  </a:schemeClr>
                </a:solidFill>
                <a:latin typeface="Arial" panose="020B0604020202020204" pitchFamily="34" charset="0"/>
                <a:cs typeface="Arial" panose="020B0604020202020204" pitchFamily="34" charset="0"/>
              </a:rPr>
              <a:t>Skirtas finansavimas 15 projektų ir pasirašytos ES finansavimo sutartys:</a:t>
            </a:r>
          </a:p>
          <a:p>
            <a:pPr marL="0" indent="0">
              <a:buNone/>
            </a:pPr>
            <a:endParaRPr lang="lt-LT" sz="1800" dirty="0">
              <a:latin typeface="Arial" panose="020B0604020202020204" pitchFamily="34" charset="0"/>
              <a:cs typeface="Arial" panose="020B0604020202020204" pitchFamily="34" charset="0"/>
            </a:endParaRPr>
          </a:p>
        </p:txBody>
      </p:sp>
      <p:graphicFrame>
        <p:nvGraphicFramePr>
          <p:cNvPr id="6" name="Table 6">
            <a:extLst>
              <a:ext uri="{FF2B5EF4-FFF2-40B4-BE49-F238E27FC236}">
                <a16:creationId xmlns:a16="http://schemas.microsoft.com/office/drawing/2014/main" id="{6009E9C6-02E6-464B-8D1B-DD8BEEEE0A1D}"/>
              </a:ext>
            </a:extLst>
          </p:cNvPr>
          <p:cNvGraphicFramePr>
            <a:graphicFrameLocks noGrp="1"/>
          </p:cNvGraphicFramePr>
          <p:nvPr>
            <p:extLst>
              <p:ext uri="{D42A27DB-BD31-4B8C-83A1-F6EECF244321}">
                <p14:modId xmlns:p14="http://schemas.microsoft.com/office/powerpoint/2010/main" val="3593325816"/>
              </p:ext>
            </p:extLst>
          </p:nvPr>
        </p:nvGraphicFramePr>
        <p:xfrm>
          <a:off x="755571" y="3675849"/>
          <a:ext cx="7704861" cy="1356448"/>
        </p:xfrm>
        <a:graphic>
          <a:graphicData uri="http://schemas.openxmlformats.org/drawingml/2006/table">
            <a:tbl>
              <a:tblPr firstRow="1" bandRow="1">
                <a:tableStyleId>{69012ECD-51FC-41F1-AA8D-1B2483CD663E}</a:tableStyleId>
              </a:tblPr>
              <a:tblGrid>
                <a:gridCol w="1540972">
                  <a:extLst>
                    <a:ext uri="{9D8B030D-6E8A-4147-A177-3AD203B41FA5}">
                      <a16:colId xmlns:a16="http://schemas.microsoft.com/office/drawing/2014/main" val="20000"/>
                    </a:ext>
                  </a:extLst>
                </a:gridCol>
                <a:gridCol w="1915417">
                  <a:extLst>
                    <a:ext uri="{9D8B030D-6E8A-4147-A177-3AD203B41FA5}">
                      <a16:colId xmlns:a16="http://schemas.microsoft.com/office/drawing/2014/main" val="20001"/>
                    </a:ext>
                  </a:extLst>
                </a:gridCol>
                <a:gridCol w="1166528">
                  <a:extLst>
                    <a:ext uri="{9D8B030D-6E8A-4147-A177-3AD203B41FA5}">
                      <a16:colId xmlns:a16="http://schemas.microsoft.com/office/drawing/2014/main" val="20002"/>
                    </a:ext>
                  </a:extLst>
                </a:gridCol>
                <a:gridCol w="1540972">
                  <a:extLst>
                    <a:ext uri="{9D8B030D-6E8A-4147-A177-3AD203B41FA5}">
                      <a16:colId xmlns:a16="http://schemas.microsoft.com/office/drawing/2014/main" val="20003"/>
                    </a:ext>
                  </a:extLst>
                </a:gridCol>
                <a:gridCol w="1540972">
                  <a:extLst>
                    <a:ext uri="{9D8B030D-6E8A-4147-A177-3AD203B41FA5}">
                      <a16:colId xmlns:a16="http://schemas.microsoft.com/office/drawing/2014/main" val="20004"/>
                    </a:ext>
                  </a:extLst>
                </a:gridCol>
              </a:tblGrid>
              <a:tr h="8992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t-LT" sz="1400" b="0" i="0" u="none" strike="noStrike" kern="1200" baseline="0" dirty="0">
                        <a:solidFill>
                          <a:schemeClr val="lt1"/>
                        </a:solidFill>
                        <a:latin typeface="Arial" panose="020B0604020202020204" pitchFamily="34" charset="0"/>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1400" u="none" strike="noStrike" kern="1200" baseline="0" dirty="0"/>
                        <a:t>Iš viso, Eur</a:t>
                      </a:r>
                      <a:endParaRPr lang="lt-LT" sz="1400" b="0" i="0" u="none" strike="noStrike" kern="1200" baseline="0" dirty="0">
                        <a:solidFill>
                          <a:schemeClr val="lt1"/>
                        </a:solidFill>
                        <a:latin typeface="Arial" panose="020B0604020202020204" pitchFamily="34" charset="0"/>
                        <a:ea typeface="+mn-ea"/>
                        <a:cs typeface="Arial" panose="020B0604020202020204" pitchFamily="34" charset="0"/>
                      </a:endParaRPr>
                    </a:p>
                  </a:txBody>
                  <a:tcPr anchor="ctr"/>
                </a:tc>
                <a:tc>
                  <a:txBody>
                    <a:bodyPr/>
                    <a:lstStyle/>
                    <a:p>
                      <a:pPr algn="ctr"/>
                      <a:r>
                        <a:rPr lang="lt-LT" sz="1400" dirty="0"/>
                        <a:t>ES lėšos</a:t>
                      </a:r>
                      <a:r>
                        <a:rPr lang="lt-LT" sz="1400" baseline="0" dirty="0"/>
                        <a:t>, </a:t>
                      </a:r>
                      <a:r>
                        <a:rPr lang="lt-LT" sz="1400" baseline="0" dirty="0" err="1"/>
                        <a:t>Eur</a:t>
                      </a:r>
                      <a:endParaRPr lang="en-US" sz="1400" b="0" dirty="0">
                        <a:latin typeface="Arial" panose="020B0604020202020204" pitchFamily="34" charset="0"/>
                        <a:cs typeface="Arial" panose="020B0604020202020204" pitchFamily="34" charset="0"/>
                      </a:endParaRPr>
                    </a:p>
                  </a:txBody>
                  <a:tcPr anchor="ctr"/>
                </a:tc>
                <a:tc>
                  <a:txBody>
                    <a:bodyPr/>
                    <a:lstStyle/>
                    <a:p>
                      <a:pPr algn="ctr"/>
                      <a:r>
                        <a:rPr lang="lt-LT" sz="1400" dirty="0"/>
                        <a:t>Valstybės biudžeto lėšos,</a:t>
                      </a:r>
                      <a:r>
                        <a:rPr lang="lt-LT" sz="1400" baseline="0" dirty="0"/>
                        <a:t> </a:t>
                      </a:r>
                      <a:r>
                        <a:rPr lang="lt-LT" sz="1400" baseline="0" dirty="0" err="1"/>
                        <a:t>Eur</a:t>
                      </a:r>
                      <a:endParaRPr lang="en-US" sz="1400" b="0" dirty="0">
                        <a:latin typeface="Arial" panose="020B0604020202020204" pitchFamily="34" charset="0"/>
                        <a:cs typeface="Arial" panose="020B0604020202020204" pitchFamily="34" charset="0"/>
                      </a:endParaRPr>
                    </a:p>
                  </a:txBody>
                  <a:tcPr anchor="ctr"/>
                </a:tc>
                <a:tc>
                  <a:txBody>
                    <a:bodyPr/>
                    <a:lstStyle/>
                    <a:p>
                      <a:pPr algn="ctr"/>
                      <a:r>
                        <a:rPr lang="lt-LT" sz="1400" dirty="0"/>
                        <a:t>Savivaldybės biudžeto lėšos</a:t>
                      </a:r>
                      <a:r>
                        <a:rPr lang="lt-LT" sz="1400" baseline="0" dirty="0"/>
                        <a:t>, </a:t>
                      </a:r>
                      <a:r>
                        <a:rPr lang="lt-LT" sz="1400" baseline="0" dirty="0" err="1"/>
                        <a:t>Eur</a:t>
                      </a:r>
                      <a:endParaRPr lang="en-US" sz="14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395272">
                <a:tc>
                  <a:txBody>
                    <a:bodyPr/>
                    <a:lstStyle/>
                    <a:p>
                      <a:pPr algn="ctr"/>
                      <a:r>
                        <a:rPr lang="lt-LT" sz="1200" dirty="0"/>
                        <a:t>Iš viso pagal viešąsias</a:t>
                      </a:r>
                      <a:r>
                        <a:rPr lang="lt-LT" sz="1200" baseline="0" dirty="0"/>
                        <a:t> priemones</a:t>
                      </a:r>
                      <a:endParaRPr lang="en-US" sz="1200" b="0" dirty="0">
                        <a:latin typeface="Arial" panose="020B0604020202020204" pitchFamily="34" charset="0"/>
                        <a:cs typeface="Arial" panose="020B0604020202020204" pitchFamily="34" charset="0"/>
                      </a:endParaRPr>
                    </a:p>
                  </a:txBody>
                  <a:tcPr/>
                </a:tc>
                <a:tc>
                  <a:txBody>
                    <a:bodyPr/>
                    <a:lstStyle/>
                    <a:p>
                      <a:pPr algn="ctr"/>
                      <a:r>
                        <a:rPr lang="lt-LT" sz="1200" dirty="0"/>
                        <a:t>88605425,00</a:t>
                      </a:r>
                      <a:endParaRPr lang="lt-LT" sz="1200" b="0" dirty="0">
                        <a:latin typeface="Arial" panose="020B0604020202020204" pitchFamily="34" charset="0"/>
                        <a:cs typeface="Arial" panose="020B0604020202020204" pitchFamily="34" charset="0"/>
                      </a:endParaRPr>
                    </a:p>
                  </a:txBody>
                  <a:tcPr anchor="ctr"/>
                </a:tc>
                <a:tc>
                  <a:txBody>
                    <a:bodyPr/>
                    <a:lstStyle/>
                    <a:p>
                      <a:pPr algn="ctr"/>
                      <a:r>
                        <a:rPr lang="lt-LT" sz="1200" dirty="0"/>
                        <a:t>65430800,00</a:t>
                      </a:r>
                      <a:endParaRPr lang="en-US" sz="1200" b="0" dirty="0">
                        <a:latin typeface="Arial" panose="020B0604020202020204" pitchFamily="34" charset="0"/>
                        <a:cs typeface="Arial" panose="020B0604020202020204" pitchFamily="34" charset="0"/>
                      </a:endParaRPr>
                    </a:p>
                  </a:txBody>
                  <a:tcPr anchor="ctr"/>
                </a:tc>
                <a:tc>
                  <a:txBody>
                    <a:bodyPr/>
                    <a:lstStyle/>
                    <a:p>
                      <a:pPr algn="ctr"/>
                      <a:r>
                        <a:rPr lang="lt-LT" sz="1200" dirty="0"/>
                        <a:t>12601944,00</a:t>
                      </a:r>
                      <a:endParaRPr lang="en-US" sz="1200" b="0" dirty="0">
                        <a:latin typeface="Arial" panose="020B0604020202020204" pitchFamily="34" charset="0"/>
                        <a:cs typeface="Arial" panose="020B0604020202020204" pitchFamily="34" charset="0"/>
                      </a:endParaRPr>
                    </a:p>
                  </a:txBody>
                  <a:tcPr anchor="ctr"/>
                </a:tc>
                <a:tc>
                  <a:txBody>
                    <a:bodyPr/>
                    <a:lstStyle/>
                    <a:p>
                      <a:pPr algn="ctr"/>
                      <a:r>
                        <a:rPr lang="lt-LT" sz="1200" dirty="0"/>
                        <a:t>10572681,00</a:t>
                      </a:r>
                      <a:endParaRPr lang="en-US" sz="12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bl>
          </a:graphicData>
        </a:graphic>
      </p:graphicFrame>
      <p:sp>
        <p:nvSpPr>
          <p:cNvPr id="12" name="Content Placeholder 2">
            <a:extLst>
              <a:ext uri="{FF2B5EF4-FFF2-40B4-BE49-F238E27FC236}">
                <a16:creationId xmlns:a16="http://schemas.microsoft.com/office/drawing/2014/main" id="{646BDF8F-1F97-4177-B2E5-DC25116E87D5}"/>
              </a:ext>
            </a:extLst>
          </p:cNvPr>
          <p:cNvSpPr txBox="1">
            <a:spLocks/>
          </p:cNvSpPr>
          <p:nvPr/>
        </p:nvSpPr>
        <p:spPr>
          <a:xfrm>
            <a:off x="1187624" y="5215177"/>
            <a:ext cx="7488832" cy="14541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lt-LT" sz="1250" b="1" dirty="0">
              <a:solidFill>
                <a:schemeClr val="tx1">
                  <a:lumMod val="75000"/>
                  <a:lumOff val="2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lt-LT" sz="1250" b="1" dirty="0">
                <a:solidFill>
                  <a:schemeClr val="tx1">
                    <a:lumMod val="75000"/>
                    <a:lumOff val="25000"/>
                  </a:schemeClr>
                </a:solidFill>
                <a:latin typeface="Arial" panose="020B0604020202020204" pitchFamily="34" charset="0"/>
                <a:cs typeface="Arial" panose="020B0604020202020204" pitchFamily="34" charset="0"/>
              </a:rPr>
              <a:t>2017 m.  nebuvo neesminių ITVP keitimų</a:t>
            </a:r>
          </a:p>
          <a:p>
            <a:pPr marL="0" indent="0">
              <a:buFont typeface="Arial" panose="020B0604020202020204" pitchFamily="34" charset="0"/>
              <a:buNone/>
            </a:pPr>
            <a:r>
              <a:rPr lang="lt-LT" sz="1300" dirty="0">
                <a:solidFill>
                  <a:schemeClr val="tx1">
                    <a:lumMod val="75000"/>
                    <a:lumOff val="25000"/>
                  </a:schemeClr>
                </a:solidFill>
                <a:latin typeface="Arial" panose="020B0604020202020204" pitchFamily="34" charset="0"/>
                <a:cs typeface="Arial" panose="020B0604020202020204" pitchFamily="34" charset="0"/>
              </a:rPr>
              <a:t>Buvo peržiūrimi programos veiksmai, jie tikslinami ir keičiami (ypač švietimo, ikimokyklinio ugdymo ir viešųjų erdvių).</a:t>
            </a:r>
          </a:p>
          <a:p>
            <a:pPr marL="0" indent="0">
              <a:buNone/>
            </a:pPr>
            <a:r>
              <a:rPr lang="lt-LT" sz="1300" dirty="0">
                <a:solidFill>
                  <a:schemeClr val="tx1">
                    <a:lumMod val="75000"/>
                    <a:lumOff val="25000"/>
                  </a:schemeClr>
                </a:solidFill>
                <a:latin typeface="Arial" panose="020B0604020202020204" pitchFamily="34" charset="0"/>
                <a:cs typeface="Arial" panose="020B0604020202020204" pitchFamily="34" charset="0"/>
              </a:rPr>
              <a:t>.</a:t>
            </a:r>
          </a:p>
          <a:p>
            <a:pPr marL="0" indent="0">
              <a:buFont typeface="Arial" panose="020B0604020202020204" pitchFamily="34" charset="0"/>
              <a:buNone/>
            </a:pPr>
            <a:endParaRPr lang="lt-LT" sz="1500" dirty="0">
              <a:solidFill>
                <a:schemeClr val="tx1">
                  <a:lumMod val="75000"/>
                  <a:lumOff val="2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lt-LT"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9962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4971</TotalTime>
  <Words>1298</Words>
  <Application>Microsoft Office PowerPoint</Application>
  <PresentationFormat>Demonstracija ekrane (4:3)</PresentationFormat>
  <Paragraphs>156</Paragraphs>
  <Slides>11</Slides>
  <Notes>6</Notes>
  <HiddenSlides>0</HiddenSlides>
  <MMClips>0</MMClips>
  <ScaleCrop>false</ScaleCrop>
  <HeadingPairs>
    <vt:vector size="6" baseType="variant">
      <vt:variant>
        <vt:lpstr>Naudojami šriftai</vt:lpstr>
      </vt:variant>
      <vt:variant>
        <vt:i4>2</vt:i4>
      </vt:variant>
      <vt:variant>
        <vt:lpstr>Tema</vt:lpstr>
      </vt:variant>
      <vt:variant>
        <vt:i4>1</vt:i4>
      </vt:variant>
      <vt:variant>
        <vt:lpstr>Skaidrių pavadinimai</vt:lpstr>
      </vt:variant>
      <vt:variant>
        <vt:i4>11</vt:i4>
      </vt:variant>
    </vt:vector>
  </HeadingPairs>
  <TitlesOfParts>
    <vt:vector size="14" baseType="lpstr">
      <vt:lpstr>Arial</vt:lpstr>
      <vt:lpstr>Calibri</vt:lpstr>
      <vt:lpstr>Office Theme</vt:lpstr>
      <vt:lpstr>VILNIAUS MIESTO INTEGRUOTOS TERITORIJOS VYSTYMO PROGRAMOS (ITVP) ĮGYVENDINIMO ATASKAITA UŽ 2018 M.</vt:lpstr>
      <vt:lpstr>INTEGRUOTOS TERITORIJOS VYSTYMO PROGRAMOS  ATASKAITOS PAGRINDAS</vt:lpstr>
      <vt:lpstr>INTEGRUOTOS TERITORIJOS VYSTYMO PROGRAMOS  PASKIRTIS</vt:lpstr>
      <vt:lpstr>INTERAKTYVUS ITV PROGRAMOS TERITORIJŲ ŽEMĖLAPIS</vt:lpstr>
      <vt:lpstr>INVESTICIJOS PAGAL VILNIAUS ITV PROGRAMĄ 2018-08-13 AKTUALI REDAKCIJA</vt:lpstr>
      <vt:lpstr>2018 M. DARBAI</vt:lpstr>
      <vt:lpstr>2018 M. SKIRTAS FINANSAVIMAS </vt:lpstr>
      <vt:lpstr>2016 M. DARBAI</vt:lpstr>
      <vt:lpstr>2017 M. DARBAI</vt:lpstr>
      <vt:lpstr>2017 M. SKIRTAS FINANSAVIMAS </vt:lpstr>
      <vt:lpstr>„PowerPoint“ pateiktis</vt:lpstr>
    </vt:vector>
  </TitlesOfParts>
  <Company>Lukrecijos reklama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Ada Krivčiūtė</cp:lastModifiedBy>
  <cp:revision>104</cp:revision>
  <cp:lastPrinted>2018-02-26T15:24:31Z</cp:lastPrinted>
  <dcterms:created xsi:type="dcterms:W3CDTF">2014-03-04T16:12:36Z</dcterms:created>
  <dcterms:modified xsi:type="dcterms:W3CDTF">2019-01-29T12:18:26Z</dcterms:modified>
</cp:coreProperties>
</file>