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63" r:id="rId3"/>
    <p:sldId id="273" r:id="rId4"/>
    <p:sldId id="269" r:id="rId5"/>
    <p:sldId id="267" r:id="rId6"/>
    <p:sldId id="270" r:id="rId7"/>
    <p:sldId id="268" r:id="rId8"/>
    <p:sldId id="259" r:id="rId9"/>
    <p:sldId id="262" r:id="rId10"/>
    <p:sldId id="265" r:id="rId11"/>
    <p:sldId id="266" r:id="rId12"/>
    <p:sldId id="264" r:id="rId13"/>
    <p:sldId id="272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1176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0385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4206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42382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779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49031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03875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0727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68355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5135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82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4089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9275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265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1886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64687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D0D93-18BC-41B7-AA3C-ED62DBE85EFB}" type="datetimeFigureOut">
              <a:rPr lang="lt-LT" smtClean="0"/>
              <a:pPr/>
              <a:t>2024-11-10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8FCF0DF-0D70-4B23-9C39-D93A7802EF9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489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_1Sauepl5E?feature=oembe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1547664" y="151776"/>
            <a:ext cx="6444716" cy="1152128"/>
          </a:xfrm>
        </p:spPr>
        <p:txBody>
          <a:bodyPr>
            <a:normAutofit/>
          </a:bodyPr>
          <a:lstStyle/>
          <a:p>
            <a:r>
              <a:rPr lang="lt-LT" dirty="0"/>
              <a:t>Labas, aš sliekas : )</a:t>
            </a: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8196935C-CB39-92C5-6847-3E8CECBE6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700" y="1628800"/>
            <a:ext cx="5400600" cy="3600400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B4626101-133E-BDB8-8A98-27847C75C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88" y="1650617"/>
            <a:ext cx="1124024" cy="1255526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C497D795-F5CB-3970-0691-68D2AB8C2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1813706"/>
            <a:ext cx="1427484" cy="12629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052A5-3ECE-6FE9-2EDC-04C3FDB4BDA1}"/>
              </a:ext>
            </a:extLst>
          </p:cNvPr>
          <p:cNvSpPr txBox="1"/>
          <p:nvPr/>
        </p:nvSpPr>
        <p:spPr>
          <a:xfrm>
            <a:off x="1349642" y="5414106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Pamokėlė organizuojama įgyvendinant </a:t>
            </a:r>
          </a:p>
          <a:p>
            <a:pPr algn="ctr"/>
            <a:r>
              <a:rPr lang="lt-LT" dirty="0"/>
              <a:t>Vilniaus miesto savivaldybės finansuojamą </a:t>
            </a:r>
          </a:p>
          <a:p>
            <a:pPr algn="ctr"/>
            <a:r>
              <a:rPr lang="lt-LT" dirty="0"/>
              <a:t>Visuomenės aplinkosauginio  švietimo projektą </a:t>
            </a:r>
          </a:p>
          <a:p>
            <a:pPr algn="ctr"/>
            <a:r>
              <a:rPr lang="lt-LT" dirty="0"/>
              <a:t>„Gamtos pažinimo link – Aš ir Tu paukščius pažįstame kartu“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91">
            <a:extLst>
              <a:ext uri="{FF2B5EF4-FFF2-40B4-BE49-F238E27FC236}">
                <a16:creationId xmlns:a16="http://schemas.microsoft.com/office/drawing/2014/main" id="{8A4B381F-0613-4635-9FF1-7F138E908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93" name="Freeform 11">
              <a:extLst>
                <a:ext uri="{FF2B5EF4-FFF2-40B4-BE49-F238E27FC236}">
                  <a16:creationId xmlns:a16="http://schemas.microsoft.com/office/drawing/2014/main" id="{E2CDD211-CC70-4A05-B57A-0C7AF10E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94" name="Freeform 12">
              <a:extLst>
                <a:ext uri="{FF2B5EF4-FFF2-40B4-BE49-F238E27FC236}">
                  <a16:creationId xmlns:a16="http://schemas.microsoft.com/office/drawing/2014/main" id="{FB3D49A7-66BC-4C31-9FCE-024EBC631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891BBF88-3ED5-4945-88CA-7C244AC3D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4DE5D08A-C8FA-4A93-91EB-6E1638AC62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D0E74E81-2BD8-4D93-9C58-07B71A4F0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02EA5090-484E-4DA2-B792-E432502D2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99" name="Freeform 17">
              <a:extLst>
                <a:ext uri="{FF2B5EF4-FFF2-40B4-BE49-F238E27FC236}">
                  <a16:creationId xmlns:a16="http://schemas.microsoft.com/office/drawing/2014/main" id="{D7FAC83F-F4D3-4922-8C9E-09D170A5B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00" name="Freeform 18">
              <a:extLst>
                <a:ext uri="{FF2B5EF4-FFF2-40B4-BE49-F238E27FC236}">
                  <a16:creationId xmlns:a16="http://schemas.microsoft.com/office/drawing/2014/main" id="{EF580442-0B7E-4CD2-897B-76A241329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01" name="Freeform 19">
              <a:extLst>
                <a:ext uri="{FF2B5EF4-FFF2-40B4-BE49-F238E27FC236}">
                  <a16:creationId xmlns:a16="http://schemas.microsoft.com/office/drawing/2014/main" id="{A8E7A643-FA1F-4BE4-89B2-129A03C1B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02" name="Freeform 20">
              <a:extLst>
                <a:ext uri="{FF2B5EF4-FFF2-40B4-BE49-F238E27FC236}">
                  <a16:creationId xmlns:a16="http://schemas.microsoft.com/office/drawing/2014/main" id="{D706DC49-A8B1-49C1-BA11-B9458C1BF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03" name="Freeform 21">
              <a:extLst>
                <a:ext uri="{FF2B5EF4-FFF2-40B4-BE49-F238E27FC236}">
                  <a16:creationId xmlns:a16="http://schemas.microsoft.com/office/drawing/2014/main" id="{47E69BF8-0814-4C8B-9536-83C76D54F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04" name="Freeform 22">
              <a:extLst>
                <a:ext uri="{FF2B5EF4-FFF2-40B4-BE49-F238E27FC236}">
                  <a16:creationId xmlns:a16="http://schemas.microsoft.com/office/drawing/2014/main" id="{93C248F8-17F0-4179-87EB-62C570BEC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DF9A384-C07B-4A0E-8EEB-2ED4C022E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32"/>
            <a:ext cx="1767505" cy="6853285"/>
            <a:chOff x="6627813" y="195454"/>
            <a:chExt cx="1952625" cy="5678297"/>
          </a:xfrm>
        </p:grpSpPr>
        <p:sp>
          <p:nvSpPr>
            <p:cNvPr id="107" name="Freeform 27">
              <a:extLst>
                <a:ext uri="{FF2B5EF4-FFF2-40B4-BE49-F238E27FC236}">
                  <a16:creationId xmlns:a16="http://schemas.microsoft.com/office/drawing/2014/main" id="{8D1C582A-8FE1-4558-8EC8-232453FCF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08" name="Freeform 28">
              <a:extLst>
                <a:ext uri="{FF2B5EF4-FFF2-40B4-BE49-F238E27FC236}">
                  <a16:creationId xmlns:a16="http://schemas.microsoft.com/office/drawing/2014/main" id="{10ECFB74-0B8D-4753-BE03-35897F08E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09" name="Freeform 29">
              <a:extLst>
                <a:ext uri="{FF2B5EF4-FFF2-40B4-BE49-F238E27FC236}">
                  <a16:creationId xmlns:a16="http://schemas.microsoft.com/office/drawing/2014/main" id="{0F48B5A0-967D-4E4C-A04B-AFBD26402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0" name="Freeform 30">
              <a:extLst>
                <a:ext uri="{FF2B5EF4-FFF2-40B4-BE49-F238E27FC236}">
                  <a16:creationId xmlns:a16="http://schemas.microsoft.com/office/drawing/2014/main" id="{8F554B57-78BD-4A75-AF1F-AAA92F530D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1" name="Freeform 31">
              <a:extLst>
                <a:ext uri="{FF2B5EF4-FFF2-40B4-BE49-F238E27FC236}">
                  <a16:creationId xmlns:a16="http://schemas.microsoft.com/office/drawing/2014/main" id="{08E5B0D4-8380-4829-84AA-90CDAEEF7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2" name="Freeform 32">
              <a:extLst>
                <a:ext uri="{FF2B5EF4-FFF2-40B4-BE49-F238E27FC236}">
                  <a16:creationId xmlns:a16="http://schemas.microsoft.com/office/drawing/2014/main" id="{DA671424-A7DE-414A-8249-A31B277F8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3" name="Freeform 33">
              <a:extLst>
                <a:ext uri="{FF2B5EF4-FFF2-40B4-BE49-F238E27FC236}">
                  <a16:creationId xmlns:a16="http://schemas.microsoft.com/office/drawing/2014/main" id="{61F019F6-A015-48C9-98B3-C8F96F70A3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4" name="Freeform 34">
              <a:extLst>
                <a:ext uri="{FF2B5EF4-FFF2-40B4-BE49-F238E27FC236}">
                  <a16:creationId xmlns:a16="http://schemas.microsoft.com/office/drawing/2014/main" id="{27089672-068C-4739-9E42-D287803194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5" name="Freeform 35">
              <a:extLst>
                <a:ext uri="{FF2B5EF4-FFF2-40B4-BE49-F238E27FC236}">
                  <a16:creationId xmlns:a16="http://schemas.microsoft.com/office/drawing/2014/main" id="{E15B15B6-DFF2-4D21-A92E-B03D249F5D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6" name="Freeform 36">
              <a:extLst>
                <a:ext uri="{FF2B5EF4-FFF2-40B4-BE49-F238E27FC236}">
                  <a16:creationId xmlns:a16="http://schemas.microsoft.com/office/drawing/2014/main" id="{1EFBF119-E03B-40FC-9342-17EEA72B0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7" name="Freeform 37">
              <a:extLst>
                <a:ext uri="{FF2B5EF4-FFF2-40B4-BE49-F238E27FC236}">
                  <a16:creationId xmlns:a16="http://schemas.microsoft.com/office/drawing/2014/main" id="{78BC0A82-D228-47FF-91A2-569538697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18" name="Freeform 38">
              <a:extLst>
                <a:ext uri="{FF2B5EF4-FFF2-40B4-BE49-F238E27FC236}">
                  <a16:creationId xmlns:a16="http://schemas.microsoft.com/office/drawing/2014/main" id="{A8B1606E-1842-4EA4-BD61-722A2D5FE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lt-LT"/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9A34AFBF-C40B-42F0-A3AB-54B68B13A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sp>
        <p:nvSpPr>
          <p:cNvPr id="122" name="Freeform 6">
            <a:extLst>
              <a:ext uri="{FF2B5EF4-FFF2-40B4-BE49-F238E27FC236}">
                <a16:creationId xmlns:a16="http://schemas.microsoft.com/office/drawing/2014/main" id="{37C24879-4D3C-4DA2-8F74-16C0E93F2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lt-LT"/>
          </a:p>
        </p:txBody>
      </p:sp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14F68A00-186C-48C9-B44C-AE850D1AF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55BD7ED-C763-4348-A1C4-F53FF159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9144001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05208" y="967417"/>
            <a:ext cx="5006411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500">
                <a:solidFill>
                  <a:srgbClr val="FEFFFF"/>
                </a:solidFill>
              </a:rPr>
              <a:t>Kuo naudingi sliekai?</a:t>
            </a:r>
          </a:p>
        </p:txBody>
      </p:sp>
      <p:pic>
        <p:nvPicPr>
          <p:cNvPr id="7" name="Paveikslėlis 6" descr="unnamed (1).jpg"/>
          <p:cNvPicPr>
            <a:picLocks noChangeAspect="1"/>
          </p:cNvPicPr>
          <p:nvPr/>
        </p:nvPicPr>
        <p:blipFill>
          <a:blip r:embed="rId2" cstate="print"/>
          <a:srcRect t="4194" r="-1" b="1131"/>
          <a:stretch/>
        </p:blipFill>
        <p:spPr>
          <a:xfrm>
            <a:off x="5655562" y="3"/>
            <a:ext cx="3488438" cy="2254053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2092EA8-371F-BF35-8EEB-66A79BBBC4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93" r="-1" b="26530"/>
          <a:stretch/>
        </p:blipFill>
        <p:spPr>
          <a:xfrm>
            <a:off x="5655562" y="2248516"/>
            <a:ext cx="3488438" cy="2332946"/>
          </a:xfrm>
          <a:prstGeom prst="rect">
            <a:avLst/>
          </a:prstGeom>
        </p:spPr>
      </p:pic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5D5B6F88-374A-4E9E-9825-A2379E2EC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655561" y="2254053"/>
            <a:ext cx="3488438" cy="2766"/>
          </a:xfrm>
          <a:prstGeom prst="line">
            <a:avLst/>
          </a:prstGeom>
          <a:ln w="508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0122BAEE-0D0F-974F-9731-46CD6CA66C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40" r="-1" b="4902"/>
          <a:stretch/>
        </p:blipFill>
        <p:spPr>
          <a:xfrm>
            <a:off x="5655562" y="4610865"/>
            <a:ext cx="3488438" cy="2247135"/>
          </a:xfrm>
          <a:prstGeom prst="rect">
            <a:avLst/>
          </a:prstGeom>
        </p:spPr>
      </p:pic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14A20CA-D445-4017-AB72-219D3C975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655561" y="4594782"/>
            <a:ext cx="3488438" cy="2766"/>
          </a:xfrm>
          <a:prstGeom prst="line">
            <a:avLst/>
          </a:prstGeom>
          <a:ln w="508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Freeform 23">
            <a:extLst>
              <a:ext uri="{FF2B5EF4-FFF2-40B4-BE49-F238E27FC236}">
                <a16:creationId xmlns:a16="http://schemas.microsoft.com/office/drawing/2014/main" id="{64C1D842-4C3C-4BF0-BE76-400F7D510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6303002" cy="857047"/>
          </a:xfrm>
          <a:custGeom>
            <a:avLst/>
            <a:gdLst>
              <a:gd name="connsiteX0" fmla="*/ 0 w 8404003"/>
              <a:gd name="connsiteY0" fmla="*/ 0 h 857047"/>
              <a:gd name="connsiteX1" fmla="*/ 797860 w 8404003"/>
              <a:gd name="connsiteY1" fmla="*/ 0 h 857047"/>
              <a:gd name="connsiteX2" fmla="*/ 2482050 w 8404003"/>
              <a:gd name="connsiteY2" fmla="*/ 0 h 857047"/>
              <a:gd name="connsiteX3" fmla="*/ 3003610 w 8404003"/>
              <a:gd name="connsiteY3" fmla="*/ 0 h 857047"/>
              <a:gd name="connsiteX4" fmla="*/ 3219959 w 8404003"/>
              <a:gd name="connsiteY4" fmla="*/ 0 h 857047"/>
              <a:gd name="connsiteX5" fmla="*/ 3311869 w 8404003"/>
              <a:gd name="connsiteY5" fmla="*/ 0 h 857047"/>
              <a:gd name="connsiteX6" fmla="*/ 3326218 w 8404003"/>
              <a:gd name="connsiteY6" fmla="*/ 0 h 857047"/>
              <a:gd name="connsiteX7" fmla="*/ 3426656 w 8404003"/>
              <a:gd name="connsiteY7" fmla="*/ 0 h 857047"/>
              <a:gd name="connsiteX8" fmla="*/ 3516436 w 8404003"/>
              <a:gd name="connsiteY8" fmla="*/ 0 h 857047"/>
              <a:gd name="connsiteX9" fmla="*/ 3601649 w 8404003"/>
              <a:gd name="connsiteY9" fmla="*/ 0 h 857047"/>
              <a:gd name="connsiteX10" fmla="*/ 3699274 w 8404003"/>
              <a:gd name="connsiteY10" fmla="*/ 0 h 857047"/>
              <a:gd name="connsiteX11" fmla="*/ 3718421 w 8404003"/>
              <a:gd name="connsiteY11" fmla="*/ 0 h 857047"/>
              <a:gd name="connsiteX12" fmla="*/ 3910939 w 8404003"/>
              <a:gd name="connsiteY12" fmla="*/ 0 h 857047"/>
              <a:gd name="connsiteX13" fmla="*/ 3927053 w 8404003"/>
              <a:gd name="connsiteY13" fmla="*/ 0 h 857047"/>
              <a:gd name="connsiteX14" fmla="*/ 4198137 w 8404003"/>
              <a:gd name="connsiteY14" fmla="*/ 0 h 857047"/>
              <a:gd name="connsiteX15" fmla="*/ 4230161 w 8404003"/>
              <a:gd name="connsiteY15" fmla="*/ 0 h 857047"/>
              <a:gd name="connsiteX16" fmla="*/ 4245215 w 8404003"/>
              <a:gd name="connsiteY16" fmla="*/ 0 h 857047"/>
              <a:gd name="connsiteX17" fmla="*/ 4350592 w 8404003"/>
              <a:gd name="connsiteY17" fmla="*/ 0 h 857047"/>
              <a:gd name="connsiteX18" fmla="*/ 4357296 w 8404003"/>
              <a:gd name="connsiteY18" fmla="*/ 0 h 857047"/>
              <a:gd name="connsiteX19" fmla="*/ 4404222 w 8404003"/>
              <a:gd name="connsiteY19" fmla="*/ 0 h 857047"/>
              <a:gd name="connsiteX20" fmla="*/ 4531592 w 8404003"/>
              <a:gd name="connsiteY20" fmla="*/ 0 h 857047"/>
              <a:gd name="connsiteX21" fmla="*/ 4598953 w 8404003"/>
              <a:gd name="connsiteY21" fmla="*/ 0 h 857047"/>
              <a:gd name="connsiteX22" fmla="*/ 4779630 w 8404003"/>
              <a:gd name="connsiteY22" fmla="*/ 0 h 857047"/>
              <a:gd name="connsiteX23" fmla="*/ 5132321 w 8404003"/>
              <a:gd name="connsiteY23" fmla="*/ 0 h 857047"/>
              <a:gd name="connsiteX24" fmla="*/ 5141543 w 8404003"/>
              <a:gd name="connsiteY24" fmla="*/ 0 h 857047"/>
              <a:gd name="connsiteX25" fmla="*/ 5188556 w 8404003"/>
              <a:gd name="connsiteY25" fmla="*/ 0 h 857047"/>
              <a:gd name="connsiteX26" fmla="*/ 5206100 w 8404003"/>
              <a:gd name="connsiteY26" fmla="*/ 0 h 857047"/>
              <a:gd name="connsiteX27" fmla="*/ 5722554 w 8404003"/>
              <a:gd name="connsiteY27" fmla="*/ 0 h 857047"/>
              <a:gd name="connsiteX28" fmla="*/ 5732230 w 8404003"/>
              <a:gd name="connsiteY28" fmla="*/ 0 h 857047"/>
              <a:gd name="connsiteX29" fmla="*/ 5798594 w 8404003"/>
              <a:gd name="connsiteY29" fmla="*/ 0 h 857047"/>
              <a:gd name="connsiteX30" fmla="*/ 5799962 w 8404003"/>
              <a:gd name="connsiteY30" fmla="*/ 0 h 857047"/>
              <a:gd name="connsiteX31" fmla="*/ 6338565 w 8404003"/>
              <a:gd name="connsiteY31" fmla="*/ 0 h 857047"/>
              <a:gd name="connsiteX32" fmla="*/ 6649966 w 8404003"/>
              <a:gd name="connsiteY32" fmla="*/ 0 h 857047"/>
              <a:gd name="connsiteX33" fmla="*/ 6730668 w 8404003"/>
              <a:gd name="connsiteY33" fmla="*/ 0 h 857047"/>
              <a:gd name="connsiteX34" fmla="*/ 7178721 w 8404003"/>
              <a:gd name="connsiteY34" fmla="*/ 0 h 857047"/>
              <a:gd name="connsiteX35" fmla="*/ 7277889 w 8404003"/>
              <a:gd name="connsiteY35" fmla="*/ 0 h 857047"/>
              <a:gd name="connsiteX36" fmla="*/ 7782893 w 8404003"/>
              <a:gd name="connsiteY36" fmla="*/ 0 h 857047"/>
              <a:gd name="connsiteX37" fmla="*/ 8006080 w 8404003"/>
              <a:gd name="connsiteY37" fmla="*/ 0 h 857047"/>
              <a:gd name="connsiteX38" fmla="*/ 8030270 w 8404003"/>
              <a:gd name="connsiteY38" fmla="*/ 10516 h 857047"/>
              <a:gd name="connsiteX39" fmla="*/ 8035108 w 8404003"/>
              <a:gd name="connsiteY39" fmla="*/ 15774 h 857047"/>
              <a:gd name="connsiteX40" fmla="*/ 8393118 w 8404003"/>
              <a:gd name="connsiteY40" fmla="*/ 404863 h 857047"/>
              <a:gd name="connsiteX41" fmla="*/ 8393118 w 8404003"/>
              <a:gd name="connsiteY41" fmla="*/ 452185 h 857047"/>
              <a:gd name="connsiteX42" fmla="*/ 8035108 w 8404003"/>
              <a:gd name="connsiteY42" fmla="*/ 841273 h 857047"/>
              <a:gd name="connsiteX43" fmla="*/ 8030270 w 8404003"/>
              <a:gd name="connsiteY43" fmla="*/ 846531 h 857047"/>
              <a:gd name="connsiteX44" fmla="*/ 8006080 w 8404003"/>
              <a:gd name="connsiteY44" fmla="*/ 857047 h 857047"/>
              <a:gd name="connsiteX45" fmla="*/ 7889742 w 8404003"/>
              <a:gd name="connsiteY45" fmla="*/ 857047 h 857047"/>
              <a:gd name="connsiteX46" fmla="*/ 7782893 w 8404003"/>
              <a:gd name="connsiteY46" fmla="*/ 857047 h 857047"/>
              <a:gd name="connsiteX47" fmla="*/ 7776190 w 8404003"/>
              <a:gd name="connsiteY47" fmla="*/ 857047 h 857047"/>
              <a:gd name="connsiteX48" fmla="*/ 7730315 w 8404003"/>
              <a:gd name="connsiteY48" fmla="*/ 857047 h 857047"/>
              <a:gd name="connsiteX49" fmla="*/ 7729264 w 8404003"/>
              <a:gd name="connsiteY49" fmla="*/ 857047 h 857047"/>
              <a:gd name="connsiteX50" fmla="*/ 7601893 w 8404003"/>
              <a:gd name="connsiteY50" fmla="*/ 857047 h 857047"/>
              <a:gd name="connsiteX51" fmla="*/ 7467477 w 8404003"/>
              <a:gd name="connsiteY51" fmla="*/ 857047 h 857047"/>
              <a:gd name="connsiteX52" fmla="*/ 7353856 w 8404003"/>
              <a:gd name="connsiteY52" fmla="*/ 857047 h 857047"/>
              <a:gd name="connsiteX53" fmla="*/ 7075374 w 8404003"/>
              <a:gd name="connsiteY53" fmla="*/ 857047 h 857047"/>
              <a:gd name="connsiteX54" fmla="*/ 6944929 w 8404003"/>
              <a:gd name="connsiteY54" fmla="*/ 857047 h 857047"/>
              <a:gd name="connsiteX55" fmla="*/ 6528153 w 8404003"/>
              <a:gd name="connsiteY55" fmla="*/ 857047 h 857047"/>
              <a:gd name="connsiteX56" fmla="*/ 6334891 w 8404003"/>
              <a:gd name="connsiteY56" fmla="*/ 857047 h 857047"/>
              <a:gd name="connsiteX57" fmla="*/ 5799962 w 8404003"/>
              <a:gd name="connsiteY57" fmla="*/ 857047 h 857047"/>
              <a:gd name="connsiteX58" fmla="*/ 5722554 w 8404003"/>
              <a:gd name="connsiteY58" fmla="*/ 857047 h 857047"/>
              <a:gd name="connsiteX59" fmla="*/ 5648775 w 8404003"/>
              <a:gd name="connsiteY59" fmla="*/ 857047 h 857047"/>
              <a:gd name="connsiteX60" fmla="*/ 5483520 w 8404003"/>
              <a:gd name="connsiteY60" fmla="*/ 857047 h 857047"/>
              <a:gd name="connsiteX61" fmla="*/ 5473550 w 8404003"/>
              <a:gd name="connsiteY61" fmla="*/ 857047 h 857047"/>
              <a:gd name="connsiteX62" fmla="*/ 5132321 w 8404003"/>
              <a:gd name="connsiteY62" fmla="*/ 857047 h 857047"/>
              <a:gd name="connsiteX63" fmla="*/ 5047108 w 8404003"/>
              <a:gd name="connsiteY63" fmla="*/ 857047 h 857047"/>
              <a:gd name="connsiteX64" fmla="*/ 4954764 w 8404003"/>
              <a:gd name="connsiteY64" fmla="*/ 857047 h 857047"/>
              <a:gd name="connsiteX65" fmla="*/ 4930335 w 8404003"/>
              <a:gd name="connsiteY65" fmla="*/ 857047 h 857047"/>
              <a:gd name="connsiteX66" fmla="*/ 4450619 w 8404003"/>
              <a:gd name="connsiteY66" fmla="*/ 857047 h 857047"/>
              <a:gd name="connsiteX67" fmla="*/ 4350592 w 8404003"/>
              <a:gd name="connsiteY67" fmla="*/ 857047 h 857047"/>
              <a:gd name="connsiteX68" fmla="*/ 4335538 w 8404003"/>
              <a:gd name="connsiteY68" fmla="*/ 857047 h 857047"/>
              <a:gd name="connsiteX69" fmla="*/ 4230161 w 8404003"/>
              <a:gd name="connsiteY69" fmla="*/ 857047 h 857047"/>
              <a:gd name="connsiteX70" fmla="*/ 4215812 w 8404003"/>
              <a:gd name="connsiteY70" fmla="*/ 857047 h 857047"/>
              <a:gd name="connsiteX71" fmla="*/ 4115374 w 8404003"/>
              <a:gd name="connsiteY71" fmla="*/ 857047 h 857047"/>
              <a:gd name="connsiteX72" fmla="*/ 4049804 w 8404003"/>
              <a:gd name="connsiteY72" fmla="*/ 857047 h 857047"/>
              <a:gd name="connsiteX73" fmla="*/ 3842757 w 8404003"/>
              <a:gd name="connsiteY73" fmla="*/ 857047 h 857047"/>
              <a:gd name="connsiteX74" fmla="*/ 3614977 w 8404003"/>
              <a:gd name="connsiteY74" fmla="*/ 857047 h 857047"/>
              <a:gd name="connsiteX75" fmla="*/ 3516436 w 8404003"/>
              <a:gd name="connsiteY75" fmla="*/ 857047 h 857047"/>
              <a:gd name="connsiteX76" fmla="*/ 3452333 w 8404003"/>
              <a:gd name="connsiteY76" fmla="*/ 857047 h 857047"/>
              <a:gd name="connsiteX77" fmla="*/ 3311869 w 8404003"/>
              <a:gd name="connsiteY77" fmla="*/ 857047 h 857047"/>
              <a:gd name="connsiteX78" fmla="*/ 3300088 w 8404003"/>
              <a:gd name="connsiteY78" fmla="*/ 857047 h 857047"/>
              <a:gd name="connsiteX79" fmla="*/ 3272588 w 8404003"/>
              <a:gd name="connsiteY79" fmla="*/ 857047 h 857047"/>
              <a:gd name="connsiteX80" fmla="*/ 3179295 w 8404003"/>
              <a:gd name="connsiteY80" fmla="*/ 857047 h 857047"/>
              <a:gd name="connsiteX81" fmla="*/ 3003610 w 8404003"/>
              <a:gd name="connsiteY81" fmla="*/ 857047 h 857047"/>
              <a:gd name="connsiteX82" fmla="*/ 2997618 w 8404003"/>
              <a:gd name="connsiteY82" fmla="*/ 857047 h 857047"/>
              <a:gd name="connsiteX83" fmla="*/ 797860 w 8404003"/>
              <a:gd name="connsiteY83" fmla="*/ 857047 h 857047"/>
              <a:gd name="connsiteX84" fmla="*/ 0 w 8404003"/>
              <a:gd name="connsiteY84" fmla="*/ 857047 h 857047"/>
              <a:gd name="connsiteX85" fmla="*/ 0 w 8404003"/>
              <a:gd name="connsiteY85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8404003" h="857047">
                <a:moveTo>
                  <a:pt x="0" y="0"/>
                </a:moveTo>
                <a:cubicBezTo>
                  <a:pt x="0" y="0"/>
                  <a:pt x="0" y="0"/>
                  <a:pt x="797860" y="0"/>
                </a:cubicBezTo>
                <a:cubicBezTo>
                  <a:pt x="797860" y="0"/>
                  <a:pt x="797860" y="0"/>
                  <a:pt x="2482050" y="0"/>
                </a:cubicBezTo>
                <a:lnTo>
                  <a:pt x="3003610" y="0"/>
                </a:lnTo>
                <a:cubicBezTo>
                  <a:pt x="3003610" y="0"/>
                  <a:pt x="3003610" y="0"/>
                  <a:pt x="3219959" y="0"/>
                </a:cubicBezTo>
                <a:lnTo>
                  <a:pt x="3311869" y="0"/>
                </a:lnTo>
                <a:lnTo>
                  <a:pt x="3326218" y="0"/>
                </a:lnTo>
                <a:lnTo>
                  <a:pt x="3426656" y="0"/>
                </a:lnTo>
                <a:lnTo>
                  <a:pt x="3516436" y="0"/>
                </a:lnTo>
                <a:cubicBezTo>
                  <a:pt x="3516436" y="0"/>
                  <a:pt x="3516436" y="0"/>
                  <a:pt x="3601649" y="0"/>
                </a:cubicBezTo>
                <a:lnTo>
                  <a:pt x="3699274" y="0"/>
                </a:lnTo>
                <a:lnTo>
                  <a:pt x="3718421" y="0"/>
                </a:lnTo>
                <a:cubicBezTo>
                  <a:pt x="3768918" y="0"/>
                  <a:pt x="3832038" y="0"/>
                  <a:pt x="3910939" y="0"/>
                </a:cubicBezTo>
                <a:lnTo>
                  <a:pt x="3927053" y="0"/>
                </a:lnTo>
                <a:lnTo>
                  <a:pt x="4198137" y="0"/>
                </a:lnTo>
                <a:lnTo>
                  <a:pt x="4230161" y="0"/>
                </a:lnTo>
                <a:lnTo>
                  <a:pt x="4245215" y="0"/>
                </a:lnTo>
                <a:lnTo>
                  <a:pt x="4350592" y="0"/>
                </a:lnTo>
                <a:lnTo>
                  <a:pt x="4357296" y="0"/>
                </a:lnTo>
                <a:lnTo>
                  <a:pt x="4404222" y="0"/>
                </a:lnTo>
                <a:lnTo>
                  <a:pt x="4531592" y="0"/>
                </a:lnTo>
                <a:lnTo>
                  <a:pt x="4598953" y="0"/>
                </a:lnTo>
                <a:lnTo>
                  <a:pt x="4779630" y="0"/>
                </a:lnTo>
                <a:lnTo>
                  <a:pt x="5132321" y="0"/>
                </a:lnTo>
                <a:cubicBezTo>
                  <a:pt x="5132321" y="0"/>
                  <a:pt x="5132321" y="0"/>
                  <a:pt x="5141543" y="0"/>
                </a:cubicBezTo>
                <a:lnTo>
                  <a:pt x="5188556" y="0"/>
                </a:lnTo>
                <a:lnTo>
                  <a:pt x="5206100" y="0"/>
                </a:lnTo>
                <a:cubicBezTo>
                  <a:pt x="5279879" y="0"/>
                  <a:pt x="5427438" y="0"/>
                  <a:pt x="5722554" y="0"/>
                </a:cubicBezTo>
                <a:cubicBezTo>
                  <a:pt x="5722554" y="0"/>
                  <a:pt x="5722554" y="0"/>
                  <a:pt x="5732230" y="0"/>
                </a:cubicBezTo>
                <a:lnTo>
                  <a:pt x="5798594" y="0"/>
                </a:lnTo>
                <a:lnTo>
                  <a:pt x="5799962" y="0"/>
                </a:lnTo>
                <a:cubicBezTo>
                  <a:pt x="5799962" y="0"/>
                  <a:pt x="5799962" y="0"/>
                  <a:pt x="6338565" y="0"/>
                </a:cubicBezTo>
                <a:lnTo>
                  <a:pt x="6649966" y="0"/>
                </a:lnTo>
                <a:lnTo>
                  <a:pt x="6730668" y="0"/>
                </a:lnTo>
                <a:lnTo>
                  <a:pt x="7178721" y="0"/>
                </a:lnTo>
                <a:lnTo>
                  <a:pt x="7277889" y="0"/>
                </a:lnTo>
                <a:lnTo>
                  <a:pt x="7782893" y="0"/>
                </a:lnTo>
                <a:lnTo>
                  <a:pt x="8006080" y="0"/>
                </a:lnTo>
                <a:cubicBezTo>
                  <a:pt x="8015756" y="0"/>
                  <a:pt x="8025432" y="5258"/>
                  <a:pt x="8030270" y="10516"/>
                </a:cubicBezTo>
                <a:cubicBezTo>
                  <a:pt x="8030270" y="10516"/>
                  <a:pt x="8035108" y="10516"/>
                  <a:pt x="8035108" y="15774"/>
                </a:cubicBezTo>
                <a:cubicBezTo>
                  <a:pt x="8035108" y="15774"/>
                  <a:pt x="8035108" y="15774"/>
                  <a:pt x="8393118" y="404863"/>
                </a:cubicBezTo>
                <a:cubicBezTo>
                  <a:pt x="8407632" y="415379"/>
                  <a:pt x="8407632" y="436411"/>
                  <a:pt x="8393118" y="452185"/>
                </a:cubicBezTo>
                <a:cubicBezTo>
                  <a:pt x="8393118" y="452185"/>
                  <a:pt x="8393118" y="452185"/>
                  <a:pt x="8035108" y="841273"/>
                </a:cubicBezTo>
                <a:cubicBezTo>
                  <a:pt x="8035108" y="841273"/>
                  <a:pt x="8030270" y="841273"/>
                  <a:pt x="8030270" y="846531"/>
                </a:cubicBezTo>
                <a:cubicBezTo>
                  <a:pt x="8025432" y="851789"/>
                  <a:pt x="8015756" y="857047"/>
                  <a:pt x="8006080" y="857047"/>
                </a:cubicBezTo>
                <a:cubicBezTo>
                  <a:pt x="8006080" y="857047"/>
                  <a:pt x="8006080" y="857047"/>
                  <a:pt x="7889742" y="857047"/>
                </a:cubicBezTo>
                <a:lnTo>
                  <a:pt x="7782893" y="857047"/>
                </a:lnTo>
                <a:lnTo>
                  <a:pt x="7776190" y="857047"/>
                </a:lnTo>
                <a:lnTo>
                  <a:pt x="7730315" y="857047"/>
                </a:lnTo>
                <a:lnTo>
                  <a:pt x="7729264" y="857047"/>
                </a:lnTo>
                <a:lnTo>
                  <a:pt x="7601893" y="857047"/>
                </a:lnTo>
                <a:lnTo>
                  <a:pt x="7467477" y="857047"/>
                </a:lnTo>
                <a:lnTo>
                  <a:pt x="7353856" y="857047"/>
                </a:lnTo>
                <a:lnTo>
                  <a:pt x="7075374" y="857047"/>
                </a:lnTo>
                <a:lnTo>
                  <a:pt x="6944929" y="857047"/>
                </a:lnTo>
                <a:lnTo>
                  <a:pt x="6528153" y="857047"/>
                </a:lnTo>
                <a:lnTo>
                  <a:pt x="6334891" y="857047"/>
                </a:lnTo>
                <a:lnTo>
                  <a:pt x="5799962" y="857047"/>
                </a:lnTo>
                <a:cubicBezTo>
                  <a:pt x="5799962" y="857047"/>
                  <a:pt x="5799962" y="857047"/>
                  <a:pt x="5722554" y="857047"/>
                </a:cubicBezTo>
                <a:cubicBezTo>
                  <a:pt x="5722554" y="857047"/>
                  <a:pt x="5722554" y="857047"/>
                  <a:pt x="5648775" y="857047"/>
                </a:cubicBezTo>
                <a:lnTo>
                  <a:pt x="5483520" y="857047"/>
                </a:lnTo>
                <a:lnTo>
                  <a:pt x="5473550" y="857047"/>
                </a:lnTo>
                <a:cubicBezTo>
                  <a:pt x="5390548" y="857047"/>
                  <a:pt x="5279879" y="857047"/>
                  <a:pt x="5132321" y="857047"/>
                </a:cubicBezTo>
                <a:cubicBezTo>
                  <a:pt x="5132321" y="857047"/>
                  <a:pt x="5132321" y="857047"/>
                  <a:pt x="5047108" y="857047"/>
                </a:cubicBezTo>
                <a:lnTo>
                  <a:pt x="4954764" y="857047"/>
                </a:lnTo>
                <a:lnTo>
                  <a:pt x="4930335" y="857047"/>
                </a:lnTo>
                <a:cubicBezTo>
                  <a:pt x="4829342" y="857047"/>
                  <a:pt x="4677853" y="857047"/>
                  <a:pt x="4450619" y="857047"/>
                </a:cubicBezTo>
                <a:lnTo>
                  <a:pt x="4350592" y="857047"/>
                </a:lnTo>
                <a:lnTo>
                  <a:pt x="4335538" y="857047"/>
                </a:lnTo>
                <a:lnTo>
                  <a:pt x="4230161" y="857047"/>
                </a:lnTo>
                <a:lnTo>
                  <a:pt x="4215812" y="857047"/>
                </a:lnTo>
                <a:lnTo>
                  <a:pt x="4115374" y="857047"/>
                </a:lnTo>
                <a:lnTo>
                  <a:pt x="4049804" y="857047"/>
                </a:lnTo>
                <a:lnTo>
                  <a:pt x="3842757" y="857047"/>
                </a:lnTo>
                <a:lnTo>
                  <a:pt x="3614977" y="857047"/>
                </a:lnTo>
                <a:lnTo>
                  <a:pt x="3516436" y="857047"/>
                </a:lnTo>
                <a:cubicBezTo>
                  <a:pt x="3516436" y="857047"/>
                  <a:pt x="3516436" y="857047"/>
                  <a:pt x="3452333" y="857047"/>
                </a:cubicBezTo>
                <a:lnTo>
                  <a:pt x="3311869" y="857047"/>
                </a:lnTo>
                <a:lnTo>
                  <a:pt x="3300088" y="857047"/>
                </a:lnTo>
                <a:lnTo>
                  <a:pt x="3272588" y="857047"/>
                </a:lnTo>
                <a:lnTo>
                  <a:pt x="3179295" y="857047"/>
                </a:lnTo>
                <a:lnTo>
                  <a:pt x="3003610" y="857047"/>
                </a:lnTo>
                <a:lnTo>
                  <a:pt x="2997618" y="857047"/>
                </a:lnTo>
                <a:cubicBezTo>
                  <a:pt x="2683367" y="857047"/>
                  <a:pt x="2054864" y="857047"/>
                  <a:pt x="797860" y="857047"/>
                </a:cubicBezTo>
                <a:cubicBezTo>
                  <a:pt x="797860" y="857047"/>
                  <a:pt x="797860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05208" y="5189400"/>
            <a:ext cx="5019715" cy="5442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400">
                <a:solidFill>
                  <a:srgbClr val="FEFFFF"/>
                </a:solidFill>
              </a:rPr>
              <a:t>Sliekai – didelis skanumynas šernams, kurmiams ir paukščiams.</a:t>
            </a: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86E097E0-7FA4-B132-CC5C-817E53B7C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417" y="499286"/>
            <a:ext cx="4199980" cy="33109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547664" y="306333"/>
            <a:ext cx="6589199" cy="1280890"/>
          </a:xfrm>
        </p:spPr>
        <p:txBody>
          <a:bodyPr/>
          <a:lstStyle/>
          <a:p>
            <a:pPr algn="ctr"/>
            <a:r>
              <a:rPr lang="lt-LT" dirty="0"/>
              <a:t>Kuo naudingi sliekai?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691680" y="1200324"/>
            <a:ext cx="6591985" cy="575320"/>
          </a:xfrm>
        </p:spPr>
        <p:txBody>
          <a:bodyPr>
            <a:normAutofit/>
          </a:bodyPr>
          <a:lstStyle/>
          <a:p>
            <a:r>
              <a:rPr lang="lt-LT" sz="2800" dirty="0"/>
              <a:t>Naudojami žvejyboje.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A5EB2581-C6FB-1758-285A-D4A529631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408" y="1988840"/>
            <a:ext cx="4752528" cy="47525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131840" y="332656"/>
            <a:ext cx="3168352" cy="692696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Tai įdomu </a:t>
            </a:r>
            <a:r>
              <a:rPr lang="en-US" dirty="0"/>
              <a:t>!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71294" y="1009555"/>
            <a:ext cx="8568952" cy="1771374"/>
          </a:xfrm>
        </p:spPr>
        <p:txBody>
          <a:bodyPr/>
          <a:lstStyle/>
          <a:p>
            <a:r>
              <a:rPr lang="lt-LT" dirty="0"/>
              <a:t>Smarkiai lyjant, vanduo įsigeria į žemę, užtvindo sliekų kanalėlius ir šiems, paprastai kalbant, iškyla pavojus paskęsti, todėl jie išlenda į žemės paviršių. Mat sliekai kvėpuoja visu kūno paviršiumi. Todėl jie kaip įmanydami lenda iš savo landų į paviršių, kaip ir mes bėgtume iš semiamo namo. Deja, dažniausiai pakliūva į kitus spąstus – prigeria balose, jeigu tokių susidaro arti jų išsirausimo vietų.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32896A2-3E3F-1F90-C0B1-F8459082F8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819"/>
          <a:stretch/>
        </p:blipFill>
        <p:spPr>
          <a:xfrm>
            <a:off x="1763688" y="2852936"/>
            <a:ext cx="622422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67FD6D1-F8A9-B083-2F7D-E89D766E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280" y="476672"/>
            <a:ext cx="6589199" cy="716658"/>
          </a:xfrm>
        </p:spPr>
        <p:txBody>
          <a:bodyPr/>
          <a:lstStyle/>
          <a:p>
            <a:pPr algn="ctr"/>
            <a:r>
              <a:rPr lang="lt-LT" b="1" dirty="0"/>
              <a:t>Sužinojau, kad...</a:t>
            </a:r>
          </a:p>
        </p:txBody>
      </p:sp>
      <p:pic>
        <p:nvPicPr>
          <p:cNvPr id="4" name="Internetinė medija 3" title="3 aprašo įrašas. Bestuburių tyrtinėjimas  Pažintis su slieku">
            <a:hlinkClick r:id="" action="ppaction://media"/>
            <a:extLst>
              <a:ext uri="{FF2B5EF4-FFF2-40B4-BE49-F238E27FC236}">
                <a16:creationId xmlns:a16="http://schemas.microsoft.com/office/drawing/2014/main" id="{7E873211-F83A-260A-2F69-E9C63D24B1E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3528" y="1873902"/>
            <a:ext cx="8622704" cy="486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1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6589199" cy="1280890"/>
          </a:xfrm>
        </p:spPr>
        <p:txBody>
          <a:bodyPr/>
          <a:lstStyle/>
          <a:p>
            <a:pPr algn="ctr"/>
            <a:r>
              <a:rPr lang="lt-LT" dirty="0"/>
              <a:t>O dabar tavęs laukia užduotis, atlik ją ;)</a:t>
            </a:r>
          </a:p>
        </p:txBody>
      </p:sp>
      <p:pic>
        <p:nvPicPr>
          <p:cNvPr id="4" name="Turinio vietos rezervavimo ženklas 3" descr="20621786_1461297020603102_9127339579714853090_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4661" y="1613546"/>
            <a:ext cx="6704210" cy="481399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2304257" cy="792088"/>
          </a:xfrm>
        </p:spPr>
        <p:txBody>
          <a:bodyPr/>
          <a:lstStyle/>
          <a:p>
            <a:r>
              <a:rPr lang="lt-LT" dirty="0"/>
              <a:t>Sliekai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234297" y="764704"/>
            <a:ext cx="7658183" cy="4525963"/>
          </a:xfrm>
        </p:spPr>
        <p:txBody>
          <a:bodyPr/>
          <a:lstStyle/>
          <a:p>
            <a:pPr algn="just"/>
            <a:r>
              <a:rPr lang="lt-LT" dirty="0"/>
              <a:t>Bestuburiai gyvūnai, priklausantys žieduotųjų kirmėlių šeimai. Slieko kūnas yra labai ištįsęs, susidedantis iš žieduotų segmentų, apskritas, judėdamas gali sutrumpėti ir pailgėti. </a:t>
            </a:r>
            <a:r>
              <a:rPr lang="lt-LT" dirty="0" err="1"/>
              <a:t>Segmentuotas</a:t>
            </a:r>
            <a:r>
              <a:rPr lang="lt-LT" dirty="0"/>
              <a:t> jų kūnas siekia iki 30 cm ilgio.</a:t>
            </a:r>
          </a:p>
          <a:p>
            <a:pPr algn="just"/>
            <a:r>
              <a:rPr lang="lt-LT" dirty="0"/>
              <a:t>Sliekas turi apie 100–180 narelių, kurie turi trumpas keturias šerelių poras. Jų padedamas sliekas gali sėkmingai judėti po žeme, įsiremdamas į urvo sieneles.</a:t>
            </a:r>
          </a:p>
          <a:p>
            <a:pPr algn="just"/>
            <a:r>
              <a:rPr lang="lt-LT" dirty="0"/>
              <a:t>Tai dirvos gyventojai, kuriems reikia maisto, tamsos ir oro.</a:t>
            </a:r>
          </a:p>
        </p:txBody>
      </p:sp>
      <p:pic>
        <p:nvPicPr>
          <p:cNvPr id="5" name="Paveikslėlis 4" descr="1502886541_dsc_38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400234"/>
            <a:ext cx="4887696" cy="32319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DBAE778-A1D8-861C-FA74-7ED2ECA92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60648"/>
            <a:ext cx="6589199" cy="788666"/>
          </a:xfrm>
        </p:spPr>
        <p:txBody>
          <a:bodyPr/>
          <a:lstStyle/>
          <a:p>
            <a:pPr algn="ctr"/>
            <a:r>
              <a:rPr lang="lt-LT" dirty="0"/>
              <a:t>Slieko kūno sandara</a:t>
            </a:r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714FCD47-A854-CE78-1E20-6463C6C60D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965478" y="147014"/>
            <a:ext cx="5409680" cy="765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17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4752527" cy="788666"/>
          </a:xfrm>
        </p:spPr>
        <p:txBody>
          <a:bodyPr/>
          <a:lstStyle/>
          <a:p>
            <a:r>
              <a:rPr lang="lt-LT" dirty="0"/>
              <a:t>Kuo ypatingi sliekai?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99592" y="1268759"/>
            <a:ext cx="8064895" cy="4625487"/>
          </a:xfrm>
        </p:spPr>
        <p:txBody>
          <a:bodyPr/>
          <a:lstStyle/>
          <a:p>
            <a:r>
              <a:rPr lang="lt-LT" dirty="0"/>
              <a:t>Sliekams būdinga regeneracija – prarastų kūno dalių atauginimas. Bet yra viena sąlyga – atauginama tik užpakalinė kūno dalis. Jei pažeidžiama priekinė dalis, kurioje yra balnelis ir svarbiausi kūno organai, kūnas neregeneruoja. 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46E255CC-B8B7-7F33-ACCE-E8EBFD0AB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780928"/>
            <a:ext cx="7050117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BD30EA2-8070-48EC-BC41-2869CA1A9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86918" y="645106"/>
            <a:ext cx="2737709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t-LT" sz="2800"/>
              <a:t>Kaip atsiranda sliekiukai?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40D12C-3EB2-43EA-A6B2-81D13251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86918" y="2133600"/>
            <a:ext cx="2737709" cy="3759253"/>
          </a:xfrm>
        </p:spPr>
        <p:txBody>
          <a:bodyPr>
            <a:normAutofit/>
          </a:bodyPr>
          <a:lstStyle/>
          <a:p>
            <a:r>
              <a:rPr lang="lt-LT" dirty="0"/>
              <a:t>Sliekiukai užsimezga žiedo formos balnelyje.</a:t>
            </a:r>
          </a:p>
          <a:p>
            <a:r>
              <a:rPr lang="lt-LT" dirty="0"/>
              <a:t>Balnelis nuo slieko nuslenka ir virsta kokonu. Kokone paprastai būna 1, labai retai 2–3 kiaušiniai.</a:t>
            </a:r>
          </a:p>
          <a:p>
            <a:endParaRPr lang="lt-LT" dirty="0"/>
          </a:p>
        </p:txBody>
      </p:sp>
      <p:pic>
        <p:nvPicPr>
          <p:cNvPr id="4" name="Paveikslėlis 3" descr="90220004.jpg"/>
          <p:cNvPicPr>
            <a:picLocks noChangeAspect="1"/>
          </p:cNvPicPr>
          <p:nvPr/>
        </p:nvPicPr>
        <p:blipFill>
          <a:blip r:embed="rId2" cstate="print"/>
          <a:srcRect l="15791" r="18434" b="1"/>
          <a:stretch/>
        </p:blipFill>
        <p:spPr>
          <a:xfrm>
            <a:off x="3369978" y="907388"/>
            <a:ext cx="5628670" cy="5669240"/>
          </a:xfrm>
          <a:prstGeom prst="rect">
            <a:avLst/>
          </a:prstGeom>
        </p:spPr>
      </p:pic>
      <p:sp>
        <p:nvSpPr>
          <p:cNvPr id="13" name="Freeform 11">
            <a:extLst>
              <a:ext uri="{FF2B5EF4-FFF2-40B4-BE49-F238E27FC236}">
                <a16:creationId xmlns:a16="http://schemas.microsoft.com/office/drawing/2014/main" id="{A796071E-2EB3-4DB7-AC56-CCD969349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61223"/>
            <a:ext cx="77852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547664" y="413792"/>
            <a:ext cx="5184576" cy="854968"/>
          </a:xfrm>
        </p:spPr>
        <p:txBody>
          <a:bodyPr>
            <a:normAutofit/>
          </a:bodyPr>
          <a:lstStyle/>
          <a:p>
            <a:r>
              <a:rPr lang="lt-LT" dirty="0"/>
              <a:t>Kur gyvena sliekai?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755576" y="1454050"/>
            <a:ext cx="8178350" cy="3949899"/>
          </a:xfrm>
        </p:spPr>
        <p:txBody>
          <a:bodyPr>
            <a:normAutofit/>
          </a:bodyPr>
          <a:lstStyle/>
          <a:p>
            <a:r>
              <a:rPr lang="lt-LT" sz="2400" dirty="0"/>
              <a:t>Sliekai gyvena dirvoje, iki 10 cm gylio. Žiemą, sausrų metu gali įsirausti į 60–80 cm, kartais iki 2 m gylį.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46D59517-064B-1784-FF49-6D4E206AD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2348880"/>
            <a:ext cx="6120680" cy="43694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18072" y="350912"/>
            <a:ext cx="5707856" cy="802628"/>
          </a:xfrm>
        </p:spPr>
        <p:txBody>
          <a:bodyPr/>
          <a:lstStyle/>
          <a:p>
            <a:pPr algn="ctr"/>
            <a:r>
              <a:rPr lang="lt-LT" dirty="0"/>
              <a:t>Kiek gyvena sliekai ?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115616" y="1164057"/>
            <a:ext cx="7897047" cy="1483371"/>
          </a:xfrm>
        </p:spPr>
        <p:txBody>
          <a:bodyPr>
            <a:noAutofit/>
          </a:bodyPr>
          <a:lstStyle/>
          <a:p>
            <a:pPr algn="just"/>
            <a:r>
              <a:rPr lang="lt-LT" sz="2000" dirty="0"/>
              <a:t>Sulaukę septynių mėnesių sliekai nustoja augti. Slieko gyvenimo trukmė priklauso nuo jo rūšies, gyvenimo sąlygų ir aplinkos faktorių, tačiau paprastai ji svyruoja nuo 4 iki 6 metų. Kai kurios rūšys gali gyventi ir trumpiau, o kitos – ilgiau, jei sąlygos yra palankios.</a:t>
            </a:r>
          </a:p>
        </p:txBody>
      </p:sp>
      <p:pic>
        <p:nvPicPr>
          <p:cNvPr id="4" name="Paveikslėlis 3" descr="Kastemato+-+Lumbricus+terrestr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852936"/>
            <a:ext cx="5160235" cy="38701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BD30EA2-8070-48EC-BC41-2869CA1A9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20544" y="690440"/>
            <a:ext cx="2737709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t-LT" sz="3100" dirty="0"/>
              <a:t>Kuo naudingi sliekai?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40D12C-3EB2-43EA-A6B2-81D13251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86918" y="2133600"/>
            <a:ext cx="3004962" cy="4079294"/>
          </a:xfrm>
        </p:spPr>
        <p:txBody>
          <a:bodyPr>
            <a:noAutofit/>
          </a:bodyPr>
          <a:lstStyle/>
          <a:p>
            <a:r>
              <a:rPr lang="lt-LT" sz="2400" dirty="0"/>
              <a:t>Sliekai minta pūvančiomis augalų atliekomis, rausdami urvus pureną dirvą, gerina oro ir vandens apytaką, o tuštindamiesi – tręšia.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60E699EA-F5F4-0ACC-CF46-5448A9F2A7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16" r="15220" b="-1"/>
          <a:stretch/>
        </p:blipFill>
        <p:spPr>
          <a:xfrm>
            <a:off x="3574385" y="1320387"/>
            <a:ext cx="5215183" cy="5252773"/>
          </a:xfrm>
          <a:prstGeom prst="rect">
            <a:avLst/>
          </a:prstGeom>
        </p:spPr>
      </p:pic>
      <p:sp>
        <p:nvSpPr>
          <p:cNvPr id="14" name="Freeform 11">
            <a:extLst>
              <a:ext uri="{FF2B5EF4-FFF2-40B4-BE49-F238E27FC236}">
                <a16:creationId xmlns:a16="http://schemas.microsoft.com/office/drawing/2014/main" id="{A796071E-2EB3-4DB7-AC56-CCD969349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61223"/>
            <a:ext cx="77852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475656" y="1111771"/>
            <a:ext cx="1865376" cy="1453134"/>
          </a:xfrm>
        </p:spPr>
        <p:txBody>
          <a:bodyPr>
            <a:normAutofit/>
          </a:bodyPr>
          <a:lstStyle/>
          <a:p>
            <a:r>
              <a:rPr lang="lt-LT" sz="2800" b="1" dirty="0"/>
              <a:t>Kuo naudingi sliekai?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224409" y="332656"/>
            <a:ext cx="5688632" cy="2876898"/>
          </a:xfrm>
        </p:spPr>
        <p:txBody>
          <a:bodyPr>
            <a:noAutofit/>
          </a:bodyPr>
          <a:lstStyle/>
          <a:p>
            <a:r>
              <a:rPr lang="lt-LT" sz="2000" dirty="0"/>
              <a:t>„Kuo daugiau dirvoje sliekų – tuo gausesnis augalų derlius“.</a:t>
            </a:r>
          </a:p>
          <a:p>
            <a:r>
              <a:rPr lang="lt-LT" sz="2000" dirty="0"/>
              <a:t>Mokslininkai įsitikinę – tikrai! Be sliekų mūsų Žemė atrodytų visiškai kitaip. Žinoma, augalams tarpti reikia ir kitų būtinų sąlygų, bet sliekai prie to gerokai prisideda. Jie – lyg miniatiūriniai dirvos artojai: purena ją, tręšia, valo ir taip sukuria sąlygas augalams vešėti.</a:t>
            </a:r>
          </a:p>
          <a:p>
            <a:endParaRPr lang="lt-LT" sz="2000" dirty="0"/>
          </a:p>
          <a:p>
            <a:endParaRPr lang="lt-LT" sz="2000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9B367E4-E2B6-AE29-76F2-B38951045D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018"/>
          <a:stretch/>
        </p:blipFill>
        <p:spPr>
          <a:xfrm>
            <a:off x="827584" y="3440167"/>
            <a:ext cx="8064896" cy="32720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Šnabždesys">
  <a:themeElements>
    <a:clrScheme name="Geltonai oranžinė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Šnabždesy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Šnabždesy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232</TotalTime>
  <Words>459</Words>
  <Application>Microsoft Office PowerPoint</Application>
  <PresentationFormat>Demonstracija ekrane (4:3)</PresentationFormat>
  <Paragraphs>32</Paragraphs>
  <Slides>14</Slides>
  <Notes>0</Notes>
  <HiddenSlides>0</HiddenSlides>
  <MMClips>1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Šnabždesys</vt:lpstr>
      <vt:lpstr>Labas, aš sliekas : )</vt:lpstr>
      <vt:lpstr>Sliekai</vt:lpstr>
      <vt:lpstr>Slieko kūno sandara</vt:lpstr>
      <vt:lpstr>Kuo ypatingi sliekai?</vt:lpstr>
      <vt:lpstr>Kaip atsiranda sliekiukai?</vt:lpstr>
      <vt:lpstr>Kur gyvena sliekai?</vt:lpstr>
      <vt:lpstr>Kiek gyvena sliekai ?</vt:lpstr>
      <vt:lpstr>Kuo naudingi sliekai?</vt:lpstr>
      <vt:lpstr>Kuo naudingi sliekai?</vt:lpstr>
      <vt:lpstr>Kuo naudingi sliekai?</vt:lpstr>
      <vt:lpstr>Kuo naudingi sliekai?</vt:lpstr>
      <vt:lpstr>Tai įdomu !</vt:lpstr>
      <vt:lpstr>Sužinojau, kad...</vt:lpstr>
      <vt:lpstr>O dabar tavęs laukia užduotis, atlik ją ;)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Sliekas</dc:title>
  <dc:creator>Home</dc:creator>
  <cp:lastModifiedBy>Sigita Norvilienė</cp:lastModifiedBy>
  <cp:revision>11</cp:revision>
  <dcterms:created xsi:type="dcterms:W3CDTF">2020-04-07T13:07:42Z</dcterms:created>
  <dcterms:modified xsi:type="dcterms:W3CDTF">2024-11-10T19:54:18Z</dcterms:modified>
</cp:coreProperties>
</file>