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8MPVWlB5PVkSyoX8MnWDVwSH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f0c3c79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g11f0c3c79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1e4406f8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121e4406f8f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f0c3c79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11f0c3c79eb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56c58254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gc56c58254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1e4406f8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121e4406f8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ef1b79ef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gcef1b79ef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5" name="Google Shape;95;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6" name="Google Shape;9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0" name="Google Shape;120;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1" name="Google Shape;12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pic" idx="2"/>
          </p:nvPr>
        </p:nvSpPr>
        <p:spPr>
          <a:xfrm>
            <a:off x="1792288" y="612775"/>
            <a:ext cx="5486400" cy="4114800"/>
          </a:xfrm>
          <a:prstGeom prst="rect">
            <a:avLst/>
          </a:prstGeom>
          <a:noFill/>
          <a:ln>
            <a:noFill/>
          </a:ln>
        </p:spPr>
      </p:sp>
      <p:sp>
        <p:nvSpPr>
          <p:cNvPr id="127" name="Google Shape;127;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8" name="Google Shape;12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1792288" y="612775"/>
            <a:ext cx="5486400" cy="4114800"/>
          </a:xfrm>
          <a:prstGeom prst="rect">
            <a:avLst/>
          </a:prstGeom>
          <a:noFill/>
          <a:ln>
            <a:noFill/>
          </a:ln>
        </p:spPr>
      </p:sp>
      <p:sp>
        <p:nvSpPr>
          <p:cNvPr id="64" name="Google Shape;6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685800" y="1674054"/>
            <a:ext cx="7772400" cy="288387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a:solidFill>
                  <a:schemeClr val="lt1"/>
                </a:solidFill>
                <a:latin typeface="Arial"/>
                <a:ea typeface="Arial"/>
                <a:cs typeface="Arial"/>
                <a:sym typeface="Arial"/>
              </a:rPr>
              <a:t>VILNIAUS MIESTO SAVIVALDYBĖS TARYBOS ANTIKORUPCIJOS KOMISIJA</a:t>
            </a:r>
            <a:br>
              <a:rPr lang="lt-LT" sz="2800" b="1">
                <a:solidFill>
                  <a:schemeClr val="lt1"/>
                </a:solidFill>
                <a:latin typeface="Arial"/>
                <a:ea typeface="Arial"/>
                <a:cs typeface="Arial"/>
                <a:sym typeface="Arial"/>
              </a:rPr>
            </a:br>
            <a:br>
              <a:rPr lang="lt-LT" sz="28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pirmininkas Vydūnas Sadauskas</a:t>
            </a:r>
            <a:br>
              <a:rPr lang="lt-LT" sz="1400" b="1">
                <a:solidFill>
                  <a:schemeClr val="lt1"/>
                </a:solidFill>
                <a:latin typeface="Arial"/>
                <a:ea typeface="Arial"/>
                <a:cs typeface="Arial"/>
                <a:sym typeface="Arial"/>
              </a:rPr>
            </a:b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nariai:</a:t>
            </a: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Brigita Guobė, Sergej Popov, Liutauras Kazlavickas, Edita Šiško, Skirmantas Tumelis, Romasis Vaitekūnas, Daiva Sinkuvienė, Alfonsas Ambrazas, Jonas Viesulas, Eugenijus Bulavas</a:t>
            </a:r>
            <a:br>
              <a:rPr lang="lt-LT" sz="1400" b="1">
                <a:solidFill>
                  <a:schemeClr val="lt1"/>
                </a:solidFill>
                <a:latin typeface="Arial"/>
                <a:ea typeface="Arial"/>
                <a:cs typeface="Arial"/>
                <a:sym typeface="Arial"/>
              </a:rPr>
            </a:b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sekretorė Gintarė Sladkevičiūtė</a:t>
            </a:r>
            <a:br>
              <a:rPr lang="lt-LT" sz="1400" b="1">
                <a:solidFill>
                  <a:schemeClr val="lt1"/>
                </a:solidFill>
                <a:latin typeface="Arial"/>
                <a:ea typeface="Arial"/>
                <a:cs typeface="Arial"/>
                <a:sym typeface="Arial"/>
              </a:rPr>
            </a:br>
            <a:endParaRPr sz="1400" b="1">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g11f0c3c79eb_0_0"/>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13" name="Google Shape;213;g11f0c3c79eb_0_0"/>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14" name="Google Shape;214;g11f0c3c79eb_0_0"/>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dirty="0"/>
              <a:t>       Rekomendacijos:</a:t>
            </a:r>
            <a:endParaRPr dirty="0"/>
          </a:p>
          <a:p>
            <a:pPr marL="0" lvl="0" indent="0" algn="just" rtl="0">
              <a:lnSpc>
                <a:spcPct val="150000"/>
              </a:lnSpc>
              <a:spcBef>
                <a:spcPts val="0"/>
              </a:spcBef>
              <a:spcAft>
                <a:spcPts val="0"/>
              </a:spcAft>
              <a:buClr>
                <a:schemeClr val="dk1"/>
              </a:buClr>
              <a:buSzPts val="1100"/>
              <a:buFont typeface="Arial"/>
              <a:buNone/>
            </a:pPr>
            <a:endParaRPr sz="1800" b="1" dirty="0">
              <a:latin typeface="Times New Roman"/>
              <a:ea typeface="Times New Roman"/>
              <a:cs typeface="Times New Roman"/>
              <a:sym typeface="Times New Roman"/>
            </a:endParaRPr>
          </a:p>
          <a:p>
            <a:pPr marL="457200" lvl="0" indent="-317500" algn="just" rtl="0">
              <a:lnSpc>
                <a:spcPct val="100000"/>
              </a:lnSpc>
              <a:spcBef>
                <a:spcPts val="0"/>
              </a:spcBef>
              <a:spcAft>
                <a:spcPts val="0"/>
              </a:spcAft>
              <a:buClr>
                <a:srgbClr val="888888"/>
              </a:buClr>
              <a:buSzPts val="1400"/>
              <a:buFont typeface="Calibri"/>
              <a:buChar char="•"/>
            </a:pPr>
            <a:r>
              <a:rPr lang="lt-LT" sz="1800" dirty="0">
                <a:latin typeface="Times New Roman"/>
                <a:ea typeface="Times New Roman"/>
                <a:cs typeface="Times New Roman"/>
                <a:sym typeface="Times New Roman"/>
              </a:rPr>
              <a:t>Rekomenduota Savivaldybės administracijai parengti aprašą (tvarką), reglamentuojantį žemės sklypo pagrindinės žemės naudojimo paskirties ir (ar) naudojimo būdo keitimo derinimą su Vilniaus miesto savivaldybės vyriausiuoju architektu, vyriausiuoju inžinieriumi bei Teisės grupe.</a:t>
            </a:r>
            <a:endParaRPr dirty="0"/>
          </a:p>
          <a:p>
            <a:pPr marL="457200" lvl="0" indent="-228600" algn="just" rtl="0">
              <a:lnSpc>
                <a:spcPct val="100000"/>
              </a:lnSpc>
              <a:spcBef>
                <a:spcPts val="0"/>
              </a:spcBef>
              <a:spcAft>
                <a:spcPts val="0"/>
              </a:spcAft>
              <a:buClr>
                <a:srgbClr val="888888"/>
              </a:buClr>
              <a:buSzPts val="1400"/>
              <a:buFont typeface="Calibri"/>
              <a:buNone/>
            </a:pPr>
            <a:endParaRPr sz="1800" dirty="0">
              <a:latin typeface="Times New Roman"/>
              <a:ea typeface="Times New Roman"/>
              <a:cs typeface="Times New Roman"/>
              <a:sym typeface="Times New Roman"/>
            </a:endParaRPr>
          </a:p>
          <a:p>
            <a:pPr marL="457200" lvl="0" indent="-317500" algn="just" rtl="0">
              <a:lnSpc>
                <a:spcPct val="100000"/>
              </a:lnSpc>
              <a:spcBef>
                <a:spcPts val="0"/>
              </a:spcBef>
              <a:spcAft>
                <a:spcPts val="0"/>
              </a:spcAft>
              <a:buClr>
                <a:srgbClr val="888888"/>
              </a:buClr>
              <a:buSzPts val="1400"/>
              <a:buFont typeface="Calibri"/>
              <a:buChar char="•"/>
            </a:pPr>
            <a:r>
              <a:rPr lang="lt-LT" sz="1800" dirty="0">
                <a:latin typeface="Times New Roman"/>
                <a:ea typeface="Times New Roman"/>
                <a:cs typeface="Times New Roman"/>
                <a:sym typeface="Times New Roman"/>
              </a:rPr>
              <a:t>Rekomenduota Savivaldybės administracijai spręsti klausimus, susijusius su daugiabučių namų kiemų tvarkymu, viešųjų erdvių įrengimu, automobilių parkavimu bei atlaisvinti viešiems poreikiams nuo betoninių klombų žemės plotą Krokuvos g. 11.</a:t>
            </a:r>
            <a:endParaRPr dirty="0"/>
          </a:p>
          <a:p>
            <a:pPr marL="457200" lvl="0" indent="-228600" algn="just" rtl="0">
              <a:lnSpc>
                <a:spcPct val="150000"/>
              </a:lnSpc>
              <a:spcBef>
                <a:spcPts val="0"/>
              </a:spcBef>
              <a:spcAft>
                <a:spcPts val="0"/>
              </a:spcAft>
              <a:buClr>
                <a:srgbClr val="888888"/>
              </a:buClr>
              <a:buSzPts val="1400"/>
              <a:buFont typeface="Calibri"/>
              <a:buNone/>
            </a:pPr>
            <a:endParaRPr sz="1800" b="1" dirty="0"/>
          </a:p>
        </p:txBody>
      </p:sp>
      <p:pic>
        <p:nvPicPr>
          <p:cNvPr id="215" name="Google Shape;215;g11f0c3c79eb_0_0">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16" name="Google Shape;216;g11f0c3c79eb_0_0">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17" name="Google Shape;217;g11f0c3c79eb_0_0">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g121e4406f8f_0_7"/>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23" name="Google Shape;223;g121e4406f8f_0_7"/>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24" name="Google Shape;224;g121e4406f8f_0_7"/>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a:t> Rekomendacijos:</a:t>
            </a:r>
            <a:endParaRPr/>
          </a:p>
          <a:p>
            <a:pPr marL="457200" lvl="0" indent="-228600" algn="just" rtl="0">
              <a:lnSpc>
                <a:spcPct val="100000"/>
              </a:lnSpc>
              <a:spcBef>
                <a:spcPts val="0"/>
              </a:spcBef>
              <a:spcAft>
                <a:spcPts val="0"/>
              </a:spcAft>
              <a:buClr>
                <a:srgbClr val="888888"/>
              </a:buClr>
              <a:buSzPts val="1400"/>
              <a:buFont typeface="Calibri"/>
              <a:buNone/>
            </a:pPr>
            <a:endParaRPr sz="1800">
              <a:latin typeface="Times New Roman"/>
              <a:ea typeface="Times New Roman"/>
              <a:cs typeface="Times New Roman"/>
              <a:sym typeface="Times New Roman"/>
            </a:endParaRPr>
          </a:p>
          <a:p>
            <a:pPr marL="457200" lvl="0" indent="-317500" algn="just" rtl="0">
              <a:lnSpc>
                <a:spcPct val="100000"/>
              </a:lnSpc>
              <a:spcBef>
                <a:spcPts val="0"/>
              </a:spcBef>
              <a:spcAft>
                <a:spcPts val="0"/>
              </a:spcAft>
              <a:buClr>
                <a:srgbClr val="888888"/>
              </a:buClr>
              <a:buSzPts val="1400"/>
              <a:buFont typeface="Calibri"/>
              <a:buChar char="•"/>
            </a:pPr>
            <a:r>
              <a:rPr lang="lt-LT" sz="1800">
                <a:latin typeface="Times New Roman"/>
                <a:ea typeface="Times New Roman"/>
                <a:cs typeface="Times New Roman"/>
                <a:sym typeface="Times New Roman"/>
              </a:rPr>
              <a:t>Rekomenduota Savivaldybės administracijai peržiūrėti tipinio dizaino kioskų (paviljonų) įrengimo Vilniaus miesto viešose vietose reikalavimus ir numatyti išimtis, kuomet leidžiama prekiauti, jei kioskas atitinka estetinius reikalavimus. Prieš priimant sprendimus dėl problemiškų kioskų, nuvykti į vietą.</a:t>
            </a:r>
            <a:endParaRPr sz="1800" b="1"/>
          </a:p>
          <a:p>
            <a:pPr marL="0" lvl="0" indent="0" algn="just" rtl="0">
              <a:lnSpc>
                <a:spcPct val="150000"/>
              </a:lnSpc>
              <a:spcBef>
                <a:spcPts val="0"/>
              </a:spcBef>
              <a:spcAft>
                <a:spcPts val="0"/>
              </a:spcAft>
              <a:buClr>
                <a:schemeClr val="dk1"/>
              </a:buClr>
              <a:buSzPts val="1100"/>
              <a:buFont typeface="Arial"/>
              <a:buNone/>
            </a:pPr>
            <a:endParaRPr sz="1800" b="1">
              <a:latin typeface="Times New Roman"/>
              <a:ea typeface="Times New Roman"/>
              <a:cs typeface="Times New Roman"/>
              <a:sym typeface="Times New Roman"/>
            </a:endParaRPr>
          </a:p>
          <a:p>
            <a:pPr marL="457200" lvl="0" indent="-317500" algn="just" rtl="0">
              <a:lnSpc>
                <a:spcPct val="100000"/>
              </a:lnSpc>
              <a:spcBef>
                <a:spcPts val="0"/>
              </a:spcBef>
              <a:spcAft>
                <a:spcPts val="0"/>
              </a:spcAft>
              <a:buClr>
                <a:srgbClr val="888888"/>
              </a:buClr>
              <a:buSzPts val="1400"/>
              <a:buFont typeface="Calibri"/>
              <a:buChar char="•"/>
            </a:pPr>
            <a:r>
              <a:rPr lang="lt-LT" sz="1800">
                <a:latin typeface="Times New Roman"/>
                <a:ea typeface="Times New Roman"/>
                <a:cs typeface="Times New Roman"/>
                <a:sym typeface="Times New Roman"/>
              </a:rPr>
              <a:t>Rekomenduota</a:t>
            </a:r>
            <a:r>
              <a:rPr lang="lt-LT" sz="1800" b="1"/>
              <a:t> </a:t>
            </a:r>
            <a:r>
              <a:rPr lang="lt-LT" sz="1800">
                <a:latin typeface="Times New Roman"/>
                <a:ea typeface="Times New Roman"/>
                <a:cs typeface="Times New Roman"/>
                <a:sym typeface="Times New Roman"/>
              </a:rPr>
              <a:t>Savivaldybės administracijai Vilniaus miesto vandens tiekimo ir nuotekų tvarkymo infrastruktūros plėtros specialųjį planą viešinti tikslinėms grupėms.</a:t>
            </a:r>
            <a:endParaRPr/>
          </a:p>
          <a:p>
            <a:pPr marL="457200" lvl="0" indent="-228600" algn="just" rtl="0">
              <a:lnSpc>
                <a:spcPct val="100000"/>
              </a:lnSpc>
              <a:spcBef>
                <a:spcPts val="0"/>
              </a:spcBef>
              <a:spcAft>
                <a:spcPts val="0"/>
              </a:spcAft>
              <a:buClr>
                <a:srgbClr val="888888"/>
              </a:buClr>
              <a:buSzPts val="1400"/>
              <a:buFont typeface="Calibri"/>
              <a:buNone/>
            </a:pPr>
            <a:endParaRPr sz="1800" b="1">
              <a:latin typeface="Times New Roman"/>
              <a:ea typeface="Times New Roman"/>
              <a:cs typeface="Times New Roman"/>
              <a:sym typeface="Times New Roman"/>
            </a:endParaRPr>
          </a:p>
          <a:p>
            <a:pPr marL="457200" lvl="0" indent="-228600" algn="just" rtl="0">
              <a:lnSpc>
                <a:spcPct val="100000"/>
              </a:lnSpc>
              <a:spcBef>
                <a:spcPts val="0"/>
              </a:spcBef>
              <a:spcAft>
                <a:spcPts val="0"/>
              </a:spcAft>
              <a:buClr>
                <a:srgbClr val="888888"/>
              </a:buClr>
              <a:buSzPts val="1400"/>
              <a:buFont typeface="Calibri"/>
              <a:buNone/>
            </a:pPr>
            <a:endParaRPr sz="1800" b="1"/>
          </a:p>
        </p:txBody>
      </p:sp>
      <p:pic>
        <p:nvPicPr>
          <p:cNvPr id="225" name="Google Shape;225;g121e4406f8f_0_7">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26" name="Google Shape;226;g121e4406f8f_0_7">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27" name="Google Shape;227;g121e4406f8f_0_7">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8"/>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33" name="Google Shape;233;p8"/>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
        <p:nvSpPr>
          <p:cNvPr id="234" name="Google Shape;234;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endParaRPr sz="1600"/>
          </a:p>
          <a:p>
            <a:pPr marL="0" lvl="0" indent="0" algn="just" rtl="0">
              <a:lnSpc>
                <a:spcPct val="150000"/>
              </a:lnSpc>
              <a:spcBef>
                <a:spcPts val="0"/>
              </a:spcBef>
              <a:spcAft>
                <a:spcPts val="0"/>
              </a:spcAft>
              <a:buSzPts val="1800"/>
              <a:buNone/>
            </a:pPr>
            <a:r>
              <a:rPr lang="lt-LT" sz="1800" b="1"/>
              <a:t>         </a:t>
            </a:r>
            <a:r>
              <a:rPr lang="lt-LT" sz="1800" b="1">
                <a:latin typeface="Calibri"/>
                <a:ea typeface="Calibri"/>
                <a:cs typeface="Calibri"/>
                <a:sym typeface="Calibri"/>
              </a:rPr>
              <a:t>Apsvarstyta:</a:t>
            </a:r>
            <a:endParaRPr/>
          </a:p>
          <a:p>
            <a:pPr marL="0" lvl="0" indent="0" algn="just" rtl="0">
              <a:lnSpc>
                <a:spcPct val="150000"/>
              </a:lnSpc>
              <a:spcBef>
                <a:spcPts val="0"/>
              </a:spcBef>
              <a:spcAft>
                <a:spcPts val="0"/>
              </a:spcAft>
              <a:buSzPts val="1800"/>
              <a:buNone/>
            </a:pPr>
            <a:endParaRPr sz="1800" b="1">
              <a:latin typeface="Times New Roman"/>
              <a:ea typeface="Times New Roman"/>
              <a:cs typeface="Times New Roman"/>
              <a:sym typeface="Times New Roman"/>
            </a:endParaRPr>
          </a:p>
          <a:p>
            <a:pPr marL="457200" lvl="0" indent="-342900" algn="just" rtl="0">
              <a:lnSpc>
                <a:spcPct val="150000"/>
              </a:lnSpc>
              <a:spcBef>
                <a:spcPts val="0"/>
              </a:spcBef>
              <a:spcAft>
                <a:spcPts val="0"/>
              </a:spcAft>
              <a:buSzPts val="1800"/>
              <a:buChar char="•"/>
            </a:pPr>
            <a:r>
              <a:rPr lang="lt-LT" sz="1800">
                <a:latin typeface="Times New Roman"/>
                <a:ea typeface="Times New Roman"/>
                <a:cs typeface="Times New Roman"/>
                <a:sym typeface="Times New Roman"/>
              </a:rPr>
              <a:t>Antikorupcijos komisijos metinė veiklos ataskaita.</a:t>
            </a:r>
            <a:endParaRPr/>
          </a:p>
          <a:p>
            <a:pPr marL="457200" lvl="0" indent="-342900" algn="just" rtl="0">
              <a:lnSpc>
                <a:spcPct val="150000"/>
              </a:lnSpc>
              <a:spcBef>
                <a:spcPts val="0"/>
              </a:spcBef>
              <a:spcAft>
                <a:spcPts val="0"/>
              </a:spcAft>
              <a:buSzPts val="1800"/>
              <a:buChar char="•"/>
            </a:pPr>
            <a:r>
              <a:rPr lang="lt-LT" sz="1800">
                <a:latin typeface="Times New Roman"/>
                <a:ea typeface="Times New Roman"/>
                <a:cs typeface="Times New Roman"/>
                <a:sym typeface="Times New Roman"/>
              </a:rPr>
              <a:t>Apmokėjimo už darbą Komisijos nariams, kurie nėra Tarybos nariai, tvarka.</a:t>
            </a:r>
            <a:endParaRPr sz="18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40" name="Google Shape;240;p10"/>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41" name="Google Shape;241;p10"/>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252095" algn="just" rtl="0">
              <a:lnSpc>
                <a:spcPct val="150000"/>
              </a:lnSpc>
              <a:spcBef>
                <a:spcPts val="0"/>
              </a:spcBef>
              <a:spcAft>
                <a:spcPts val="0"/>
              </a:spcAft>
              <a:buSzPts val="1800"/>
              <a:buNone/>
            </a:pPr>
            <a:r>
              <a:rPr lang="lt-LT" sz="1400" b="1" dirty="0">
                <a:latin typeface="Times New Roman" panose="02020603050405020304" pitchFamily="18" charset="0"/>
                <a:ea typeface="Times New Roman"/>
                <a:cs typeface="Times New Roman" panose="02020603050405020304" pitchFamily="18" charset="0"/>
                <a:sym typeface="Times New Roman"/>
              </a:rPr>
              <a:t>Pradėti ir rekomenduojami tęsti naujos sudėties Antikorupcijos komisijoje tyrimai:</a:t>
            </a:r>
            <a:endParaRPr lang="lt-LT" dirty="0">
              <a:latin typeface="Times New Roman" panose="02020603050405020304" pitchFamily="18" charset="0"/>
              <a:cs typeface="Times New Roman" panose="02020603050405020304" pitchFamily="18" charset="0"/>
            </a:endParaRPr>
          </a:p>
          <a:p>
            <a:pPr marL="0" lvl="0" indent="252095" algn="just" rtl="0">
              <a:lnSpc>
                <a:spcPct val="150000"/>
              </a:lnSpc>
              <a:spcBef>
                <a:spcPts val="0"/>
              </a:spcBef>
              <a:spcAft>
                <a:spcPts val="0"/>
              </a:spcAft>
              <a:buSzPts val="1800"/>
              <a:buNone/>
            </a:pPr>
            <a:endParaRPr lang="lt-LT" sz="1400" b="1" dirty="0">
              <a:latin typeface="Times New Roman" panose="02020603050405020304" pitchFamily="18" charset="0"/>
              <a:ea typeface="Times New Roman"/>
              <a:cs typeface="Times New Roman" panose="02020603050405020304" pitchFamily="18" charset="0"/>
              <a:sym typeface="Times New Roman"/>
            </a:endParaRPr>
          </a:p>
          <a:p>
            <a:pPr marL="114300" lvl="0" indent="0" algn="just" rtl="0">
              <a:lnSpc>
                <a:spcPct val="150000"/>
              </a:lnSpc>
              <a:spcBef>
                <a:spcPts val="0"/>
              </a:spcBef>
              <a:spcAft>
                <a:spcPts val="0"/>
              </a:spcAft>
              <a:buSzPts val="1800"/>
              <a:buNone/>
            </a:pPr>
            <a:r>
              <a:rPr lang="lt-LT" sz="1400" dirty="0">
                <a:latin typeface="Times New Roman" panose="02020603050405020304" pitchFamily="18" charset="0"/>
                <a:ea typeface="Times New Roman"/>
                <a:cs typeface="Times New Roman" panose="02020603050405020304" pitchFamily="18" charset="0"/>
                <a:sym typeface="Times New Roman"/>
              </a:rPr>
              <a:t>1. DĖL SITUACIJOS </a:t>
            </a:r>
            <a:r>
              <a:rPr lang="lt-LT" sz="1400" dirty="0">
                <a:latin typeface="Times New Roman"/>
                <a:ea typeface="Times New Roman"/>
                <a:cs typeface="Times New Roman"/>
                <a:sym typeface="Times New Roman"/>
              </a:rPr>
              <a:t>GRIGIŠKIŲ SENIŪNIJOJE.</a:t>
            </a:r>
          </a:p>
          <a:p>
            <a:pPr marL="114300" lvl="0" indent="0" algn="just" rtl="0">
              <a:lnSpc>
                <a:spcPct val="150000"/>
              </a:lnSpc>
              <a:spcBef>
                <a:spcPts val="0"/>
              </a:spcBef>
              <a:spcAft>
                <a:spcPts val="0"/>
              </a:spcAft>
              <a:buSzPts val="1800"/>
              <a:buNone/>
            </a:pPr>
            <a:endParaRPr sz="1400" dirty="0">
              <a:latin typeface="Times New Roman"/>
              <a:ea typeface="Times New Roman"/>
              <a:cs typeface="Times New Roman"/>
              <a:sym typeface="Times New Roman"/>
            </a:endParaRPr>
          </a:p>
          <a:p>
            <a:pPr marL="114300" lvl="0" indent="0" algn="just" rtl="0">
              <a:lnSpc>
                <a:spcPct val="150000"/>
              </a:lnSpc>
              <a:spcBef>
                <a:spcPts val="0"/>
              </a:spcBef>
              <a:spcAft>
                <a:spcPts val="0"/>
              </a:spcAft>
              <a:buSzPts val="1800"/>
              <a:buNone/>
            </a:pPr>
            <a:r>
              <a:rPr lang="lt-LT" sz="1400" dirty="0">
                <a:latin typeface="Times New Roman"/>
                <a:ea typeface="Times New Roman"/>
                <a:cs typeface="Times New Roman"/>
                <a:sym typeface="Times New Roman"/>
              </a:rPr>
              <a:t>2. DĖL VILNIAUS MIESTO SAVIVALDYBĖS IR UAB „VILNIAUS VANDENYS“ VYKDOMOS KVARTALINIŲ GERIAMOJO VANDENS TIEKIMO IR NUOTEKŲ TVARKYMO TINKLŲ PLĖTROS PARAIŠKŲ REITINGAVIMO BEI TAIKOMOS METODIKOS.</a:t>
            </a:r>
            <a:endParaRPr dirty="0"/>
          </a:p>
          <a:p>
            <a:pPr marL="114300" lvl="0" indent="0" algn="just" rtl="0">
              <a:lnSpc>
                <a:spcPct val="150000"/>
              </a:lnSpc>
              <a:spcBef>
                <a:spcPts val="0"/>
              </a:spcBef>
              <a:spcAft>
                <a:spcPts val="0"/>
              </a:spcAft>
              <a:buSzPts val="1800"/>
              <a:buNone/>
            </a:pPr>
            <a:endParaRPr sz="1400" dirty="0">
              <a:latin typeface="Times New Roman"/>
              <a:ea typeface="Times New Roman"/>
              <a:cs typeface="Times New Roman"/>
              <a:sym typeface="Times New Roman"/>
            </a:endParaRPr>
          </a:p>
          <a:p>
            <a:pPr marL="114300" lvl="0" indent="0" algn="just" rtl="0">
              <a:lnSpc>
                <a:spcPct val="150000"/>
              </a:lnSpc>
              <a:spcBef>
                <a:spcPts val="0"/>
              </a:spcBef>
              <a:spcAft>
                <a:spcPts val="0"/>
              </a:spcAft>
              <a:buSzPts val="1800"/>
              <a:buNone/>
            </a:pPr>
            <a:r>
              <a:rPr lang="lt-LT" sz="1400" dirty="0">
                <a:latin typeface="Times New Roman"/>
                <a:ea typeface="Times New Roman"/>
                <a:cs typeface="Times New Roman"/>
                <a:sym typeface="Times New Roman"/>
              </a:rPr>
              <a:t>3. DĖL SOCIOKULTŪRINIŲ PASLAUGŲ, TEIKIAMŲ SENJORŲ AVILYJE.</a:t>
            </a:r>
            <a:endParaRPr dirty="0"/>
          </a:p>
          <a:p>
            <a:pPr marL="114300" lvl="0" indent="0" algn="just" rtl="0">
              <a:lnSpc>
                <a:spcPct val="150000"/>
              </a:lnSpc>
              <a:spcBef>
                <a:spcPts val="0"/>
              </a:spcBef>
              <a:spcAft>
                <a:spcPts val="0"/>
              </a:spcAft>
              <a:buSzPts val="1800"/>
              <a:buNone/>
            </a:pPr>
            <a:endParaRPr sz="1400" dirty="0">
              <a:latin typeface="Times New Roman"/>
              <a:ea typeface="Times New Roman"/>
              <a:cs typeface="Times New Roman"/>
              <a:sym typeface="Times New Roman"/>
            </a:endParaRPr>
          </a:p>
          <a:p>
            <a:pPr marL="114300" lvl="0" indent="0" algn="just" rtl="0">
              <a:lnSpc>
                <a:spcPct val="150000"/>
              </a:lnSpc>
              <a:spcBef>
                <a:spcPts val="0"/>
              </a:spcBef>
              <a:spcAft>
                <a:spcPts val="0"/>
              </a:spcAft>
              <a:buSzPts val="1800"/>
              <a:buNone/>
            </a:pPr>
            <a:r>
              <a:rPr lang="lt-LT" sz="1400" dirty="0">
                <a:latin typeface="Times New Roman"/>
                <a:ea typeface="Times New Roman"/>
                <a:cs typeface="Times New Roman"/>
                <a:sym typeface="Times New Roman"/>
              </a:rPr>
              <a:t>4. DĖL KALĖDŲ EGLĖS VIEŠŲJŲ PIRKIMŲ.</a:t>
            </a:r>
            <a:endParaRPr dirty="0"/>
          </a:p>
          <a:p>
            <a:pPr marL="114300" lvl="0" indent="0" algn="just" rtl="0">
              <a:lnSpc>
                <a:spcPct val="150000"/>
              </a:lnSpc>
              <a:spcBef>
                <a:spcPts val="0"/>
              </a:spcBef>
              <a:spcAft>
                <a:spcPts val="0"/>
              </a:spcAft>
              <a:buSzPts val="1800"/>
              <a:buNone/>
            </a:pPr>
            <a:endParaRPr sz="1400" dirty="0">
              <a:latin typeface="Times New Roman"/>
              <a:ea typeface="Times New Roman"/>
              <a:cs typeface="Times New Roman"/>
              <a:sym typeface="Times New Roman"/>
            </a:endParaRPr>
          </a:p>
          <a:p>
            <a:pPr marL="114300" lvl="0" indent="0" algn="just" rtl="0">
              <a:lnSpc>
                <a:spcPct val="150000"/>
              </a:lnSpc>
              <a:spcBef>
                <a:spcPts val="0"/>
              </a:spcBef>
              <a:spcAft>
                <a:spcPts val="0"/>
              </a:spcAft>
              <a:buSzPts val="1800"/>
              <a:buNone/>
            </a:pPr>
            <a:r>
              <a:rPr lang="lt-LT" sz="1400" dirty="0">
                <a:latin typeface="Times New Roman"/>
                <a:ea typeface="Times New Roman"/>
                <a:cs typeface="Times New Roman"/>
                <a:sym typeface="Times New Roman"/>
              </a:rPr>
              <a:t>5. DĖL ANTIKORUPCINIO TYRIMO ATLIKIMO.</a:t>
            </a:r>
            <a:endParaRPr dirty="0"/>
          </a:p>
          <a:p>
            <a:pPr marL="114300" lvl="0" indent="0" algn="just" rtl="0">
              <a:lnSpc>
                <a:spcPct val="150000"/>
              </a:lnSpc>
              <a:spcBef>
                <a:spcPts val="0"/>
              </a:spcBef>
              <a:spcAft>
                <a:spcPts val="0"/>
              </a:spcAft>
              <a:buSzPts val="1800"/>
              <a:buNone/>
            </a:pPr>
            <a:endParaRPr sz="1400" dirty="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g11f0c3c79eb_0_9"/>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47" name="Google Shape;247;g11f0c3c79eb_0_9"/>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48" name="Google Shape;248;g11f0c3c79eb_0_9"/>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252095" algn="just" rtl="0">
              <a:lnSpc>
                <a:spcPct val="150000"/>
              </a:lnSpc>
              <a:spcBef>
                <a:spcPts val="0"/>
              </a:spcBef>
              <a:spcAft>
                <a:spcPts val="0"/>
              </a:spcAft>
              <a:buSzPts val="1800"/>
              <a:buNone/>
            </a:pPr>
            <a:endParaRPr sz="1400" b="1">
              <a:latin typeface="Times New Roman"/>
              <a:ea typeface="Times New Roman"/>
              <a:cs typeface="Times New Roman"/>
              <a:sym typeface="Times New Roman"/>
            </a:endParaRPr>
          </a:p>
          <a:p>
            <a:pPr marL="0" lvl="0" indent="252095" algn="just" rtl="0">
              <a:lnSpc>
                <a:spcPct val="150000"/>
              </a:lnSpc>
              <a:spcBef>
                <a:spcPts val="0"/>
              </a:spcBef>
              <a:spcAft>
                <a:spcPts val="0"/>
              </a:spcAft>
              <a:buSzPts val="1800"/>
              <a:buNone/>
            </a:pPr>
            <a:r>
              <a:rPr lang="lt-LT" sz="1400" b="1">
                <a:latin typeface="Times New Roman"/>
                <a:ea typeface="Times New Roman"/>
                <a:cs typeface="Times New Roman"/>
                <a:sym typeface="Times New Roman"/>
              </a:rPr>
              <a:t>Pradėti ir rekomenduojami tęsti naujos sudėties Antikorupcijos komisijoje tyrimai:</a:t>
            </a:r>
            <a:endParaRPr/>
          </a:p>
          <a:p>
            <a:pPr marL="114300" lvl="0" indent="0" algn="just" rtl="0">
              <a:lnSpc>
                <a:spcPct val="150000"/>
              </a:lnSpc>
              <a:spcBef>
                <a:spcPts val="0"/>
              </a:spcBef>
              <a:spcAft>
                <a:spcPts val="0"/>
              </a:spcAft>
              <a:buClr>
                <a:schemeClr val="dk1"/>
              </a:buClr>
              <a:buSzPts val="1800"/>
              <a:buFont typeface="Arial"/>
              <a:buNone/>
            </a:pPr>
            <a:endParaRPr sz="1400">
              <a:latin typeface="Times New Roman"/>
              <a:ea typeface="Times New Roman"/>
              <a:cs typeface="Times New Roman"/>
              <a:sym typeface="Times New Roman"/>
            </a:endParaRPr>
          </a:p>
          <a:p>
            <a:pPr marL="114300" lvl="0" indent="0" algn="just" rtl="0">
              <a:lnSpc>
                <a:spcPct val="150000"/>
              </a:lnSpc>
              <a:spcBef>
                <a:spcPts val="0"/>
              </a:spcBef>
              <a:spcAft>
                <a:spcPts val="0"/>
              </a:spcAft>
              <a:buClr>
                <a:schemeClr val="dk1"/>
              </a:buClr>
              <a:buSzPts val="1800"/>
              <a:buFont typeface="Arial"/>
              <a:buNone/>
            </a:pPr>
            <a:r>
              <a:rPr lang="lt-LT" sz="1400">
                <a:latin typeface="Times New Roman"/>
                <a:ea typeface="Times New Roman"/>
                <a:cs typeface="Times New Roman"/>
                <a:sym typeface="Times New Roman"/>
              </a:rPr>
              <a:t>6. DĖL FABIJONIŠKIŲ SAVARANKIŠKO GYVENIMO NAMŲ ADMINISTRACIJOS GALIMAI NETEISĖTŲ REIKALAVIMŲ.</a:t>
            </a:r>
            <a:endParaRPr/>
          </a:p>
          <a:p>
            <a:pPr marL="114300" lvl="0" indent="0" algn="just" rtl="0">
              <a:lnSpc>
                <a:spcPct val="150000"/>
              </a:lnSpc>
              <a:spcBef>
                <a:spcPts val="0"/>
              </a:spcBef>
              <a:spcAft>
                <a:spcPts val="0"/>
              </a:spcAft>
              <a:buClr>
                <a:schemeClr val="dk1"/>
              </a:buClr>
              <a:buSzPts val="1800"/>
              <a:buFont typeface="Arial"/>
              <a:buNone/>
            </a:pPr>
            <a:endParaRPr sz="1400">
              <a:latin typeface="Times New Roman"/>
              <a:ea typeface="Times New Roman"/>
              <a:cs typeface="Times New Roman"/>
              <a:sym typeface="Times New Roman"/>
            </a:endParaRPr>
          </a:p>
          <a:p>
            <a:pPr marL="114300" lvl="0" indent="0" algn="just" rtl="0">
              <a:lnSpc>
                <a:spcPct val="150000"/>
              </a:lnSpc>
              <a:spcBef>
                <a:spcPts val="0"/>
              </a:spcBef>
              <a:spcAft>
                <a:spcPts val="0"/>
              </a:spcAft>
              <a:buClr>
                <a:schemeClr val="dk1"/>
              </a:buClr>
              <a:buSzPts val="1800"/>
              <a:buFont typeface="Arial"/>
              <a:buNone/>
            </a:pPr>
            <a:r>
              <a:rPr lang="lt-LT" sz="1400">
                <a:latin typeface="Times New Roman"/>
                <a:ea typeface="Times New Roman"/>
                <a:cs typeface="Times New Roman"/>
                <a:sym typeface="Times New Roman"/>
              </a:rPr>
              <a:t>7. DĖL GALIMAI KORUPCINIŲ VEIKŲ ATLIKIMO KEIČIANT ŽEMĖS SKLYPO PASKIRTĮ.</a:t>
            </a:r>
            <a:endParaRPr sz="1400">
              <a:latin typeface="Times New Roman"/>
              <a:ea typeface="Times New Roman"/>
              <a:cs typeface="Times New Roman"/>
              <a:sym typeface="Times New Roman"/>
            </a:endParaRPr>
          </a:p>
          <a:p>
            <a:pPr marL="114300" lvl="0" indent="0" algn="just" rtl="0">
              <a:lnSpc>
                <a:spcPct val="150000"/>
              </a:lnSpc>
              <a:spcBef>
                <a:spcPts val="0"/>
              </a:spcBef>
              <a:spcAft>
                <a:spcPts val="0"/>
              </a:spcAft>
              <a:buClr>
                <a:schemeClr val="dk1"/>
              </a:buClr>
              <a:buSzPts val="1800"/>
              <a:buFont typeface="Arial"/>
              <a:buNone/>
            </a:pPr>
            <a:endParaRPr sz="1400">
              <a:latin typeface="Times New Roman"/>
              <a:ea typeface="Times New Roman"/>
              <a:cs typeface="Times New Roman"/>
              <a:sym typeface="Times New Roman"/>
            </a:endParaRPr>
          </a:p>
          <a:p>
            <a:pPr marL="114300" lvl="0" indent="0" algn="just" rtl="0">
              <a:lnSpc>
                <a:spcPct val="150000"/>
              </a:lnSpc>
              <a:spcBef>
                <a:spcPts val="0"/>
              </a:spcBef>
              <a:spcAft>
                <a:spcPts val="0"/>
              </a:spcAft>
              <a:buClr>
                <a:schemeClr val="dk1"/>
              </a:buClr>
              <a:buSzPts val="1800"/>
              <a:buFont typeface="Arial"/>
              <a:buNone/>
            </a:pPr>
            <a:endParaRPr sz="1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11"/>
          <p:cNvSpPr txBox="1">
            <a:spLocks noGrp="1"/>
          </p:cNvSpPr>
          <p:nvPr>
            <p:ph type="ctrTitle"/>
          </p:nvPr>
        </p:nvSpPr>
        <p:spPr>
          <a:xfrm>
            <a:off x="685800" y="301840"/>
            <a:ext cx="7772400" cy="31271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1800" b="1">
                <a:solidFill>
                  <a:schemeClr val="lt1"/>
                </a:solidFill>
                <a:latin typeface="Arial"/>
                <a:ea typeface="Arial"/>
                <a:cs typeface="Arial"/>
                <a:sym typeface="Arial"/>
              </a:rPr>
              <a:t>VILNIAUS MIESTO SAVIVALDYBĖS TARYBOS </a:t>
            </a:r>
            <a:br>
              <a:rPr lang="lt-LT" sz="1800" b="1">
                <a:solidFill>
                  <a:schemeClr val="lt1"/>
                </a:solidFill>
                <a:latin typeface="Arial"/>
                <a:ea typeface="Arial"/>
                <a:cs typeface="Arial"/>
                <a:sym typeface="Arial"/>
              </a:rPr>
            </a:br>
            <a:r>
              <a:rPr lang="lt-LT" sz="1800" b="1">
                <a:solidFill>
                  <a:schemeClr val="lt1"/>
                </a:solidFill>
                <a:latin typeface="Arial"/>
                <a:ea typeface="Arial"/>
                <a:cs typeface="Arial"/>
                <a:sym typeface="Arial"/>
              </a:rPr>
              <a:t>ANTIKORUPCIJOS KOMISIJA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
          <p:cNvSpPr txBox="1">
            <a:spLocks noGrp="1"/>
          </p:cNvSpPr>
          <p:nvPr>
            <p:ph type="ctrTitle"/>
          </p:nvPr>
        </p:nvSpPr>
        <p:spPr>
          <a:xfrm>
            <a:off x="3059832" y="1988840"/>
            <a:ext cx="3168352" cy="25947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a:solidFill>
                  <a:schemeClr val="lt1"/>
                </a:solidFill>
                <a:latin typeface="Arial"/>
                <a:ea typeface="Arial"/>
                <a:cs typeface="Arial"/>
                <a:sym typeface="Arial"/>
              </a:rPr>
              <a:t>2022 M. GEGUŽĖS MĖN. - 2023 M. BALANDŽIO MĖN. VEIKLOS ATASKAITA</a:t>
            </a:r>
            <a:endParaRPr sz="2800" b="1">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Antikorupcijos komisijos narių lankomumas (%)</a:t>
            </a:r>
            <a:endParaRPr sz="1800" b="1">
              <a:solidFill>
                <a:srgbClr val="3F3F3F"/>
              </a:solidFill>
              <a:latin typeface="Arial"/>
              <a:ea typeface="Arial"/>
              <a:cs typeface="Arial"/>
              <a:sym typeface="Arial"/>
            </a:endParaRPr>
          </a:p>
        </p:txBody>
      </p:sp>
      <p:cxnSp>
        <p:nvCxnSpPr>
          <p:cNvPr id="158" name="Google Shape;158;p3"/>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pic>
        <p:nvPicPr>
          <p:cNvPr id="159" name="Google Shape;159;p3" title="Chart"/>
          <p:cNvPicPr preferRelativeResize="0"/>
          <p:nvPr/>
        </p:nvPicPr>
        <p:blipFill>
          <a:blip r:embed="rId4">
            <a:alphaModFix/>
          </a:blip>
          <a:stretch>
            <a:fillRect/>
          </a:stretch>
        </p:blipFill>
        <p:spPr>
          <a:xfrm>
            <a:off x="681100" y="1725324"/>
            <a:ext cx="7613789" cy="4708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sp>
        <p:nvSpPr>
          <p:cNvPr id="165" name="Google Shape;165;p4"/>
          <p:cNvSpPr txBox="1">
            <a:spLocks noGrp="1"/>
          </p:cNvSpPr>
          <p:nvPr>
            <p:ph type="body" idx="1"/>
          </p:nvPr>
        </p:nvSpPr>
        <p:spPr>
          <a:xfrm>
            <a:off x="899592" y="1772816"/>
            <a:ext cx="7920880" cy="452596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800"/>
              <a:buNone/>
            </a:pPr>
            <a:r>
              <a:rPr lang="lt-LT" sz="1600"/>
              <a:t>Per ataskaitinį laikotarpį suorganizuoti </a:t>
            </a:r>
            <a:r>
              <a:rPr lang="lt-LT" sz="1600" b="1"/>
              <a:t>4 Komisijos posėdžiai, apsvarstyti 26 klausimai.</a:t>
            </a:r>
            <a:endParaRPr sz="1600" b="1"/>
          </a:p>
          <a:p>
            <a:pPr marL="0" lvl="0" indent="0" algn="just" rtl="0">
              <a:lnSpc>
                <a:spcPct val="150000"/>
              </a:lnSpc>
              <a:spcBef>
                <a:spcPts val="0"/>
              </a:spcBef>
              <a:spcAft>
                <a:spcPts val="0"/>
              </a:spcAft>
              <a:buSzPts val="1800"/>
              <a:buNone/>
            </a:pPr>
            <a:r>
              <a:rPr lang="lt-LT" sz="1600" b="1"/>
              <a:t>       </a:t>
            </a:r>
            <a:endParaRPr/>
          </a:p>
          <a:p>
            <a:pPr marL="0" lvl="0" indent="0" algn="just" rtl="0">
              <a:lnSpc>
                <a:spcPct val="150000"/>
              </a:lnSpc>
              <a:spcBef>
                <a:spcPts val="0"/>
              </a:spcBef>
              <a:spcAft>
                <a:spcPts val="0"/>
              </a:spcAft>
              <a:buSzPts val="1800"/>
              <a:buNone/>
            </a:pPr>
            <a:r>
              <a:rPr lang="lt-LT" sz="1600" b="1"/>
              <a:t> Komisijos posėdžių kviestiniai dalyviai</a:t>
            </a:r>
            <a:r>
              <a:rPr lang="lt-LT" sz="1600"/>
              <a:t>:</a:t>
            </a:r>
            <a:endParaRPr sz="1600"/>
          </a:p>
          <a:p>
            <a:pPr marL="342900" lvl="0" indent="-317500" algn="just" rtl="0">
              <a:lnSpc>
                <a:spcPct val="150000"/>
              </a:lnSpc>
              <a:spcBef>
                <a:spcPts val="0"/>
              </a:spcBef>
              <a:spcAft>
                <a:spcPts val="0"/>
              </a:spcAft>
              <a:buSzPts val="1400"/>
              <a:buFont typeface="Calibri"/>
              <a:buChar char="•"/>
            </a:pPr>
            <a:r>
              <a:rPr lang="lt-LT" sz="1600"/>
              <a:t>Vilniaus miesto savivaldybės administracijos darbuotojai; </a:t>
            </a:r>
            <a:endParaRPr sz="1600"/>
          </a:p>
          <a:p>
            <a:pPr marL="342900" lvl="0" indent="-317500" algn="just" rtl="0">
              <a:lnSpc>
                <a:spcPct val="150000"/>
              </a:lnSpc>
              <a:spcBef>
                <a:spcPts val="0"/>
              </a:spcBef>
              <a:spcAft>
                <a:spcPts val="0"/>
              </a:spcAft>
              <a:buSzPts val="1400"/>
              <a:buFont typeface="Calibri"/>
              <a:buChar char="•"/>
            </a:pPr>
            <a:r>
              <a:rPr lang="lt-LT" sz="1600">
                <a:latin typeface="Calibri"/>
                <a:ea typeface="Calibri"/>
                <a:cs typeface="Calibri"/>
                <a:sym typeface="Calibri"/>
              </a:rPr>
              <a:t>Vilniaus miesto savivaldybės įmonių/įstaigų darbuotojai</a:t>
            </a:r>
            <a:r>
              <a:rPr lang="lt-LT" sz="1600"/>
              <a:t>;</a:t>
            </a:r>
            <a:endParaRPr/>
          </a:p>
          <a:p>
            <a:pPr marL="342900" lvl="0" indent="-317500" algn="just" rtl="0">
              <a:lnSpc>
                <a:spcPct val="150000"/>
              </a:lnSpc>
              <a:spcBef>
                <a:spcPts val="0"/>
              </a:spcBef>
              <a:spcAft>
                <a:spcPts val="0"/>
              </a:spcAft>
              <a:buSzPts val="1400"/>
              <a:buFont typeface="Calibri"/>
              <a:buChar char="•"/>
            </a:pPr>
            <a:r>
              <a:rPr lang="lt-LT" sz="1600"/>
              <a:t>Skundų pareiškėjai.</a:t>
            </a:r>
            <a:endParaRPr sz="1400"/>
          </a:p>
          <a:p>
            <a:pPr marL="0" lvl="0" indent="0" algn="just" rtl="0">
              <a:lnSpc>
                <a:spcPct val="150000"/>
              </a:lnSpc>
              <a:spcBef>
                <a:spcPts val="0"/>
              </a:spcBef>
              <a:spcAft>
                <a:spcPts val="0"/>
              </a:spcAft>
              <a:buClr>
                <a:schemeClr val="dk1"/>
              </a:buClr>
              <a:buSzPts val="1100"/>
              <a:buFont typeface="Arial"/>
              <a:buNone/>
            </a:pPr>
            <a:endParaRPr sz="1600" b="1"/>
          </a:p>
          <a:p>
            <a:pPr marL="0" lvl="0" indent="0" algn="just" rtl="0">
              <a:lnSpc>
                <a:spcPct val="150000"/>
              </a:lnSpc>
              <a:spcBef>
                <a:spcPts val="0"/>
              </a:spcBef>
              <a:spcAft>
                <a:spcPts val="0"/>
              </a:spcAft>
              <a:buClr>
                <a:schemeClr val="dk1"/>
              </a:buClr>
              <a:buSzPts val="1100"/>
              <a:buFont typeface="Arial"/>
              <a:buNone/>
            </a:pPr>
            <a:r>
              <a:rPr lang="lt-LT" sz="1600" b="1"/>
              <a:t>Bendradarbiauta/kreiptasi į šias institucijas/įstaigas pagal nagrinėtus klausimus: </a:t>
            </a:r>
            <a:endParaRPr/>
          </a:p>
          <a:p>
            <a:pPr marL="0" lvl="0" indent="0" algn="just" rtl="0">
              <a:lnSpc>
                <a:spcPct val="150000"/>
              </a:lnSpc>
              <a:spcBef>
                <a:spcPts val="0"/>
              </a:spcBef>
              <a:spcAft>
                <a:spcPts val="0"/>
              </a:spcAft>
              <a:buClr>
                <a:schemeClr val="dk1"/>
              </a:buClr>
              <a:buSzPts val="1100"/>
              <a:buFont typeface="Arial"/>
              <a:buNone/>
            </a:pPr>
            <a:r>
              <a:rPr lang="lt-LT" sz="1600"/>
              <a:t>Vilniaus miesto savivaldybės administracija ir meras, UAB „Grinda“, Nacionalinė žemės tarnyba prie Žemės ūkio ministerijos</a:t>
            </a: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200">
              <a:latin typeface="Times New Roman"/>
              <a:ea typeface="Times New Roman"/>
              <a:cs typeface="Times New Roman"/>
              <a:sym typeface="Times New Roman"/>
            </a:endParaRPr>
          </a:p>
          <a:p>
            <a:pPr marL="0" lvl="0" indent="0" algn="just" rtl="0">
              <a:lnSpc>
                <a:spcPct val="100000"/>
              </a:lnSpc>
              <a:spcBef>
                <a:spcPts val="360"/>
              </a:spcBef>
              <a:spcAft>
                <a:spcPts val="0"/>
              </a:spcAft>
              <a:buSzPts val="1800"/>
              <a:buNone/>
            </a:pPr>
            <a:endParaRPr/>
          </a:p>
        </p:txBody>
      </p:sp>
      <p:cxnSp>
        <p:nvCxnSpPr>
          <p:cNvPr id="166" name="Google Shape;166;p4"/>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72" name="Google Shape;172;p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73" name="Google Shape;173;p5"/>
          <p:cNvSpPr txBox="1">
            <a:spLocks noGrp="1"/>
          </p:cNvSpPr>
          <p:nvPr>
            <p:ph type="body" idx="1"/>
          </p:nvPr>
        </p:nvSpPr>
        <p:spPr>
          <a:xfrm>
            <a:off x="457200" y="1484784"/>
            <a:ext cx="8229600" cy="5099316"/>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1800"/>
              <a:buNone/>
            </a:pPr>
            <a:r>
              <a:rPr lang="lt-LT" sz="1300" b="1">
                <a:latin typeface="Times New Roman"/>
                <a:ea typeface="Times New Roman"/>
                <a:cs typeface="Times New Roman"/>
                <a:sym typeface="Times New Roman"/>
              </a:rPr>
              <a:t>Atlikti tyrimai:</a:t>
            </a:r>
            <a:endParaRPr sz="1300" b="1">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r>
              <a:rPr lang="lt-LT" sz="1200">
                <a:latin typeface="Times New Roman"/>
                <a:ea typeface="Times New Roman"/>
                <a:cs typeface="Times New Roman"/>
                <a:sym typeface="Times New Roman"/>
              </a:rPr>
              <a:t>1. DĖL ĮSTATYMO PAŽEIDIMŲ.</a:t>
            </a:r>
            <a:endParaRPr/>
          </a:p>
          <a:p>
            <a:pPr marL="139700" lvl="0" indent="0" algn="just" rtl="0">
              <a:lnSpc>
                <a:spcPct val="150000"/>
              </a:lnSpc>
              <a:spcBef>
                <a:spcPts val="0"/>
              </a:spcBef>
              <a:spcAft>
                <a:spcPts val="0"/>
              </a:spcAft>
              <a:buSzPts val="1400"/>
              <a:buNone/>
            </a:pPr>
            <a:r>
              <a:rPr lang="lt-LT" sz="1200" b="1">
                <a:latin typeface="Times New Roman"/>
                <a:ea typeface="Times New Roman"/>
                <a:cs typeface="Times New Roman"/>
                <a:sym typeface="Times New Roman"/>
              </a:rPr>
              <a:t>Rezultatai: </a:t>
            </a:r>
            <a:r>
              <a:rPr lang="lt-LT" sz="1200">
                <a:latin typeface="Times New Roman"/>
                <a:ea typeface="Times New Roman"/>
                <a:cs typeface="Times New Roman"/>
                <a:sym typeface="Times New Roman"/>
              </a:rPr>
              <a:t>Rekomenduota Savivaldybės administracijai įvertinti poreikį įsteigti Viešųjų pirkimų kontrolieriaus pareigybę, kurios funkcijos būtų aktualios tais atvejais, kai yra keičiamos Savivaldybės viešųjų pirkimų sutartys.</a:t>
            </a:r>
            <a:endParaRPr sz="120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endParaRPr sz="1300">
              <a:latin typeface="Calibri"/>
              <a:ea typeface="Calibri"/>
              <a:cs typeface="Calibri"/>
              <a:sym typeface="Calibri"/>
            </a:endParaRPr>
          </a:p>
          <a:p>
            <a:pPr marL="139700" lvl="0" indent="0" algn="just" rtl="0">
              <a:lnSpc>
                <a:spcPct val="150000"/>
              </a:lnSpc>
              <a:spcBef>
                <a:spcPts val="0"/>
              </a:spcBef>
              <a:spcAft>
                <a:spcPts val="0"/>
              </a:spcAft>
              <a:buSzPts val="1400"/>
              <a:buNone/>
            </a:pPr>
            <a:r>
              <a:rPr lang="lt-LT" sz="1200">
                <a:latin typeface="Times New Roman"/>
                <a:ea typeface="Times New Roman"/>
                <a:cs typeface="Times New Roman"/>
                <a:sym typeface="Times New Roman"/>
              </a:rPr>
              <a:t>2. DĖL VILNIAUS MIESTO SAVIVALDYBĖS MERO REMIGIJAUS ŠIMAŠIAUS GALIMO PIKTNAUDŽIAVIMO VYKDANT SAVIVALDYBĖS PROJEKTUS.</a:t>
            </a:r>
            <a:endParaRPr sz="120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r>
              <a:rPr lang="lt-LT" sz="1200" b="1">
                <a:latin typeface="Times New Roman"/>
                <a:ea typeface="Times New Roman"/>
                <a:cs typeface="Times New Roman"/>
                <a:sym typeface="Times New Roman"/>
              </a:rPr>
              <a:t>Rezultatai: </a:t>
            </a:r>
            <a:r>
              <a:rPr lang="lt-LT" sz="1200">
                <a:latin typeface="Times New Roman"/>
                <a:ea typeface="Times New Roman"/>
                <a:cs typeface="Times New Roman"/>
                <a:sym typeface="Times New Roman"/>
              </a:rPr>
              <a:t>Pareiškėjui pateiktas atsakymas, supažindinantis su klausimo nagrinėjimo eiga ir informuojantis, jog įvertinus visą gautą medžiagą, tyrimas nutrauktas.</a:t>
            </a:r>
            <a:endParaRPr/>
          </a:p>
          <a:p>
            <a:pPr marL="139700" lvl="0" indent="0" algn="just" rtl="0">
              <a:lnSpc>
                <a:spcPct val="150000"/>
              </a:lnSpc>
              <a:spcBef>
                <a:spcPts val="0"/>
              </a:spcBef>
              <a:spcAft>
                <a:spcPts val="0"/>
              </a:spcAft>
              <a:buSzPts val="1400"/>
              <a:buNone/>
            </a:pPr>
            <a:endParaRPr sz="120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r>
              <a:rPr lang="lt-LT" sz="1200">
                <a:latin typeface="Times New Roman"/>
                <a:ea typeface="Times New Roman"/>
                <a:cs typeface="Times New Roman"/>
                <a:sym typeface="Times New Roman"/>
              </a:rPr>
              <a:t>3. DĖL VILNIAUS MIESTO SAVIVALDYBĖS LĖŠŲ PANAUDOJIMO GRIGIŠKIŲ SENIŪNIJOJE.</a:t>
            </a:r>
            <a:endParaRPr/>
          </a:p>
          <a:p>
            <a:pPr marL="139700" lvl="0" indent="0" algn="just" rtl="0">
              <a:lnSpc>
                <a:spcPct val="150000"/>
              </a:lnSpc>
              <a:spcBef>
                <a:spcPts val="0"/>
              </a:spcBef>
              <a:spcAft>
                <a:spcPts val="0"/>
              </a:spcAft>
              <a:buSzPts val="1400"/>
              <a:buNone/>
            </a:pPr>
            <a:r>
              <a:rPr lang="lt-LT" sz="1200" b="1">
                <a:latin typeface="Times New Roman"/>
                <a:ea typeface="Times New Roman"/>
                <a:cs typeface="Times New Roman"/>
                <a:sym typeface="Times New Roman"/>
              </a:rPr>
              <a:t>Rezultatai: </a:t>
            </a:r>
            <a:r>
              <a:rPr lang="lt-LT" sz="1200">
                <a:latin typeface="Times New Roman"/>
                <a:ea typeface="Times New Roman"/>
                <a:cs typeface="Times New Roman"/>
                <a:sym typeface="Times New Roman"/>
              </a:rPr>
              <a:t>Kreiptasi į UAB „Grinda“ su prašymu laikytis Administracijos direktoriaus 2022 m. gegužės 2 d. įsakymu Nr. </a:t>
            </a:r>
            <a:r>
              <a:rPr lang="lt-LT" sz="1200">
                <a:solidFill>
                  <a:srgbClr val="000000"/>
                </a:solidFill>
                <a:latin typeface="Times New Roman"/>
                <a:ea typeface="Times New Roman"/>
                <a:cs typeface="Times New Roman"/>
                <a:sym typeface="Times New Roman"/>
              </a:rPr>
              <a:t>30-1252/22 „Dėl</a:t>
            </a:r>
            <a:r>
              <a:rPr lang="lt-LT" sz="1200" b="1">
                <a:solidFill>
                  <a:srgbClr val="000000"/>
                </a:solidFill>
                <a:latin typeface="Times New Roman"/>
                <a:ea typeface="Times New Roman"/>
                <a:cs typeface="Times New Roman"/>
                <a:sym typeface="Times New Roman"/>
              </a:rPr>
              <a:t> </a:t>
            </a:r>
            <a:r>
              <a:rPr lang="lt-LT" sz="1200">
                <a:latin typeface="Times New Roman"/>
                <a:ea typeface="Times New Roman"/>
                <a:cs typeface="Times New Roman"/>
                <a:sym typeface="Times New Roman"/>
              </a:rPr>
              <a:t>Administracijos direktoriaus 2021 m. gruodžio 8 d. įsakymo Nr. 30-3108/21 „Dėl darbų, finansuojamų Seniūnijų aplinkos ir miesto plėtros programos lėšomis“ pakeitimo“ nustatytos tvarkos ir užtikrinti skaidrų darbų priėmimą bei apmokėjimą. Taip pat pateiktas siūlymas Savivaldybės administracijos direktorei, atsižvelgiant į Komisijos atliktą tyrimą, užtikrinti darbų priėmimo kontrolę, tikrinimą vietoje, 2022 m. gegužės 2 d. įsakymo Nr. </a:t>
            </a:r>
            <a:r>
              <a:rPr lang="lt-LT" sz="1200">
                <a:solidFill>
                  <a:srgbClr val="000000"/>
                </a:solidFill>
                <a:latin typeface="Times New Roman"/>
                <a:ea typeface="Times New Roman"/>
                <a:cs typeface="Times New Roman"/>
                <a:sym typeface="Times New Roman"/>
              </a:rPr>
              <a:t>30-1252/22 „Dėl</a:t>
            </a:r>
            <a:r>
              <a:rPr lang="lt-LT" sz="1200" b="1">
                <a:solidFill>
                  <a:srgbClr val="000000"/>
                </a:solidFill>
                <a:latin typeface="Times New Roman"/>
                <a:ea typeface="Times New Roman"/>
                <a:cs typeface="Times New Roman"/>
                <a:sym typeface="Times New Roman"/>
              </a:rPr>
              <a:t> </a:t>
            </a:r>
            <a:r>
              <a:rPr lang="lt-LT" sz="1200">
                <a:latin typeface="Times New Roman"/>
                <a:ea typeface="Times New Roman"/>
                <a:cs typeface="Times New Roman"/>
                <a:sym typeface="Times New Roman"/>
              </a:rPr>
              <a:t>Administracijos direktoriaus 2021 m. gruodžio 8 d. įsakymo Nr. 30-3108/21 „Dėl darbų, finansuojamų Seniūnijų aplinkos ir miesto plėtros programos lėšomis“ pakeitimo“ laikymąsi.</a:t>
            </a:r>
            <a:endParaRPr sz="12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gc56c58254a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79" name="Google Shape;179;gc56c58254a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80" name="Google Shape;180;gc56c58254a_0_1"/>
          <p:cNvSpPr txBox="1">
            <a:spLocks noGrp="1"/>
          </p:cNvSpPr>
          <p:nvPr>
            <p:ph type="body" idx="1"/>
          </p:nvPr>
        </p:nvSpPr>
        <p:spPr>
          <a:xfrm>
            <a:off x="457200" y="1484784"/>
            <a:ext cx="8229600" cy="5099316"/>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400"/>
              <a:buFont typeface="Arial"/>
              <a:buNone/>
            </a:pPr>
            <a:r>
              <a:rPr lang="lt-LT" sz="1200" b="1" dirty="0">
                <a:latin typeface="Times New Roman"/>
                <a:ea typeface="Times New Roman"/>
                <a:cs typeface="Times New Roman"/>
                <a:sym typeface="Times New Roman"/>
              </a:rPr>
              <a:t>    </a:t>
            </a:r>
          </a:p>
          <a:p>
            <a:pPr marL="0" lvl="0" indent="0" algn="just" rtl="0">
              <a:lnSpc>
                <a:spcPct val="150000"/>
              </a:lnSpc>
              <a:spcBef>
                <a:spcPts val="0"/>
              </a:spcBef>
              <a:spcAft>
                <a:spcPts val="0"/>
              </a:spcAft>
              <a:buClr>
                <a:schemeClr val="dk1"/>
              </a:buClr>
              <a:buSzPts val="1400"/>
              <a:buFont typeface="Arial"/>
              <a:buNone/>
            </a:pPr>
            <a:r>
              <a:rPr lang="lt-LT" sz="1200" b="1" dirty="0">
                <a:latin typeface="Times New Roman"/>
                <a:ea typeface="Times New Roman"/>
                <a:cs typeface="Times New Roman"/>
                <a:sym typeface="Times New Roman"/>
              </a:rPr>
              <a:t> </a:t>
            </a:r>
            <a:r>
              <a:rPr lang="lt-LT" sz="1300" b="1" dirty="0">
                <a:latin typeface="Times New Roman"/>
                <a:ea typeface="Times New Roman"/>
                <a:cs typeface="Times New Roman"/>
                <a:sym typeface="Times New Roman"/>
              </a:rPr>
              <a:t>Atlikti tyrimai:</a:t>
            </a:r>
            <a:endParaRPr dirty="0"/>
          </a:p>
          <a:p>
            <a:pPr marL="0" lvl="0" indent="0" algn="just" rtl="0">
              <a:lnSpc>
                <a:spcPct val="150000"/>
              </a:lnSpc>
              <a:spcBef>
                <a:spcPts val="0"/>
              </a:spcBef>
              <a:spcAft>
                <a:spcPts val="0"/>
              </a:spcAft>
              <a:buClr>
                <a:schemeClr val="dk1"/>
              </a:buClr>
              <a:buSzPts val="1400"/>
              <a:buFont typeface="Arial"/>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Clr>
                <a:schemeClr val="dk1"/>
              </a:buClr>
              <a:buSzPts val="1400"/>
              <a:buFont typeface="Arial"/>
              <a:buNone/>
            </a:pPr>
            <a:r>
              <a:rPr lang="lt-LT" sz="1200" dirty="0">
                <a:latin typeface="Times New Roman"/>
                <a:ea typeface="Times New Roman"/>
                <a:cs typeface="Times New Roman"/>
                <a:sym typeface="Times New Roman"/>
              </a:rPr>
              <a:t>4. DĖL TERITORIJOS PLANAVIMO.</a:t>
            </a: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r>
              <a:rPr lang="lt-LT" sz="1200" b="1" dirty="0">
                <a:latin typeface="Times New Roman"/>
                <a:ea typeface="Times New Roman"/>
                <a:cs typeface="Times New Roman"/>
                <a:sym typeface="Times New Roman"/>
              </a:rPr>
              <a:t>Rezultatai: </a:t>
            </a:r>
            <a:r>
              <a:rPr lang="lt-LT" sz="1200" dirty="0">
                <a:latin typeface="Times New Roman"/>
                <a:ea typeface="Times New Roman"/>
                <a:cs typeface="Times New Roman"/>
                <a:sym typeface="Times New Roman"/>
              </a:rPr>
              <a:t>Atsižvelgiant į tai, kad Vilniaus apygardos administracinis teismas priėmė pareiškėjos atsisakymą nuo skundo ir bylą nutraukė, o pareiškėja komisijai patvirtino skundo atsiėmimą, tyrimas buvo užbaigtas.</a:t>
            </a:r>
            <a:endParaRPr dirty="0"/>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r>
              <a:rPr lang="lt-LT" sz="1200" dirty="0">
                <a:latin typeface="Times New Roman"/>
                <a:ea typeface="Times New Roman"/>
                <a:cs typeface="Times New Roman"/>
                <a:sym typeface="Times New Roman"/>
              </a:rPr>
              <a:t>5. DĖL LR SPECIALIŲJŲ TYRIMŲ TARNYBOS IŠVADOS VILNIAUS MIESTO SAVIVALDYBĖJE STATYBĄ LEIDŽIANČIŲ DOKUMENTŲ IŠDAVIMO SRITYJE.</a:t>
            </a:r>
            <a:endParaRPr dirty="0"/>
          </a:p>
          <a:p>
            <a:pPr marL="139700" lvl="0" indent="0" algn="just" rtl="0">
              <a:lnSpc>
                <a:spcPct val="150000"/>
              </a:lnSpc>
              <a:spcBef>
                <a:spcPts val="0"/>
              </a:spcBef>
              <a:spcAft>
                <a:spcPts val="0"/>
              </a:spcAft>
              <a:buSzPts val="1400"/>
              <a:buNone/>
            </a:pPr>
            <a:r>
              <a:rPr lang="lt-LT" sz="1200" b="1" dirty="0">
                <a:latin typeface="Times New Roman"/>
                <a:ea typeface="Times New Roman"/>
                <a:cs typeface="Times New Roman"/>
                <a:sym typeface="Times New Roman"/>
              </a:rPr>
              <a:t>Rezultatai:</a:t>
            </a:r>
            <a:r>
              <a:rPr lang="lt-LT" sz="1200" dirty="0">
                <a:latin typeface="Times New Roman"/>
                <a:ea typeface="Times New Roman"/>
                <a:cs typeface="Times New Roman"/>
                <a:sym typeface="Times New Roman"/>
              </a:rPr>
              <a:t> Atsižvelgiant į tai, kad Savivaldybės administracija įgyvendino visus jai pateiktus LR Specialiųjų tyrimų tarnybos pasiūlymus, rekomenduota naujos sudėties Antikorupcijos komisijai laiko perspektyvoje patikrinti tvarkų įgyvendinimą praktikoje.</a:t>
            </a:r>
            <a:endParaRPr dirty="0"/>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0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endParaRPr sz="125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121e4406f8f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86" name="Google Shape;186;g121e4406f8f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87" name="Google Shape;187;g121e4406f8f_0_1"/>
          <p:cNvSpPr txBox="1">
            <a:spLocks noGrp="1"/>
          </p:cNvSpPr>
          <p:nvPr>
            <p:ph type="body" idx="1"/>
          </p:nvPr>
        </p:nvSpPr>
        <p:spPr>
          <a:xfrm>
            <a:off x="457200" y="1484784"/>
            <a:ext cx="8229600" cy="50994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400"/>
              <a:buFont typeface="Arial"/>
              <a:buNone/>
            </a:pPr>
            <a:endParaRPr sz="1400" b="1" dirty="0"/>
          </a:p>
          <a:p>
            <a:pPr marL="0" lvl="0" indent="0" algn="just" rtl="0">
              <a:lnSpc>
                <a:spcPct val="150000"/>
              </a:lnSpc>
              <a:spcBef>
                <a:spcPts val="0"/>
              </a:spcBef>
              <a:spcAft>
                <a:spcPts val="0"/>
              </a:spcAft>
              <a:buClr>
                <a:schemeClr val="dk1"/>
              </a:buClr>
              <a:buSzPts val="1400"/>
              <a:buFont typeface="Arial"/>
              <a:buNone/>
            </a:pPr>
            <a:r>
              <a:rPr lang="lt-LT" sz="1400" b="1" dirty="0"/>
              <a:t>    Atlikti tyrimai:</a:t>
            </a:r>
            <a:endParaRPr dirty="0"/>
          </a:p>
          <a:p>
            <a:pPr marL="0" lvl="0" indent="0" algn="just" rtl="0">
              <a:lnSpc>
                <a:spcPct val="150000"/>
              </a:lnSpc>
              <a:spcBef>
                <a:spcPts val="0"/>
              </a:spcBef>
              <a:spcAft>
                <a:spcPts val="0"/>
              </a:spcAft>
              <a:buClr>
                <a:schemeClr val="dk1"/>
              </a:buClr>
              <a:buSzPts val="1400"/>
              <a:buFont typeface="Arial"/>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r>
              <a:rPr lang="lt-LT" sz="1200" dirty="0">
                <a:latin typeface="Times New Roman"/>
                <a:ea typeface="Times New Roman"/>
                <a:cs typeface="Times New Roman"/>
                <a:sym typeface="Times New Roman"/>
              </a:rPr>
              <a:t>6. DĖL VILNIAUS MIESTO SAVIVALDYBĖS PAREIGŪNŲ VEIKSMŲ NAGRINĖJANT SAVAVALIŠKAI UŽIMTOS VALSTYBEI PRIKLAUSANČIOS ŽEMĖS PRIE GYVENAMOJO NAMO KROKUVOS G. 11, VILNIUJE.</a:t>
            </a:r>
            <a:endParaRPr dirty="0"/>
          </a:p>
          <a:p>
            <a:pPr marL="139700" lvl="0" indent="0" algn="just" rtl="0">
              <a:lnSpc>
                <a:spcPct val="150000"/>
              </a:lnSpc>
              <a:spcBef>
                <a:spcPts val="0"/>
              </a:spcBef>
              <a:spcAft>
                <a:spcPts val="0"/>
              </a:spcAft>
              <a:buSzPts val="1400"/>
              <a:buNone/>
            </a:pPr>
            <a:r>
              <a:rPr lang="lt-LT" sz="1200" b="1" dirty="0">
                <a:latin typeface="Times New Roman"/>
                <a:ea typeface="Times New Roman"/>
                <a:cs typeface="Times New Roman"/>
                <a:sym typeface="Times New Roman"/>
              </a:rPr>
              <a:t>Rezultatai: </a:t>
            </a:r>
            <a:r>
              <a:rPr lang="lt-LT" sz="1200" dirty="0">
                <a:latin typeface="Times New Roman"/>
                <a:ea typeface="Times New Roman"/>
                <a:cs typeface="Times New Roman"/>
                <a:sym typeface="Times New Roman"/>
              </a:rPr>
              <a:t>pareiškėjas informuotas apie klausimo </a:t>
            </a:r>
            <a:r>
              <a:rPr lang="lt-LT" sz="1200">
                <a:latin typeface="Times New Roman"/>
                <a:ea typeface="Times New Roman"/>
                <a:cs typeface="Times New Roman"/>
                <a:sym typeface="Times New Roman"/>
              </a:rPr>
              <a:t>nagrinėjimo eigą; </a:t>
            </a:r>
            <a:r>
              <a:rPr lang="lt-LT" sz="1200" dirty="0">
                <a:latin typeface="Times New Roman"/>
                <a:ea typeface="Times New Roman"/>
                <a:cs typeface="Times New Roman"/>
                <a:sym typeface="Times New Roman"/>
              </a:rPr>
              <a:t>kreiptasi į Savivaldybės merą ir administraciją, siūlant spręsti klausimus, susijusius su daugiabučių namų kiemų tvarkymu, viešųjų erdvių įrengimu, automobilių parkavimu, atkreipiant dėmesį į nagrinėjimą situaciją; prašyta Savivaldybės administracijos atlaisvinti viešiems poreikiams nuo betoninių klombų žemės plotą Krokuvos g. 11.</a:t>
            </a:r>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482600" lvl="0" indent="-342900" algn="just" rtl="0">
              <a:lnSpc>
                <a:spcPct val="150000"/>
              </a:lnSpc>
              <a:spcBef>
                <a:spcPts val="0"/>
              </a:spcBef>
              <a:spcAft>
                <a:spcPts val="0"/>
              </a:spcAft>
              <a:buSzPts val="1400"/>
              <a:buAutoNum type="arabicPeriod" startAt="7"/>
            </a:pPr>
            <a:r>
              <a:rPr lang="lt-LT" sz="1200" dirty="0">
                <a:latin typeface="Times New Roman"/>
                <a:ea typeface="Times New Roman"/>
                <a:cs typeface="Times New Roman"/>
                <a:sym typeface="Times New Roman"/>
              </a:rPr>
              <a:t>DĖL GRUPINIO GYVENIMO NAMŲ GELVADIŠKIŲ G. 70.</a:t>
            </a:r>
            <a:endParaRPr dirty="0"/>
          </a:p>
          <a:p>
            <a:pPr marL="139700" lvl="0" indent="0" algn="just" rtl="0">
              <a:lnSpc>
                <a:spcPct val="150000"/>
              </a:lnSpc>
              <a:spcBef>
                <a:spcPts val="0"/>
              </a:spcBef>
              <a:spcAft>
                <a:spcPts val="0"/>
              </a:spcAft>
              <a:buSzPts val="1400"/>
              <a:buNone/>
            </a:pPr>
            <a:r>
              <a:rPr lang="lt-LT" sz="1200" b="1" dirty="0">
                <a:latin typeface="Times New Roman"/>
                <a:ea typeface="Times New Roman"/>
                <a:cs typeface="Times New Roman"/>
                <a:sym typeface="Times New Roman"/>
              </a:rPr>
              <a:t>Rezultatai:</a:t>
            </a:r>
            <a:r>
              <a:rPr lang="lt-LT" sz="1200" dirty="0">
                <a:latin typeface="Times New Roman"/>
                <a:ea typeface="Times New Roman"/>
                <a:cs typeface="Times New Roman"/>
                <a:sym typeface="Times New Roman"/>
              </a:rPr>
              <a:t> surinkta Antikorupcijos komisijai aktuali informacija, išklausyti atsakingi darbuotojai.</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93" name="Google Shape;193;p7"/>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94" name="Google Shape;194;p7"/>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dirty="0"/>
              <a:t>           Rekomendacijos:</a:t>
            </a:r>
            <a:endParaRPr dirty="0"/>
          </a:p>
          <a:p>
            <a:pPr marL="0" lvl="0" indent="0" algn="just" rtl="0">
              <a:lnSpc>
                <a:spcPct val="150000"/>
              </a:lnSpc>
              <a:spcBef>
                <a:spcPts val="0"/>
              </a:spcBef>
              <a:spcAft>
                <a:spcPts val="0"/>
              </a:spcAft>
              <a:buClr>
                <a:schemeClr val="dk1"/>
              </a:buClr>
              <a:buSzPts val="1100"/>
              <a:buFont typeface="Arial"/>
              <a:buNone/>
            </a:pPr>
            <a:endParaRPr sz="1800" b="1" dirty="0"/>
          </a:p>
          <a:p>
            <a:pPr marL="457200" lvl="0" indent="-317500" algn="just" rtl="0">
              <a:lnSpc>
                <a:spcPct val="100000"/>
              </a:lnSpc>
              <a:spcBef>
                <a:spcPts val="0"/>
              </a:spcBef>
              <a:spcAft>
                <a:spcPts val="0"/>
              </a:spcAft>
              <a:buSzPts val="1400"/>
              <a:buFont typeface="Calibri"/>
              <a:buChar char="•"/>
            </a:pPr>
            <a:r>
              <a:rPr lang="lt-LT" sz="1800" dirty="0">
                <a:latin typeface="Times New Roman"/>
                <a:ea typeface="Times New Roman"/>
                <a:cs typeface="Times New Roman"/>
                <a:sym typeface="Times New Roman"/>
              </a:rPr>
              <a:t>Rekomenduota Savivaldybės administracijai įvertinti poreikį įsteigti Viešųjų pirkimų kontrolieriaus pareigybę, kurios funkcijos būtų aktualios tais atvejais, kai yra keičiamos Savivaldybės viešųjų pirkimų sutartys</a:t>
            </a:r>
            <a:endParaRPr dirty="0"/>
          </a:p>
          <a:p>
            <a:pPr marL="139700" lvl="0" indent="0" algn="just" rtl="0">
              <a:lnSpc>
                <a:spcPct val="100000"/>
              </a:lnSpc>
              <a:spcBef>
                <a:spcPts val="0"/>
              </a:spcBef>
              <a:spcAft>
                <a:spcPts val="0"/>
              </a:spcAft>
              <a:buSzPts val="1400"/>
              <a:buNone/>
            </a:pPr>
            <a:endParaRPr sz="1800" dirty="0">
              <a:latin typeface="Times New Roman"/>
              <a:ea typeface="Times New Roman"/>
              <a:cs typeface="Times New Roman"/>
              <a:sym typeface="Times New Roman"/>
            </a:endParaRPr>
          </a:p>
          <a:p>
            <a:pPr marL="457200" lvl="0" indent="-317500" algn="just" rtl="0">
              <a:lnSpc>
                <a:spcPct val="100000"/>
              </a:lnSpc>
              <a:spcBef>
                <a:spcPts val="0"/>
              </a:spcBef>
              <a:spcAft>
                <a:spcPts val="0"/>
              </a:spcAft>
              <a:buSzPts val="1400"/>
              <a:buFont typeface="Calibri"/>
              <a:buChar char="•"/>
            </a:pPr>
            <a:r>
              <a:rPr lang="lt-LT" sz="1800" dirty="0">
                <a:latin typeface="Times New Roman"/>
                <a:ea typeface="Times New Roman"/>
                <a:cs typeface="Times New Roman"/>
                <a:sym typeface="Times New Roman"/>
              </a:rPr>
              <a:t>Rekomenduota UAB „Grinda“ laikytis Administracijos direktoriaus 2022 m. gegužės 2 d. įsakymu Nr. </a:t>
            </a:r>
            <a:r>
              <a:rPr lang="lt-LT" sz="1800" dirty="0">
                <a:solidFill>
                  <a:srgbClr val="000000"/>
                </a:solidFill>
                <a:latin typeface="Times New Roman"/>
                <a:ea typeface="Times New Roman"/>
                <a:cs typeface="Times New Roman"/>
                <a:sym typeface="Times New Roman"/>
              </a:rPr>
              <a:t>30-1252/22 „Dėl</a:t>
            </a:r>
            <a:r>
              <a:rPr lang="lt-LT" sz="1800" b="1" dirty="0">
                <a:solidFill>
                  <a:srgbClr val="000000"/>
                </a:solidFill>
                <a:latin typeface="Times New Roman"/>
                <a:ea typeface="Times New Roman"/>
                <a:cs typeface="Times New Roman"/>
                <a:sym typeface="Times New Roman"/>
              </a:rPr>
              <a:t> </a:t>
            </a:r>
            <a:r>
              <a:rPr lang="lt-LT" sz="1800" dirty="0">
                <a:latin typeface="Times New Roman"/>
                <a:ea typeface="Times New Roman"/>
                <a:cs typeface="Times New Roman"/>
                <a:sym typeface="Times New Roman"/>
              </a:rPr>
              <a:t>Administracijos direktoriaus 2021 m. gruodžio 8 d. įsakymo Nr. 30-3108/21 „Dėl darbų, finansuojamų Seniūnijų aplinkos ir miesto plėtros programos lėšomis“ pakeitimo“ nustatytos tvarkos ir užtikrinti skaidrų darbų priėmimą bei apmokėjimą. </a:t>
            </a:r>
            <a:endParaRPr dirty="0"/>
          </a:p>
        </p:txBody>
      </p:sp>
      <p:pic>
        <p:nvPicPr>
          <p:cNvPr id="195" name="Google Shape;195;p7">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196" name="Google Shape;196;p7">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197" name="Google Shape;197;p7">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gcef1b79efd_0_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03" name="Google Shape;203;gcef1b79efd_0_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04" name="Google Shape;204;gcef1b79efd_0_5"/>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dirty="0"/>
              <a:t>         Rekomendacijos:</a:t>
            </a:r>
            <a:endParaRPr sz="1800" b="1" dirty="0"/>
          </a:p>
          <a:p>
            <a:pPr marL="457200" lvl="0" indent="-317500" algn="just" rtl="0">
              <a:lnSpc>
                <a:spcPct val="100000"/>
              </a:lnSpc>
              <a:spcBef>
                <a:spcPts val="0"/>
              </a:spcBef>
              <a:spcAft>
                <a:spcPts val="0"/>
              </a:spcAft>
              <a:buClr>
                <a:srgbClr val="888888"/>
              </a:buClr>
              <a:buSzPts val="1400"/>
              <a:buFont typeface="Calibri"/>
              <a:buChar char="•"/>
            </a:pPr>
            <a:r>
              <a:rPr lang="lt-LT" sz="1800" dirty="0">
                <a:latin typeface="Calibri"/>
                <a:ea typeface="Calibri"/>
                <a:cs typeface="Calibri"/>
                <a:sym typeface="Calibri"/>
              </a:rPr>
              <a:t>Rekomenduota </a:t>
            </a:r>
            <a:r>
              <a:rPr lang="lt-LT" sz="1800" dirty="0">
                <a:latin typeface="Times New Roman"/>
                <a:ea typeface="Times New Roman"/>
                <a:cs typeface="Times New Roman"/>
                <a:sym typeface="Times New Roman"/>
              </a:rPr>
              <a:t>Savivaldybės administracijos direktorei, atsižvelgiant į Komisijos atliktą tyrimą, užtikrinti darbų priėmimo kontrolę, tikrinimą vietoje, 2022 m. gegužės 2 d. įsakymo Nr. </a:t>
            </a:r>
            <a:r>
              <a:rPr lang="lt-LT" sz="1800" dirty="0">
                <a:solidFill>
                  <a:srgbClr val="000000"/>
                </a:solidFill>
                <a:latin typeface="Times New Roman"/>
                <a:ea typeface="Times New Roman"/>
                <a:cs typeface="Times New Roman"/>
                <a:sym typeface="Times New Roman"/>
              </a:rPr>
              <a:t>30-1252/22 „Dėl</a:t>
            </a:r>
            <a:r>
              <a:rPr lang="lt-LT" sz="1800" b="1" dirty="0">
                <a:solidFill>
                  <a:srgbClr val="000000"/>
                </a:solidFill>
                <a:latin typeface="Times New Roman"/>
                <a:ea typeface="Times New Roman"/>
                <a:cs typeface="Times New Roman"/>
                <a:sym typeface="Times New Roman"/>
              </a:rPr>
              <a:t> </a:t>
            </a:r>
            <a:r>
              <a:rPr lang="lt-LT" sz="1800" dirty="0">
                <a:latin typeface="Times New Roman"/>
                <a:ea typeface="Times New Roman"/>
                <a:cs typeface="Times New Roman"/>
                <a:sym typeface="Times New Roman"/>
              </a:rPr>
              <a:t>Administracijos direktoriaus 2021 m. gruodžio 8 d. įsakymo Nr. 30-3108/21 „Dėl darbų, finansuojamų Seniūnijų aplinkos ir miesto plėtros programos lėšomis“ pakeitimo“ laikymąsi</a:t>
            </a:r>
            <a:endParaRPr dirty="0"/>
          </a:p>
          <a:p>
            <a:pPr marL="139700" lvl="0" indent="0" algn="just" rtl="0">
              <a:lnSpc>
                <a:spcPct val="150000"/>
              </a:lnSpc>
              <a:spcBef>
                <a:spcPts val="0"/>
              </a:spcBef>
              <a:spcAft>
                <a:spcPts val="0"/>
              </a:spcAft>
              <a:buClr>
                <a:srgbClr val="888888"/>
              </a:buClr>
              <a:buSzPts val="1400"/>
              <a:buNone/>
            </a:pPr>
            <a:endParaRPr sz="1800" dirty="0">
              <a:latin typeface="Times New Roman"/>
              <a:ea typeface="Times New Roman"/>
              <a:cs typeface="Times New Roman"/>
              <a:sym typeface="Times New Roman"/>
            </a:endParaRPr>
          </a:p>
          <a:p>
            <a:pPr marL="709295" lvl="0" indent="-252094" algn="just" rtl="0">
              <a:lnSpc>
                <a:spcPct val="100000"/>
              </a:lnSpc>
              <a:spcBef>
                <a:spcPts val="0"/>
              </a:spcBef>
              <a:spcAft>
                <a:spcPts val="0"/>
              </a:spcAft>
              <a:buSzPts val="1800"/>
              <a:buChar char="•"/>
            </a:pPr>
            <a:r>
              <a:rPr lang="lt-LT" sz="1800" dirty="0">
                <a:latin typeface="Times New Roman"/>
                <a:ea typeface="Times New Roman"/>
                <a:cs typeface="Times New Roman"/>
                <a:sym typeface="Times New Roman"/>
              </a:rPr>
              <a:t>Rekomenduota Korupcijos ir nusižengimų prevencijos skyriui šios tyrimo kryptys: </a:t>
            </a:r>
            <a:endParaRPr dirty="0"/>
          </a:p>
          <a:p>
            <a:pPr marL="457200" lvl="0" indent="0" algn="just" rtl="0">
              <a:lnSpc>
                <a:spcPct val="100000"/>
              </a:lnSpc>
              <a:spcBef>
                <a:spcPts val="0"/>
              </a:spcBef>
              <a:spcAft>
                <a:spcPts val="0"/>
              </a:spcAft>
              <a:buSzPts val="1800"/>
              <a:buNone/>
            </a:pPr>
            <a:r>
              <a:rPr lang="lt-LT" sz="1800" dirty="0">
                <a:latin typeface="Times New Roman"/>
                <a:ea typeface="Times New Roman"/>
                <a:cs typeface="Times New Roman"/>
                <a:sym typeface="Times New Roman"/>
              </a:rPr>
              <a:t>1. Įvertinti daugiau nei vieną kartą atmestų projektinių pasiūlymų netvirtinimo priežastis, išanalizuoti, ar atmetimo pagrindai nebuvo subjektyvūs.</a:t>
            </a:r>
            <a:endParaRPr dirty="0"/>
          </a:p>
          <a:p>
            <a:pPr marL="457200" lvl="0" indent="0" algn="just" rtl="0">
              <a:lnSpc>
                <a:spcPct val="100000"/>
              </a:lnSpc>
              <a:spcBef>
                <a:spcPts val="0"/>
              </a:spcBef>
              <a:spcAft>
                <a:spcPts val="0"/>
              </a:spcAft>
              <a:buSzPts val="1800"/>
              <a:buNone/>
            </a:pPr>
            <a:r>
              <a:rPr lang="lt-LT" sz="1800" dirty="0">
                <a:latin typeface="Times New Roman"/>
                <a:ea typeface="Times New Roman"/>
                <a:cs typeface="Times New Roman"/>
                <a:sym typeface="Times New Roman"/>
              </a:rPr>
              <a:t>2. Įvertinti socialinių įstaigų atrinkimo ir paslaugų įkainių nustatymo tvarkos skaidrumą.</a:t>
            </a:r>
            <a:endParaRPr sz="1800" dirty="0">
              <a:latin typeface="Calibri"/>
              <a:ea typeface="Calibri"/>
              <a:cs typeface="Calibri"/>
              <a:sym typeface="Calibri"/>
            </a:endParaRPr>
          </a:p>
          <a:p>
            <a:pPr marL="457200" lvl="0" indent="-228600" algn="just" rtl="0">
              <a:lnSpc>
                <a:spcPct val="150000"/>
              </a:lnSpc>
              <a:spcBef>
                <a:spcPts val="0"/>
              </a:spcBef>
              <a:spcAft>
                <a:spcPts val="0"/>
              </a:spcAft>
              <a:buClr>
                <a:srgbClr val="888888"/>
              </a:buClr>
              <a:buSzPts val="1400"/>
              <a:buFont typeface="Calibri"/>
              <a:buNone/>
            </a:pPr>
            <a:endParaRPr sz="1400" dirty="0">
              <a:latin typeface="Calibri"/>
              <a:ea typeface="Calibri"/>
              <a:cs typeface="Calibri"/>
              <a:sym typeface="Calibri"/>
            </a:endParaRPr>
          </a:p>
          <a:p>
            <a:pPr marL="114300" lvl="0" indent="0" algn="l" rtl="0">
              <a:lnSpc>
                <a:spcPct val="100000"/>
              </a:lnSpc>
              <a:spcBef>
                <a:spcPts val="360"/>
              </a:spcBef>
              <a:spcAft>
                <a:spcPts val="0"/>
              </a:spcAft>
              <a:buSzPts val="1800"/>
              <a:buNone/>
            </a:pPr>
            <a:r>
              <a:rPr lang="lt-LT" sz="1800" dirty="0">
                <a:latin typeface="Times New Roman"/>
                <a:ea typeface="Times New Roman"/>
                <a:cs typeface="Times New Roman"/>
                <a:sym typeface="Times New Roman"/>
              </a:rPr>
              <a:t> </a:t>
            </a:r>
            <a:endParaRPr dirty="0"/>
          </a:p>
          <a:p>
            <a:pPr marL="457200" lvl="0" indent="-228600" algn="just" rtl="0">
              <a:lnSpc>
                <a:spcPct val="150000"/>
              </a:lnSpc>
              <a:spcBef>
                <a:spcPts val="0"/>
              </a:spcBef>
              <a:spcAft>
                <a:spcPts val="0"/>
              </a:spcAft>
              <a:buClr>
                <a:srgbClr val="888888"/>
              </a:buClr>
              <a:buSzPts val="1400"/>
              <a:buFont typeface="Calibri"/>
              <a:buNone/>
            </a:pPr>
            <a:endParaRPr sz="1800" dirty="0"/>
          </a:p>
          <a:p>
            <a:pPr marL="457200" lvl="0" indent="-228600" algn="just" rtl="0">
              <a:lnSpc>
                <a:spcPct val="150000"/>
              </a:lnSpc>
              <a:spcBef>
                <a:spcPts val="0"/>
              </a:spcBef>
              <a:spcAft>
                <a:spcPts val="0"/>
              </a:spcAft>
              <a:buClr>
                <a:srgbClr val="888888"/>
              </a:buClr>
              <a:buSzPts val="1400"/>
              <a:buFont typeface="Calibri"/>
              <a:buNone/>
            </a:pPr>
            <a:endParaRPr sz="1800" b="1" dirty="0"/>
          </a:p>
        </p:txBody>
      </p:sp>
      <p:pic>
        <p:nvPicPr>
          <p:cNvPr id="205" name="Google Shape;205;gcef1b79efd_0_5">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06" name="Google Shape;206;gcef1b79efd_0_5">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07" name="Google Shape;207;gcef1b79efd_0_5">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1035</Words>
  <Application>Microsoft Office PowerPoint</Application>
  <PresentationFormat>Demonstracija ekrane (4:3)</PresentationFormat>
  <Paragraphs>99</Paragraphs>
  <Slides>15</Slides>
  <Notes>15</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15</vt:i4>
      </vt:variant>
    </vt:vector>
  </HeadingPairs>
  <TitlesOfParts>
    <vt:vector size="20" baseType="lpstr">
      <vt:lpstr>Arial</vt:lpstr>
      <vt:lpstr>Calibri</vt:lpstr>
      <vt:lpstr>Times New Roman</vt:lpstr>
      <vt:lpstr>Office Theme</vt:lpstr>
      <vt:lpstr>1_Office Theme</vt:lpstr>
      <vt:lpstr>VILNIAUS MIESTO SAVIVALDYBĖS TARYBOS ANTIKORUPCIJOS KOMISIJA  Komisijos pirmininkas Vydūnas Sadauskas  Komisijos nariai: Brigita Guobė, Sergej Popov, Liutauras Kazlavickas, Edita Šiško, Skirmantas Tumelis, Romasis Vaitekūnas, Daiva Sinkuvienė, Alfonsas Ambrazas, Jonas Viesulas, Eugenijus Bulavas  Komisijos sekretorė Gintarė Sladkevičiūtė </vt:lpstr>
      <vt:lpstr>2022 M. GEGUŽĖS MĖN. - 2023 M. BALANDŽIO MĖN. VEIKLOS ATASKAITA</vt:lpstr>
      <vt:lpstr>Antikorupcijos komisijos narių lankomumas (%)</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Komisijos veikla</vt:lpstr>
      <vt:lpstr>VILNIAUS MIESTO SAVIVALDYBĖS TARYBOS  ANTIKORUPCIJOS KOMISIJA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VILNIAUS MIESTO SAVIVALDYBĖS TARYBOS ANTIKORUPCIJOS KOMISIJA  Komisijos pirmininkas Vydūnas Sadauskas  Komisijos nariai: Brigita Guobė, Sergej Popov, Liutauras Kazlavickas, Edita Šiško, Skirmantas Tumelis, Romasis Vaitekūnas, Daiva Sinkuvienė, Alfonsas Ambrazas, Jonas Viesulas, Eugenijus Bulavas  Komisijos sekretorė Gintarė Sladkevičiūtė </dc:title>
  <dc:creator>Gintarė Sladkevičiūtė</dc:creator>
  <cp:lastModifiedBy>Gintarė Sladkevičiūtė</cp:lastModifiedBy>
  <cp:revision>2</cp:revision>
  <dcterms:modified xsi:type="dcterms:W3CDTF">2023-04-18T05:37:16Z</dcterms:modified>
</cp:coreProperties>
</file>