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7"/>
  </p:notesMasterIdLst>
  <p:sldIdLst>
    <p:sldId id="262" r:id="rId4"/>
    <p:sldId id="273" r:id="rId5"/>
    <p:sldId id="280" r:id="rId6"/>
    <p:sldId id="310" r:id="rId7"/>
    <p:sldId id="290" r:id="rId8"/>
    <p:sldId id="301" r:id="rId9"/>
    <p:sldId id="309" r:id="rId10"/>
    <p:sldId id="312" r:id="rId11"/>
    <p:sldId id="305" r:id="rId12"/>
    <p:sldId id="315" r:id="rId13"/>
    <p:sldId id="302" r:id="rId14"/>
    <p:sldId id="313" r:id="rId15"/>
    <p:sldId id="288" r:id="rId16"/>
  </p:sldIdLst>
  <p:sldSz cx="9144000" cy="6858000" type="screen4x3"/>
  <p:notesSz cx="6797675" cy="9926638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A846"/>
    <a:srgbClr val="C75249"/>
    <a:srgbClr val="CDAED0"/>
    <a:srgbClr val="506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Šviesus stilius 2 – paryškinima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660"/>
  </p:normalViewPr>
  <p:slideViewPr>
    <p:cSldViewPr>
      <p:cViewPr varScale="1">
        <p:scale>
          <a:sx n="90" d="100"/>
          <a:sy n="90" d="100"/>
        </p:scale>
        <p:origin x="120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0608869490176691E-2"/>
          <c:w val="1"/>
          <c:h val="0.64816905264494418"/>
        </c:manualLayout>
      </c:layout>
      <c:ofPieChart>
        <c:ofPieType val="bar"/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A44-417A-A0D3-B10A774BE41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6A44-417A-A0D3-B10A774BE41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6A44-417A-A0D3-B10A774BE41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A44-417A-A0D3-B10A774BE417}"/>
              </c:ext>
            </c:extLst>
          </c:dPt>
          <c:dPt>
            <c:idx val="4"/>
            <c:bubble3D val="0"/>
            <c:explosion val="3"/>
            <c:spPr>
              <a:solidFill>
                <a:schemeClr val="accent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6A44-417A-A0D3-B10A774BE4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Lapas1!$A$2:$A$5</c:f>
              <c:strCache>
                <c:ptCount val="4"/>
                <c:pt idx="0">
                  <c:v>Kultūros ministerijos įgyvendinami projektai</c:v>
                </c:pt>
                <c:pt idx="1">
                  <c:v>Savivaldybės įgyvendinami projektai</c:v>
                </c:pt>
                <c:pt idx="2">
                  <c:v>Projektai, kurie finansuojami savivaldybės, valstybės, ES ir kitomis lėšomis</c:v>
                </c:pt>
                <c:pt idx="3">
                  <c:v>Projektai, kurie finansuojami tik savivaldybės lėšomis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9</c:v>
                </c:pt>
                <c:pt idx="2">
                  <c:v>58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44-417A-A0D3-B10A774BE41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t" anchorCtr="0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</c:legendEntry>
      <c:legendEntry>
        <c:idx val="1"/>
        <c:txPr>
          <a:bodyPr rot="0" spcFirstLastPara="1" vertOverflow="ellipsis" vert="horz" wrap="square" anchor="t" anchorCtr="0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</c:legendEntry>
      <c:legendEntry>
        <c:idx val="2"/>
        <c:txPr>
          <a:bodyPr rot="0" spcFirstLastPara="1" vertOverflow="ellipsis" vert="horz" wrap="square" anchor="t" anchorCtr="0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</c:legendEntry>
      <c:legendEntry>
        <c:idx val="3"/>
        <c:txPr>
          <a:bodyPr rot="0" spcFirstLastPara="1" vertOverflow="ellipsis" vert="horz" wrap="square" anchor="t" anchorCtr="0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</c:legendEntry>
      <c:layout>
        <c:manualLayout>
          <c:xMode val="edge"/>
          <c:yMode val="edge"/>
          <c:x val="9.6482199673949675E-3"/>
          <c:y val="0.67981632993159491"/>
          <c:w val="0.98685886848859661"/>
          <c:h val="0.320183670068405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F4467-D6C7-4291-A2C4-2BD2598BDEC6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DA1BC-ED63-4A5E-8B55-C19294F0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66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DA1BC-ED63-4A5E-8B55-C19294F0F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93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DA1BC-ED63-4A5E-8B55-C19294F0F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701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DA1BC-ED63-4A5E-8B55-C19294F0F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857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DA1BC-ED63-4A5E-8B55-C19294F0F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874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DA1BC-ED63-4A5E-8B55-C19294F0F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409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DA1BC-ED63-4A5E-8B55-C19294F0F46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70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DA1BC-ED63-4A5E-8B55-C19294F0F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035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DA1BC-ED63-4A5E-8B55-C19294F0F46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35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CFA0-4F0D-4E9D-B4A7-154898204CDD}" type="datetimeFigureOut">
              <a:rPr lang="lt-LT" smtClean="0"/>
              <a:t>2023-02-02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571F-5CAD-4588-97CF-4266FB34AE4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71445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CFA0-4F0D-4E9D-B4A7-154898204CDD}" type="datetimeFigureOut">
              <a:rPr lang="lt-LT" smtClean="0"/>
              <a:t>2023-02-02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571F-5CAD-4588-97CF-4266FB34AE4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38993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CFA0-4F0D-4E9D-B4A7-154898204CDD}" type="datetimeFigureOut">
              <a:rPr lang="lt-LT" smtClean="0"/>
              <a:t>2023-02-02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571F-5CAD-4588-97CF-4266FB34AE4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9808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CFA0-4F0D-4E9D-B4A7-154898204CDD}" type="datetimeFigureOut">
              <a:rPr lang="lt-LT" smtClean="0"/>
              <a:t>2023-02-02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571F-5CAD-4588-97CF-4266FB34AE4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85515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CFA0-4F0D-4E9D-B4A7-154898204CDD}" type="datetimeFigureOut">
              <a:rPr lang="lt-LT" smtClean="0"/>
              <a:t>2023-02-02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571F-5CAD-4588-97CF-4266FB34AE4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35034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CFA0-4F0D-4E9D-B4A7-154898204CDD}" type="datetimeFigureOut">
              <a:rPr lang="lt-LT" smtClean="0"/>
              <a:t>2023-02-02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571F-5CAD-4588-97CF-4266FB34AE4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76918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CFA0-4F0D-4E9D-B4A7-154898204CDD}" type="datetimeFigureOut">
              <a:rPr lang="lt-LT" smtClean="0"/>
              <a:t>2023-02-02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571F-5CAD-4588-97CF-4266FB34AE4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25291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CFA0-4F0D-4E9D-B4A7-154898204CDD}" type="datetimeFigureOut">
              <a:rPr lang="lt-LT" smtClean="0"/>
              <a:t>2023-02-02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571F-5CAD-4588-97CF-4266FB34AE4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9134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CFA0-4F0D-4E9D-B4A7-154898204CDD}" type="datetimeFigureOut">
              <a:rPr lang="lt-LT" smtClean="0"/>
              <a:t>2023-02-02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571F-5CAD-4588-97CF-4266FB34AE4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96904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CFA0-4F0D-4E9D-B4A7-154898204CDD}" type="datetimeFigureOut">
              <a:rPr lang="lt-LT" smtClean="0"/>
              <a:t>2023-02-02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571F-5CAD-4588-97CF-4266FB34AE4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3799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CFA0-4F0D-4E9D-B4A7-154898204CDD}" type="datetimeFigureOut">
              <a:rPr lang="lt-LT" smtClean="0"/>
              <a:t>2023-02-02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571F-5CAD-4588-97CF-4266FB34AE4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98964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CCFA0-4F0D-4E9D-B4A7-154898204CDD}" type="datetimeFigureOut">
              <a:rPr lang="lt-LT" smtClean="0"/>
              <a:t>2023-02-02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7571F-5CAD-4588-97CF-4266FB34AE4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5697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1.gi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2.gi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regina.katkeviciene@vilnius.lt" TargetMode="External"/><Relationship Id="rId4" Type="http://schemas.openxmlformats.org/officeDocument/2006/relationships/hyperlink" Target="mailto:lina.melianiene@vilnius.l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-seimas.lrs.lt/portal/legalAct/lt/TAD/fcfdad300b9a11e497f0ec0f2b563356?positionInSearchResults=1&amp;searchModelUUID=6da05ec5-6858-4af6-b3d8-0798ef8bdcd6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tar.lt/portal/lt/legalAct/1bfd985018e511e58569be21ff080a8c/as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vilnius.lt/projektai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131" y="256490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lt-L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VILNIAUS MIESTO</a:t>
            </a:r>
            <a:br>
              <a:rPr lang="lt-L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INTEGRUOTOS TERITORIJOS VYSTYMO PROGRAMOS (ITVP) ĮGYVENDINIMO ATASKAITA UŽ 202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lt-L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</a:p>
        </p:txBody>
      </p:sp>
      <p:pic>
        <p:nvPicPr>
          <p:cNvPr id="4098" name="Picture 2" descr="E:\! Ugne L\ViLniaus ivaizdis\PPT_karu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019675"/>
            <a:ext cx="45751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! Ugne L\ViLniaus ivaizdis\PPT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750" y="616878"/>
            <a:ext cx="93345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771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D602ADC-4414-4324-B22F-6C3C063F77F6}"/>
              </a:ext>
            </a:extLst>
          </p:cNvPr>
          <p:cNvSpPr txBox="1">
            <a:spLocks/>
          </p:cNvSpPr>
          <p:nvPr/>
        </p:nvSpPr>
        <p:spPr>
          <a:xfrm>
            <a:off x="901624" y="620688"/>
            <a:ext cx="792088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1800" b="1" dirty="0">
                <a:latin typeface="Arial" panose="020B0604020202020204" pitchFamily="34" charset="0"/>
                <a:cs typeface="Arial" panose="020B0604020202020204" pitchFamily="34" charset="0"/>
              </a:rPr>
              <a:t>2022 M. BAIGTI RANGOS DARBAI</a:t>
            </a: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4">
            <a:extLst>
              <a:ext uri="{FF2B5EF4-FFF2-40B4-BE49-F238E27FC236}">
                <a16:creationId xmlns:a16="http://schemas.microsoft.com/office/drawing/2014/main" id="{169620EB-714B-45F1-832F-5668C384C30C}"/>
              </a:ext>
            </a:extLst>
          </p:cNvPr>
          <p:cNvCxnSpPr/>
          <p:nvPr/>
        </p:nvCxnSpPr>
        <p:spPr>
          <a:xfrm>
            <a:off x="971600" y="1484784"/>
            <a:ext cx="648072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4C8BA1F-2E4A-4AA8-B11C-B7DFE9B68AB1}"/>
              </a:ext>
            </a:extLst>
          </p:cNvPr>
          <p:cNvSpPr txBox="1">
            <a:spLocks/>
          </p:cNvSpPr>
          <p:nvPr/>
        </p:nvSpPr>
        <p:spPr>
          <a:xfrm>
            <a:off x="971600" y="4221088"/>
            <a:ext cx="7632847" cy="2195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AA86BF-301D-D4A3-AEA8-AA6C1E0B7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7128792" cy="473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69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920880" cy="1152128"/>
          </a:xfrm>
        </p:spPr>
        <p:txBody>
          <a:bodyPr>
            <a:normAutofit/>
          </a:bodyPr>
          <a:lstStyle/>
          <a:p>
            <a:pPr algn="l"/>
            <a:r>
              <a:rPr lang="lt-LT" sz="1800" b="1" dirty="0">
                <a:latin typeface="Arial" panose="020B0604020202020204" pitchFamily="34" charset="0"/>
                <a:cs typeface="Arial" panose="020B0604020202020204" pitchFamily="34" charset="0"/>
              </a:rPr>
              <a:t>PLANUOJAMI 2023 M. DARBAI    </a:t>
            </a: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71600" y="1484784"/>
            <a:ext cx="648072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683568" y="1691447"/>
            <a:ext cx="7632847" cy="720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Iki 2023-12-31 turi būti įgyvendinti likę 31 projektas.</a:t>
            </a:r>
          </a:p>
          <a:p>
            <a:pPr algn="just"/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Planuojamos panaudoti lėšos iki programos įgyvendinimo pabaigos:</a:t>
            </a:r>
          </a:p>
          <a:p>
            <a:pPr algn="just"/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6009E9C6-02E6-464B-8D1B-DD8BEEEE0A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673313"/>
              </p:ext>
            </p:extLst>
          </p:nvPr>
        </p:nvGraphicFramePr>
        <p:xfrm>
          <a:off x="755574" y="2405811"/>
          <a:ext cx="7560841" cy="262795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40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1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893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400" b="0" i="0" u="none" strike="noStrike" kern="1200" baseline="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Iš viso pagal Vilniaus ITV programos veiksmų planą, Eur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/>
                        <a:t>ES lėšos</a:t>
                      </a:r>
                      <a:r>
                        <a:rPr lang="lt-LT" sz="1400" baseline="0" dirty="0"/>
                        <a:t>, Eur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/>
                        <a:t>Valstybės biudžeto lėšos,</a:t>
                      </a:r>
                      <a:r>
                        <a:rPr lang="lt-LT" sz="1400" baseline="0" dirty="0"/>
                        <a:t> Eur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/>
                        <a:t>Savivaldybės biudžeto lėšos</a:t>
                      </a:r>
                      <a:r>
                        <a:rPr lang="lt-LT" sz="1400" baseline="0" dirty="0"/>
                        <a:t>, Eur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t-LT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Privačios lėšos, Eur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9717">
                <a:tc>
                  <a:txBody>
                    <a:bodyPr/>
                    <a:lstStyle/>
                    <a:p>
                      <a:pPr algn="ctr"/>
                      <a:r>
                        <a:rPr lang="lt-LT" sz="1200" b="1" dirty="0">
                          <a:latin typeface="+mn-lt"/>
                          <a:cs typeface="Arial" panose="020B0604020202020204" pitchFamily="34" charset="0"/>
                        </a:rPr>
                        <a:t>Iš viso pagal viešąsias</a:t>
                      </a:r>
                      <a:r>
                        <a:rPr lang="lt-LT" sz="1200" b="1" baseline="0" dirty="0">
                          <a:latin typeface="+mn-lt"/>
                          <a:cs typeface="Arial" panose="020B0604020202020204" pitchFamily="34" charset="0"/>
                        </a:rPr>
                        <a:t> priemones iki programos pabaigos</a:t>
                      </a:r>
                      <a:r>
                        <a:rPr lang="en-US" sz="1200" b="1" baseline="0" dirty="0">
                          <a:latin typeface="+mn-lt"/>
                          <a:cs typeface="Arial" panose="020B0604020202020204" pitchFamily="34" charset="0"/>
                        </a:rPr>
                        <a:t>*</a:t>
                      </a:r>
                      <a:endParaRPr lang="lt-LT" sz="1200" b="1" baseline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195</a:t>
                      </a:r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669</a:t>
                      </a:r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389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28 590 671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59</a:t>
                      </a:r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552</a:t>
                      </a:r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945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lt-LT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106</a:t>
                      </a:r>
                      <a:r>
                        <a:rPr lang="en-GB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518</a:t>
                      </a:r>
                      <a:r>
                        <a:rPr lang="en-GB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384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1 007 389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33211" y="5028053"/>
            <a:ext cx="7533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ėšos be Kultūros ministerijos valstybinių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projekt</a:t>
            </a: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ų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lt-L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910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D602ADC-4414-4324-B22F-6C3C063F77F6}"/>
              </a:ext>
            </a:extLst>
          </p:cNvPr>
          <p:cNvSpPr txBox="1">
            <a:spLocks/>
          </p:cNvSpPr>
          <p:nvPr/>
        </p:nvSpPr>
        <p:spPr>
          <a:xfrm>
            <a:off x="901624" y="620688"/>
            <a:ext cx="792088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lt-LT" sz="1800" b="1" dirty="0">
                <a:latin typeface="Arial" panose="020B0604020202020204" pitchFamily="34" charset="0"/>
                <a:cs typeface="Arial" panose="020B0604020202020204" pitchFamily="34" charset="0"/>
              </a:rPr>
              <a:t>2023 M.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PLANUOJAMI </a:t>
            </a:r>
            <a:r>
              <a:rPr lang="lt-LT" sz="1800" b="1" dirty="0">
                <a:latin typeface="Arial" panose="020B0604020202020204" pitchFamily="34" charset="0"/>
                <a:cs typeface="Arial" panose="020B0604020202020204" pitchFamily="34" charset="0"/>
              </a:rPr>
              <a:t>ĮGYVENDINTI PROJEKTAI</a:t>
            </a: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4">
            <a:extLst>
              <a:ext uri="{FF2B5EF4-FFF2-40B4-BE49-F238E27FC236}">
                <a16:creationId xmlns:a16="http://schemas.microsoft.com/office/drawing/2014/main" id="{169620EB-714B-45F1-832F-5668C384C30C}"/>
              </a:ext>
            </a:extLst>
          </p:cNvPr>
          <p:cNvCxnSpPr/>
          <p:nvPr/>
        </p:nvCxnSpPr>
        <p:spPr>
          <a:xfrm>
            <a:off x="971600" y="1484784"/>
            <a:ext cx="648072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4C8BA1F-2E4A-4AA8-B11C-B7DFE9B68AB1}"/>
              </a:ext>
            </a:extLst>
          </p:cNvPr>
          <p:cNvSpPr txBox="1">
            <a:spLocks/>
          </p:cNvSpPr>
          <p:nvPr/>
        </p:nvSpPr>
        <p:spPr>
          <a:xfrm>
            <a:off x="971600" y="4221088"/>
            <a:ext cx="7632847" cy="2195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E46EF8-77D4-9C08-1736-719B67E4C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7056784" cy="47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41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71600" y="1484784"/>
            <a:ext cx="648072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27584" y="1844826"/>
            <a:ext cx="7344816" cy="46237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lt-L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lt-LT" sz="1800" b="1" dirty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lt-LT" sz="1800" b="1" dirty="0">
                <a:latin typeface="Arial" panose="020B0604020202020204" pitchFamily="34" charset="0"/>
                <a:cs typeface="Arial" panose="020B0604020202020204" pitchFamily="34" charset="0"/>
              </a:rPr>
              <a:t> m. vasaris</a:t>
            </a:r>
          </a:p>
          <a:p>
            <a:pPr marL="0" indent="0" algn="ctr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lt-L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lt-LT" sz="1400" dirty="0">
                <a:latin typeface="Arial" panose="020B0604020202020204" pitchFamily="34" charset="0"/>
                <a:cs typeface="Arial" panose="020B0604020202020204" pitchFamily="34" charset="0"/>
              </a:rPr>
              <a:t>Kontaktai: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lt-LT" sz="1400" dirty="0">
                <a:latin typeface="Arial" panose="020B0604020202020204" pitchFamily="34" charset="0"/>
                <a:cs typeface="Arial" panose="020B0604020202020204" pitchFamily="34" charset="0"/>
              </a:rPr>
              <a:t>Investicinių projektų valdymo skyrius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lt-LT" sz="1400" dirty="0">
                <a:latin typeface="Arial" panose="020B0604020202020204" pitchFamily="34" charset="0"/>
                <a:cs typeface="Arial" panose="020B0604020202020204" pitchFamily="34" charset="0"/>
              </a:rPr>
              <a:t>El. paštas: </a:t>
            </a:r>
            <a:r>
              <a:rPr lang="lt-LT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lina.melianiene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@vilnius.lt</a:t>
            </a:r>
            <a:endParaRPr lang="lt-L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lt-LT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regina.katkeviciene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@vilnius.lt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lt-L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457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920880" cy="1036214"/>
          </a:xfrm>
        </p:spPr>
        <p:txBody>
          <a:bodyPr>
            <a:normAutofit/>
          </a:bodyPr>
          <a:lstStyle/>
          <a:p>
            <a:pPr algn="l"/>
            <a:r>
              <a:rPr lang="lt-LT" sz="1800" b="1" dirty="0">
                <a:latin typeface="Arial" panose="020B0604020202020204" pitchFamily="34" charset="0"/>
                <a:cs typeface="Arial" panose="020B0604020202020204" pitchFamily="34" charset="0"/>
              </a:rPr>
              <a:t>INTEGRUOTOS TERITORIJOS VYSTYMO PROGRAMOS </a:t>
            </a:r>
            <a:br>
              <a:rPr lang="lt-LT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800" b="1" dirty="0">
                <a:latin typeface="Arial" panose="020B0604020202020204" pitchFamily="34" charset="0"/>
                <a:cs typeface="Arial" panose="020B0604020202020204" pitchFamily="34" charset="0"/>
              </a:rPr>
              <a:t>ATASKAITOS PAGRINDAS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8730" y="1484784"/>
            <a:ext cx="7920880" cy="5184576"/>
          </a:xfrm>
        </p:spPr>
        <p:txBody>
          <a:bodyPr>
            <a:normAutofit/>
          </a:bodyPr>
          <a:lstStyle/>
          <a:p>
            <a:endParaRPr lang="lt-L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1400" dirty="0">
                <a:latin typeface="Arial" panose="020B0604020202020204" pitchFamily="34" charset="0"/>
                <a:cs typeface="Arial" panose="020B0604020202020204" pitchFamily="34" charset="0"/>
              </a:rPr>
              <a:t>Vadovaujantis Lietuvos Respublikos vidaus reikalų ministro 2014 m. liepos 11 d. įsakymu Nr. 1V- 480 patvirtintų </a:t>
            </a:r>
            <a:r>
              <a:rPr lang="lt-LT" sz="1400" b="1" dirty="0">
                <a:latin typeface="Arial" panose="020B0604020202020204" pitchFamily="34" charset="0"/>
                <a:cs typeface="Arial" panose="020B0604020202020204" pitchFamily="34" charset="0"/>
              </a:rPr>
              <a:t>Integruotų teritorijų vystymo programų rengimo ir įgyvendinimo gairių 61 ir 63 punkt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lt-LT" sz="1400" b="1" dirty="0">
                <a:latin typeface="Arial" panose="020B0604020202020204" pitchFamily="34" charset="0"/>
                <a:cs typeface="Arial" panose="020B0604020202020204" pitchFamily="34" charset="0"/>
              </a:rPr>
              <a:t> teikiama ITVP įgyvendinimo ataskaita už 202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lt-LT" sz="1400" b="1" dirty="0">
                <a:latin typeface="Arial" panose="020B0604020202020204" pitchFamily="34" charset="0"/>
                <a:cs typeface="Arial" panose="020B0604020202020204" pitchFamily="34" charset="0"/>
              </a:rPr>
              <a:t> m. savivaldybės tarybai ir VRM: </a:t>
            </a:r>
            <a:r>
              <a:rPr lang="lt-LT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https://e-seimas.lrs.lt/portal/legalAct/lt/TAD/fcfdad300b9a11e497f0ec0f2b563356?positionInSearchResults=1&amp;searchModelUUID=6da05ec5-6858-4af6-b3d8-0798ef8bdcd6</a:t>
            </a:r>
            <a:endParaRPr lang="lt-L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lt-L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t-LT" sz="1400" b="1" dirty="0">
                <a:latin typeface="Arial" panose="020B0604020202020204" pitchFamily="34" charset="0"/>
                <a:cs typeface="Arial" panose="020B0604020202020204" pitchFamily="34" charset="0"/>
              </a:rPr>
              <a:t>PATVIRTINTA</a:t>
            </a:r>
          </a:p>
          <a:p>
            <a:r>
              <a:rPr lang="lt-LT" sz="1400" b="1" dirty="0">
                <a:latin typeface="Arial" panose="020B0604020202020204" pitchFamily="34" charset="0"/>
                <a:cs typeface="Arial" panose="020B0604020202020204" pitchFamily="34" charset="0"/>
              </a:rPr>
              <a:t>2015 m. sausiu 21 d. </a:t>
            </a:r>
            <a:r>
              <a:rPr lang="lt-LT" sz="1400" dirty="0">
                <a:latin typeface="Arial" panose="020B0604020202020204" pitchFamily="34" charset="0"/>
                <a:cs typeface="Arial" panose="020B0604020202020204" pitchFamily="34" charset="0"/>
              </a:rPr>
              <a:t>sprendimu Nr. 1-2210 Vilniaus miesto savivaldybės taryba </a:t>
            </a:r>
            <a:r>
              <a:rPr lang="lt-LT" sz="1400" b="1" dirty="0">
                <a:latin typeface="Arial" panose="020B0604020202020204" pitchFamily="34" charset="0"/>
                <a:cs typeface="Arial" panose="020B0604020202020204" pitchFamily="34" charset="0"/>
              </a:rPr>
              <a:t>pritarė patikslintam 2014-2020 m. Vilniaus miesto integruotų teritorijų vystymo programos projektui</a:t>
            </a:r>
          </a:p>
          <a:p>
            <a:r>
              <a:rPr lang="lt-LT" sz="1400" b="1" dirty="0">
                <a:latin typeface="Arial" panose="020B0604020202020204" pitchFamily="34" charset="0"/>
                <a:cs typeface="Arial" panose="020B0604020202020204" pitchFamily="34" charset="0"/>
              </a:rPr>
              <a:t>2015 m. birželio 19 d. </a:t>
            </a:r>
            <a:r>
              <a:rPr lang="lt-LT" sz="1400" dirty="0">
                <a:latin typeface="Arial" panose="020B0604020202020204" pitchFamily="34" charset="0"/>
                <a:cs typeface="Arial" panose="020B0604020202020204" pitchFamily="34" charset="0"/>
              </a:rPr>
              <a:t>Lietuvos Respublikos vidaus reikalų ministras įsakymu Nr. 1V- 513 </a:t>
            </a:r>
            <a:r>
              <a:rPr lang="lt-LT" sz="1400" b="1" dirty="0">
                <a:latin typeface="Arial" panose="020B0604020202020204" pitchFamily="34" charset="0"/>
                <a:cs typeface="Arial" panose="020B0604020202020204" pitchFamily="34" charset="0"/>
              </a:rPr>
              <a:t>patvirtino Vilniaus miesto integruotą teritorijų vystymo programą: </a:t>
            </a:r>
            <a:r>
              <a:rPr lang="lt-LT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https://www.e-tar.lt/portal/lt/legalAct/1bfd985018e511e58569be21ff080a8c/asr</a:t>
            </a:r>
            <a:r>
              <a:rPr lang="lt-L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lt-L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lt-L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71600" y="1484784"/>
            <a:ext cx="648072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783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920880" cy="1036214"/>
          </a:xfrm>
        </p:spPr>
        <p:txBody>
          <a:bodyPr>
            <a:normAutofit/>
          </a:bodyPr>
          <a:lstStyle/>
          <a:p>
            <a:pPr algn="l"/>
            <a:r>
              <a:rPr lang="lt-LT" sz="1800" b="1" dirty="0">
                <a:latin typeface="Arial" panose="020B0604020202020204" pitchFamily="34" charset="0"/>
                <a:cs typeface="Arial" panose="020B0604020202020204" pitchFamily="34" charset="0"/>
              </a:rPr>
              <a:t>INTEGRUOTOS TERITORIJOS VYSTYMO PROGRAMOS </a:t>
            </a:r>
            <a:br>
              <a:rPr lang="lt-LT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800" b="1" dirty="0">
                <a:latin typeface="Arial" panose="020B0604020202020204" pitchFamily="34" charset="0"/>
                <a:cs typeface="Arial" panose="020B0604020202020204" pitchFamily="34" charset="0"/>
              </a:rPr>
              <a:t>PASKIRTIS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3680" y="1628800"/>
            <a:ext cx="4069365" cy="4788768"/>
          </a:xfrm>
        </p:spPr>
        <p:txBody>
          <a:bodyPr>
            <a:normAutofit/>
          </a:bodyPr>
          <a:lstStyle/>
          <a:p>
            <a:pPr algn="just"/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Nustatyti Vilniaus miesto integruoto darnaus vystymo strategiją ir veiksmų planą 2014-2020 metams, siekiant užtikrinti ES, VB ir SB investicijų efektyvumą, jas koncentruojant į Šiaurinę ir Pietinę tikslines teritorijas</a:t>
            </a:r>
            <a:endParaRPr lang="lt-L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Naujos</a:t>
            </a: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 Šiaurinės </a:t>
            </a: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ir </a:t>
            </a: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Pietinės </a:t>
            </a: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tikslinių teritorijų ribos (patvirtintos Lietuvos Respublikos vidaus reikalų ministro 2019 m. gruodžio 10 d. įsakymu Nr. 1V-981 „Dėl vidaus reikalų ministro 2015 m. birželio 19 d. įsakymo Nr. 1V-513 „Dėl Vilniaus miesto integruotos teritorijos vystymo programos patvirtinimo“ pakeitimo“)</a:t>
            </a:r>
            <a:endParaRPr lang="lt-L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Programoje </a:t>
            </a: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12 priemonių ir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 projektai: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71600" y="1484784"/>
            <a:ext cx="648072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A9E97893-8EE7-4A02-8100-95F8F1059A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910584"/>
              </p:ext>
            </p:extLst>
          </p:nvPr>
        </p:nvGraphicFramePr>
        <p:xfrm>
          <a:off x="4645921" y="4293096"/>
          <a:ext cx="4498079" cy="2378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6">
            <a:extLst>
              <a:ext uri="{FF2B5EF4-FFF2-40B4-BE49-F238E27FC236}">
                <a16:creationId xmlns:a16="http://schemas.microsoft.com/office/drawing/2014/main" id="{FF970F37-9FA3-4B52-B918-B4B93115C0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67" y="1628800"/>
            <a:ext cx="3568454" cy="50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51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920880" cy="1152128"/>
          </a:xfrm>
        </p:spPr>
        <p:txBody>
          <a:bodyPr>
            <a:normAutofit/>
          </a:bodyPr>
          <a:lstStyle/>
          <a:p>
            <a:pPr algn="l"/>
            <a:r>
              <a:rPr lang="lt-LT" sz="1800" b="1" dirty="0">
                <a:latin typeface="Arial" panose="020B0604020202020204" pitchFamily="34" charset="0"/>
                <a:cs typeface="Arial" panose="020B0604020202020204" pitchFamily="34" charset="0"/>
              </a:rPr>
              <a:t>INTERAKTYVUS ITV PROGRAMOS TERITOJŲ ŽEMĖLAPIS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71600" y="1484784"/>
            <a:ext cx="648072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899592" y="1464192"/>
            <a:ext cx="792088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lt-LT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lt-LT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 SĮ „Vilniaus plano“ </a:t>
            </a:r>
            <a:r>
              <a:rPr lang="lt-LT" sz="1400" b="1" dirty="0">
                <a:latin typeface="Arial" panose="020B0604020202020204" pitchFamily="34" charset="0"/>
                <a:cs typeface="Arial" panose="020B0604020202020204" pitchFamily="34" charset="0"/>
              </a:rPr>
              <a:t>palaikomas ITV programos investicinių projektų interaktyvaus žemėlapio funkcionalumas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lt-LT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https://maps.vilnius.lt/projektai</a:t>
            </a:r>
            <a:endParaRPr lang="lt-LT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aveikslėlis 3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id="{435A030B-EC2D-433F-865D-D42B44E076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2204865"/>
            <a:ext cx="4698687" cy="264395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376CF9-4C90-4624-8BD8-03C91CCC2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9" y="5749270"/>
            <a:ext cx="7776863" cy="741615"/>
          </a:xfrm>
        </p:spPr>
        <p:txBody>
          <a:bodyPr>
            <a:no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Sprendini</a:t>
            </a: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ų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lyginimas</a:t>
            </a:r>
            <a:endParaRPr lang="lt-L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Įrankis suteikia galimybę vizualiai įvertinti kaip numatomi projektų sprendiniai pakeis esamą aplinką, kokią įtaką jie turės aplinkinei infrastruktūrai bei kaip jie kontrastuoja su esamu vietovės vaizdu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1B0FB9F-15CA-4E1F-B35F-A2C49B080BB2}"/>
              </a:ext>
            </a:extLst>
          </p:cNvPr>
          <p:cNvSpPr txBox="1">
            <a:spLocks/>
          </p:cNvSpPr>
          <p:nvPr/>
        </p:nvSpPr>
        <p:spPr>
          <a:xfrm>
            <a:off x="1043609" y="4896798"/>
            <a:ext cx="7848872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Projektų peržiūra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Aplikacijoje pateikiama detali informacija apie kiekvieną viešinamą projektą. Informaciją galima peržiūrėti žemėlapio aplikacijos lange, paspaudus ant dominančio projekto kontūro. Projekto apraše galima matyti: kas bus atnaujinta/ sutvarkyta/ pastatyta; nurodomi terminai; projekto vykdytojas; finansavimo šaltiniai</a:t>
            </a:r>
          </a:p>
        </p:txBody>
      </p:sp>
      <p:pic>
        <p:nvPicPr>
          <p:cNvPr id="11" name="Paveikslėlis 10" descr="Paveikslėlis, kuriame yra žemėlapis&#10;&#10;Automatiškai sugeneruotas aprašymas">
            <a:extLst>
              <a:ext uri="{FF2B5EF4-FFF2-40B4-BE49-F238E27FC236}">
                <a16:creationId xmlns:a16="http://schemas.microsoft.com/office/drawing/2014/main" id="{21661E15-DFBD-4B36-BA09-7CB8EE2856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964922"/>
            <a:ext cx="3159197" cy="291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60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71600" y="1484784"/>
            <a:ext cx="648072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316475"/>
              </p:ext>
            </p:extLst>
          </p:nvPr>
        </p:nvGraphicFramePr>
        <p:xfrm>
          <a:off x="683568" y="1697783"/>
          <a:ext cx="7714528" cy="178712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89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8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5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46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09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9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12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549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200" b="0" i="0" u="none" strike="noStrike" kern="1200" baseline="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u="none" strike="noStrike" kern="1200" baseline="0" dirty="0"/>
                        <a:t>Iš viso pagal Vilniaus ITV programos veiksmų planą, Eur</a:t>
                      </a:r>
                      <a:endParaRPr lang="lt-LT" sz="1200" b="0" i="0" u="none" strike="noStrike" kern="1200" baseline="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/>
                        <a:t>ES lėšos</a:t>
                      </a:r>
                      <a:r>
                        <a:rPr lang="lt-LT" sz="1200" baseline="0" dirty="0"/>
                        <a:t>, Eur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/>
                        <a:t>Valstybės biudžeto lėšos,</a:t>
                      </a:r>
                      <a:r>
                        <a:rPr lang="lt-LT" sz="1200" baseline="0" dirty="0"/>
                        <a:t> Eur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/>
                        <a:t>Savivaldybės biudžeto lėšos</a:t>
                      </a:r>
                      <a:r>
                        <a:rPr lang="lt-LT" sz="1200" baseline="0" dirty="0"/>
                        <a:t>, Eur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/>
                        <a:t>Privačios lėšos</a:t>
                      </a:r>
                      <a:r>
                        <a:rPr lang="lt-LT" sz="1200" baseline="0" dirty="0"/>
                        <a:t>, Eur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/>
                        <a:t>Kitos viešosios lėšos,</a:t>
                      </a:r>
                      <a:r>
                        <a:rPr lang="lt-LT" sz="1200" baseline="0" dirty="0"/>
                        <a:t> Eur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128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t-LT" sz="1100" b="1" kern="1200" dirty="0">
                          <a:solidFill>
                            <a:schemeClr val="tx1"/>
                          </a:solidFill>
                        </a:rPr>
                        <a:t>Iš viso pagal viešąsias priemones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 kern="1200" dirty="0">
                          <a:solidFill>
                            <a:schemeClr val="tx1"/>
                          </a:solidFill>
                        </a:rPr>
                        <a:t>502</a:t>
                      </a:r>
                      <a:r>
                        <a:rPr lang="en-GB" sz="11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100" b="1" kern="1200" dirty="0">
                          <a:solidFill>
                            <a:schemeClr val="tx1"/>
                          </a:solidFill>
                        </a:rPr>
                        <a:t>156</a:t>
                      </a:r>
                      <a:r>
                        <a:rPr lang="en-GB" sz="11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100" b="1" kern="1200" dirty="0">
                          <a:solidFill>
                            <a:schemeClr val="tx1"/>
                          </a:solidFill>
                        </a:rPr>
                        <a:t>97</a:t>
                      </a:r>
                      <a:r>
                        <a:rPr lang="en-GB" sz="1100" b="1" kern="12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lt-LT" sz="1100" b="1" kern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 kern="1200" noProof="0" dirty="0">
                          <a:solidFill>
                            <a:schemeClr val="tx1"/>
                          </a:solidFill>
                        </a:rPr>
                        <a:t>279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100" b="1" kern="1200" noProof="0" dirty="0">
                          <a:solidFill>
                            <a:schemeClr val="tx1"/>
                          </a:solidFill>
                        </a:rPr>
                        <a:t>436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100" b="1" kern="1200" noProof="0" dirty="0">
                          <a:solidFill>
                            <a:schemeClr val="tx1"/>
                          </a:solidFill>
                        </a:rPr>
                        <a:t>121</a:t>
                      </a:r>
                      <a:r>
                        <a:rPr lang="lt-LT" sz="1100" b="1" kern="1200" dirty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 kern="1200" noProof="0" dirty="0">
                          <a:solidFill>
                            <a:schemeClr val="tx1"/>
                          </a:solidFill>
                        </a:rPr>
                        <a:t>70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100" b="1" kern="1200" noProof="0" dirty="0">
                          <a:solidFill>
                            <a:schemeClr val="tx1"/>
                          </a:solidFill>
                        </a:rPr>
                        <a:t>584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100" b="1" kern="1200" noProof="0" dirty="0">
                          <a:solidFill>
                            <a:schemeClr val="tx1"/>
                          </a:solidFill>
                        </a:rPr>
                        <a:t>803</a:t>
                      </a:r>
                      <a:r>
                        <a:rPr lang="lt-LT" sz="1100" b="1" kern="1200" dirty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t-LT" sz="1100" b="1" kern="1200" dirty="0">
                          <a:solidFill>
                            <a:schemeClr val="tx1"/>
                          </a:solidFill>
                        </a:rPr>
                        <a:t>143</a:t>
                      </a:r>
                      <a:r>
                        <a:rPr lang="en-GB" sz="11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100" b="1" kern="1200" dirty="0">
                          <a:solidFill>
                            <a:schemeClr val="tx1"/>
                          </a:solidFill>
                        </a:rPr>
                        <a:t>223</a:t>
                      </a:r>
                      <a:r>
                        <a:rPr lang="en-GB" sz="11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100" b="1" kern="1200" dirty="0">
                          <a:solidFill>
                            <a:schemeClr val="tx1"/>
                          </a:solidFill>
                        </a:rPr>
                        <a:t>682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t-LT" sz="1100" b="1" kern="1200" dirty="0">
                          <a:solidFill>
                            <a:schemeClr val="tx1"/>
                          </a:solidFill>
                        </a:rPr>
                        <a:t>8 912 366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t-LT" sz="1100" b="1" kern="12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42729" y="3466427"/>
            <a:ext cx="7858542" cy="283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ES ir VB lėšos su Kultūros ministerijos valstybiniais projektais.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143099"/>
              </p:ext>
            </p:extLst>
          </p:nvPr>
        </p:nvGraphicFramePr>
        <p:xfrm>
          <a:off x="683568" y="4509120"/>
          <a:ext cx="7714527" cy="176752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89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6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6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5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20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20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20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665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200" b="0" i="0" u="none" strike="noStrike" kern="1200" baseline="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u="none" strike="noStrike" kern="1200" baseline="0" dirty="0"/>
                        <a:t>Iš viso pagal Vilniaus ITV programos veiksmų planą, Eur</a:t>
                      </a:r>
                      <a:endParaRPr lang="lt-LT" sz="1200" b="0" i="0" u="none" strike="noStrike" kern="1200" baseline="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/>
                        <a:t>ES lėšos</a:t>
                      </a:r>
                      <a:r>
                        <a:rPr lang="lt-LT" sz="1200" baseline="0" dirty="0"/>
                        <a:t>, Eur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/>
                        <a:t>Valstybės biudžeto lėšos,</a:t>
                      </a:r>
                      <a:r>
                        <a:rPr lang="lt-LT" sz="1200" baseline="0" dirty="0"/>
                        <a:t> Eur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/>
                        <a:t>Savivaldybės biudžeto lėšos</a:t>
                      </a:r>
                      <a:r>
                        <a:rPr lang="lt-LT" sz="1200" baseline="0" dirty="0"/>
                        <a:t>, Eur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/>
                        <a:t>Privačios lėšos</a:t>
                      </a:r>
                      <a:r>
                        <a:rPr lang="lt-LT" sz="1200" baseline="0" dirty="0"/>
                        <a:t>, Eur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/>
                        <a:t>Kitos viešosios lėšos,</a:t>
                      </a:r>
                      <a:r>
                        <a:rPr lang="lt-LT" sz="1200" baseline="0" dirty="0"/>
                        <a:t> Eur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681">
                <a:tc>
                  <a:txBody>
                    <a:bodyPr/>
                    <a:lstStyle/>
                    <a:p>
                      <a:pPr algn="ctr"/>
                      <a:r>
                        <a:rPr lang="lt-LT" sz="1200" b="1" dirty="0"/>
                        <a:t>Iš viso pagal viešąsias</a:t>
                      </a:r>
                      <a:r>
                        <a:rPr lang="lt-LT" sz="1200" b="1" baseline="0" dirty="0"/>
                        <a:t> priemones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459 </a:t>
                      </a:r>
                      <a:r>
                        <a:rPr lang="lt-LT" sz="1200" b="1" dirty="0">
                          <a:solidFill>
                            <a:schemeClr val="tx1"/>
                          </a:solidFill>
                        </a:rPr>
                        <a:t>982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200" b="1" dirty="0">
                          <a:solidFill>
                            <a:schemeClr val="tx1"/>
                          </a:solidFill>
                        </a:rPr>
                        <a:t>558 </a:t>
                      </a:r>
                      <a:endParaRPr lang="lt-LT" sz="12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241 955 776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65 890 733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1" dirty="0">
                          <a:solidFill>
                            <a:schemeClr val="tx1"/>
                          </a:solidFill>
                        </a:rPr>
                        <a:t>143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200" b="1" dirty="0">
                          <a:solidFill>
                            <a:schemeClr val="tx1"/>
                          </a:solidFill>
                        </a:rPr>
                        <a:t>223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200" b="1" dirty="0">
                          <a:solidFill>
                            <a:schemeClr val="tx1"/>
                          </a:solidFill>
                        </a:rPr>
                        <a:t>682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1" dirty="0">
                          <a:solidFill>
                            <a:schemeClr val="tx1"/>
                          </a:solidFill>
                        </a:rPr>
                        <a:t>8 912 366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1" strike="noStrike" baseline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200" b="1" strike="noStrike" baseline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4C2A8550-E051-43E7-A561-D02103CEF919}"/>
              </a:ext>
            </a:extLst>
          </p:cNvPr>
          <p:cNvSpPr txBox="1">
            <a:spLocks/>
          </p:cNvSpPr>
          <p:nvPr/>
        </p:nvSpPr>
        <p:spPr>
          <a:xfrm>
            <a:off x="899592" y="692696"/>
            <a:ext cx="792088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1800" b="1" dirty="0">
                <a:latin typeface="Arial" panose="020B0604020202020204" pitchFamily="34" charset="0"/>
                <a:cs typeface="Arial" panose="020B0604020202020204" pitchFamily="34" charset="0"/>
              </a:rPr>
              <a:t>INVESTICIJOS PAGAL VILNIAUS ITV PROGRAMĄ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FE5CEBB-ED85-4890-A288-84086EA6721B}"/>
              </a:ext>
            </a:extLst>
          </p:cNvPr>
          <p:cNvSpPr txBox="1">
            <a:spLocks/>
          </p:cNvSpPr>
          <p:nvPr/>
        </p:nvSpPr>
        <p:spPr>
          <a:xfrm>
            <a:off x="683568" y="3933056"/>
            <a:ext cx="7920880" cy="886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1800" b="1" dirty="0">
                <a:latin typeface="Arial" panose="020B0604020202020204" pitchFamily="34" charset="0"/>
                <a:cs typeface="Arial" panose="020B0604020202020204" pitchFamily="34" charset="0"/>
              </a:rPr>
              <a:t>INVESTICIJOS Į VILNIAUS ITV PROGRAMĄ BE KM VALSTYBINIŲ PROJEKTŲ</a:t>
            </a:r>
          </a:p>
          <a:p>
            <a:pPr algn="l"/>
            <a:endParaRPr lang="lt-LT" sz="1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087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D602ADC-4414-4324-B22F-6C3C063F77F6}"/>
              </a:ext>
            </a:extLst>
          </p:cNvPr>
          <p:cNvSpPr txBox="1">
            <a:spLocks/>
          </p:cNvSpPr>
          <p:nvPr/>
        </p:nvSpPr>
        <p:spPr>
          <a:xfrm>
            <a:off x="901624" y="620688"/>
            <a:ext cx="792088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1800" b="1" dirty="0">
                <a:latin typeface="Arial" panose="020B0604020202020204" pitchFamily="34" charset="0"/>
                <a:cs typeface="Arial" panose="020B0604020202020204" pitchFamily="34" charset="0"/>
              </a:rPr>
              <a:t> ITVP ĮGYVENDINIMAS  2022 M. </a:t>
            </a: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CB95EAB-4CE4-4E16-B131-8D2EA355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574287"/>
            <a:ext cx="7632847" cy="623029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lt-LT" sz="3400" b="1" dirty="0">
                <a:latin typeface="Arial" panose="020B0604020202020204" pitchFamily="34" charset="0"/>
                <a:cs typeface="Arial" panose="020B0604020202020204" pitchFamily="34" charset="0"/>
              </a:rPr>
              <a:t>Per visą laikotarpį 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3400" b="1" dirty="0">
                <a:latin typeface="Arial" panose="020B0604020202020204" pitchFamily="34" charset="0"/>
                <a:cs typeface="Arial" panose="020B0604020202020204" pitchFamily="34" charset="0"/>
              </a:rPr>
              <a:t>baigti įgyvendinti 42 projektai.  Iš jų  pilnai baigti 2022 m. – 9. Rangos darbai baigti – </a:t>
            </a:r>
            <a:r>
              <a:rPr lang="en-GB" sz="34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lt-LT" sz="3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lt-LT" sz="3400" b="1" dirty="0">
                <a:latin typeface="Arial" panose="020B0604020202020204" pitchFamily="34" charset="0"/>
                <a:cs typeface="Arial" panose="020B0604020202020204" pitchFamily="34" charset="0"/>
              </a:rPr>
              <a:t>2022 m. buvo atliktas 1 ITVP keitimas </a:t>
            </a:r>
            <a:r>
              <a:rPr lang="lt-LT" sz="3400" dirty="0">
                <a:latin typeface="Arial" panose="020B0604020202020204" pitchFamily="34" charset="0"/>
                <a:cs typeface="Arial" panose="020B0604020202020204" pitchFamily="34" charset="0"/>
              </a:rPr>
              <a:t>(parengus techninius projektus, pasirašius rangos sutartis buvo tikslinami programos projektai perskirstant lėšas tarp projektų, tikslinami finansavimo šaltiniai po projektų įgyvendinimo).</a:t>
            </a:r>
          </a:p>
          <a:p>
            <a:pPr algn="just"/>
            <a:endParaRPr lang="lt-LT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lt-LT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4">
            <a:extLst>
              <a:ext uri="{FF2B5EF4-FFF2-40B4-BE49-F238E27FC236}">
                <a16:creationId xmlns:a16="http://schemas.microsoft.com/office/drawing/2014/main" id="{169620EB-714B-45F1-832F-5668C384C30C}"/>
              </a:ext>
            </a:extLst>
          </p:cNvPr>
          <p:cNvCxnSpPr/>
          <p:nvPr/>
        </p:nvCxnSpPr>
        <p:spPr>
          <a:xfrm>
            <a:off x="971600" y="1484784"/>
            <a:ext cx="648072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able 6">
            <a:extLst>
              <a:ext uri="{FF2B5EF4-FFF2-40B4-BE49-F238E27FC236}">
                <a16:creationId xmlns:a16="http://schemas.microsoft.com/office/drawing/2014/main" id="{FC29EE4C-9E73-4F26-B672-B84A34AB6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530752"/>
              </p:ext>
            </p:extLst>
          </p:nvPr>
        </p:nvGraphicFramePr>
        <p:xfrm>
          <a:off x="1043608" y="2060848"/>
          <a:ext cx="7560840" cy="147285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7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70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616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100" b="0" i="0" u="none" strike="noStrike" kern="1200" baseline="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u="none" strike="noStrike" kern="1200" baseline="0" dirty="0"/>
                        <a:t>Iš viso, Eur</a:t>
                      </a:r>
                      <a:endParaRPr lang="lt-LT" sz="1100" b="0" i="0" u="none" strike="noStrike" kern="1200" baseline="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dirty="0"/>
                        <a:t>ES lėšos</a:t>
                      </a:r>
                      <a:r>
                        <a:rPr lang="lt-LT" sz="1100" baseline="0" dirty="0"/>
                        <a:t>, Eur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dirty="0"/>
                        <a:t>Valstybės biudžeto lėšos,</a:t>
                      </a:r>
                      <a:r>
                        <a:rPr lang="lt-LT" sz="1100" baseline="0" dirty="0"/>
                        <a:t> Eur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dirty="0"/>
                        <a:t>Savivaldybės biudžeto lėšos</a:t>
                      </a:r>
                      <a:r>
                        <a:rPr lang="lt-LT" sz="1100" baseline="0" dirty="0"/>
                        <a:t>, Eur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Privačios lėšos, Eur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498"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Iš viso pagal viešąsias</a:t>
                      </a:r>
                      <a:r>
                        <a:rPr lang="lt-LT" sz="11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priemones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11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iki 2022 12 31 gautos lėšos*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</a:t>
                      </a:r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</a:t>
                      </a:r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lt-LT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213</a:t>
                      </a:r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365</a:t>
                      </a:r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6 337 788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705</a:t>
                      </a:r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lt-LT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904</a:t>
                      </a:r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4C8BA1F-2E4A-4AA8-B11C-B7DFE9B68AB1}"/>
              </a:ext>
            </a:extLst>
          </p:cNvPr>
          <p:cNvSpPr txBox="1">
            <a:spLocks/>
          </p:cNvSpPr>
          <p:nvPr/>
        </p:nvSpPr>
        <p:spPr>
          <a:xfrm>
            <a:off x="901624" y="4941168"/>
            <a:ext cx="7649427" cy="1470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lt-LT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lt-LT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Viso iki 2022-12-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 projektams išmokėta ES ir VB lėšų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(be KM </a:t>
            </a: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projektų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219 702 893 </a:t>
            </a: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Eur, tai sudaro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71.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% nuo ITVP numatytų skirti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vis</a:t>
            </a: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ų ES ir VB lėšų (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307 846 509</a:t>
            </a: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 Eur)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88.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% nuo ITVP numatytų skirti ES ir VB lėšų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kin</a:t>
            </a: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ė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 daugiafunkcio koncesijos projekto</a:t>
            </a: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 (24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424</a:t>
            </a: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491</a:t>
            </a:r>
            <a:r>
              <a:rPr lang="lt-LT" sz="1200" dirty="0">
                <a:latin typeface="Arial" panose="020B0604020202020204" pitchFamily="34" charset="0"/>
                <a:cs typeface="Arial" panose="020B0604020202020204" pitchFamily="34" charset="0"/>
              </a:rPr>
              <a:t> Eur)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5364CA-4AD2-4D66-90CA-5F045F352FF0}"/>
              </a:ext>
            </a:extLst>
          </p:cNvPr>
          <p:cNvSpPr txBox="1"/>
          <p:nvPr/>
        </p:nvSpPr>
        <p:spPr>
          <a:xfrm>
            <a:off x="901885" y="5314147"/>
            <a:ext cx="446220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lt-LT" sz="1100" b="1" dirty="0">
                <a:latin typeface="Arial" panose="020B0604020202020204" pitchFamily="34" charset="0"/>
                <a:cs typeface="Arial" panose="020B0604020202020204" pitchFamily="34" charset="0"/>
              </a:rPr>
              <a:t>*Lėšos be K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r>
              <a:rPr lang="lt-LT" sz="1100" b="1" dirty="0">
                <a:latin typeface="Arial" panose="020B0604020202020204" pitchFamily="34" charset="0"/>
                <a:cs typeface="Arial" panose="020B0604020202020204" pitchFamily="34" charset="0"/>
              </a:rPr>
              <a:t>tūros ministerijos valstybinių projektų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3B030276-42DB-467A-873B-45A6F2FD17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334896"/>
              </p:ext>
            </p:extLst>
          </p:nvPr>
        </p:nvGraphicFramePr>
        <p:xfrm>
          <a:off x="971600" y="3717032"/>
          <a:ext cx="7632848" cy="15240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4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8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64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11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8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100" b="0" i="0" u="none" strike="noStrike" kern="1200" baseline="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u="none" strike="noStrike" kern="1200" baseline="0" dirty="0"/>
                        <a:t>Iš viso, Eur</a:t>
                      </a:r>
                      <a:endParaRPr lang="lt-LT" sz="1100" b="0" i="0" u="none" strike="noStrike" kern="1200" baseline="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dirty="0"/>
                        <a:t>ES lėšos</a:t>
                      </a:r>
                      <a:r>
                        <a:rPr lang="lt-LT" sz="1100" baseline="0" dirty="0"/>
                        <a:t>, Eur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dirty="0"/>
                        <a:t>Valstybės biudžeto lėšos,</a:t>
                      </a:r>
                      <a:r>
                        <a:rPr lang="lt-LT" sz="1100" baseline="0" dirty="0"/>
                        <a:t> Eur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dirty="0"/>
                        <a:t>Savivaldybės biudžeto lėšos</a:t>
                      </a:r>
                      <a:r>
                        <a:rPr lang="lt-LT" sz="1100" baseline="0" dirty="0"/>
                        <a:t>, Eur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Privačios lėšos, Eur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326"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Iš viso pagal viešąsias</a:t>
                      </a:r>
                      <a:r>
                        <a:rPr lang="lt-LT" sz="11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priemones projektams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11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gautos lėšos per 2022-us metus *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lt-L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595 317</a:t>
                      </a:r>
                      <a:endParaRPr lang="lt-LT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r>
                        <a:rPr lang="lt-L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547 024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1 954 524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6 934 146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159 622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77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D602ADC-4414-4324-B22F-6C3C063F77F6}"/>
              </a:ext>
            </a:extLst>
          </p:cNvPr>
          <p:cNvSpPr txBox="1">
            <a:spLocks/>
          </p:cNvSpPr>
          <p:nvPr/>
        </p:nvSpPr>
        <p:spPr>
          <a:xfrm>
            <a:off x="901624" y="620688"/>
            <a:ext cx="792088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2000" b="1" dirty="0">
                <a:latin typeface="Arial" panose="020B0604020202020204" pitchFamily="34" charset="0"/>
                <a:cs typeface="Arial" panose="020B0604020202020204" pitchFamily="34" charset="0"/>
              </a:rPr>
              <a:t>2022 M. ĮGYVENDINTA 19 PROJEKTŲ: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lt-L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lt-LT" sz="1800" b="1" dirty="0">
                <a:latin typeface="Arial" panose="020B0604020202020204" pitchFamily="34" charset="0"/>
                <a:cs typeface="Arial" panose="020B0604020202020204" pitchFamily="34" charset="0"/>
              </a:rPr>
              <a:t>9 – PATVIRTINTI AGENTŪROS</a:t>
            </a:r>
            <a:endParaRPr lang="lt-LT" sz="18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CB95EAB-4CE4-4E16-B131-8D2EA355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3" y="1844823"/>
            <a:ext cx="8064897" cy="4680519"/>
          </a:xfrm>
        </p:spPr>
        <p:txBody>
          <a:bodyPr>
            <a:noAutofit/>
          </a:bodyPr>
          <a:lstStyle/>
          <a:p>
            <a:pPr algn="just">
              <a:buFont typeface="+mj-lt"/>
              <a:buAutoNum type="arabicPeriod"/>
            </a:pPr>
            <a:r>
              <a:rPr lang="lt-LT" sz="1700" dirty="0">
                <a:latin typeface="Arial" panose="020B0604020202020204" pitchFamily="34" charset="0"/>
                <a:cs typeface="Arial" panose="020B0604020202020204" pitchFamily="34" charset="0"/>
              </a:rPr>
              <a:t>Centrinės gatvės bulvaro su rekreacine įranga įrengimas Paplaujos rajone</a:t>
            </a:r>
          </a:p>
          <a:p>
            <a:pPr algn="just">
              <a:buFont typeface="+mj-lt"/>
              <a:buAutoNum type="arabicPeriod"/>
            </a:pPr>
            <a:r>
              <a:rPr lang="lt-LT" sz="1700" dirty="0">
                <a:latin typeface="Arial" panose="020B0604020202020204" pitchFamily="34" charset="0"/>
                <a:cs typeface="Arial" panose="020B0604020202020204" pitchFamily="34" charset="0"/>
              </a:rPr>
              <a:t>Kompleksinis gyvenamojo rajono kvartalo Žirmūnų,  Minties, Tuskulėnų gatvių trikampyje, viešosios infrastruktūros atnaujinimas</a:t>
            </a:r>
          </a:p>
          <a:p>
            <a:pPr algn="just">
              <a:buFont typeface="+mj-lt"/>
              <a:buAutoNum type="arabicPeriod"/>
            </a:pPr>
            <a:r>
              <a:rPr lang="lt-LT" sz="1700" dirty="0">
                <a:latin typeface="Arial" panose="020B0604020202020204" pitchFamily="34" charset="0"/>
                <a:cs typeface="Arial" panose="020B0604020202020204" pitchFamily="34" charset="0"/>
              </a:rPr>
              <a:t>Gamtinės Neries senvagės kraštovaizdžio arealų būklės atkūrimas (tarp Linkmenų ir Geležinio Vilko gatvių)</a:t>
            </a:r>
          </a:p>
          <a:p>
            <a:pPr algn="just">
              <a:buFont typeface="+mj-lt"/>
              <a:buAutoNum type="arabicPeriod"/>
            </a:pPr>
            <a:r>
              <a:rPr lang="lt-LT" sz="1700" dirty="0">
                <a:latin typeface="Arial" panose="020B0604020202020204" pitchFamily="34" charset="0"/>
                <a:cs typeface="Arial" panose="020B0604020202020204" pitchFamily="34" charset="0"/>
              </a:rPr>
              <a:t>Giedraičių  g. rekonstravimas, įrengiant modernias eismo saugos priemones</a:t>
            </a:r>
          </a:p>
          <a:p>
            <a:pPr algn="just">
              <a:buFont typeface="+mj-lt"/>
              <a:buAutoNum type="arabicPeriod"/>
            </a:pPr>
            <a:r>
              <a:rPr lang="lt-LT" sz="1700" dirty="0">
                <a:latin typeface="Arial" panose="020B0604020202020204" pitchFamily="34" charset="0"/>
                <a:cs typeface="Arial" panose="020B0604020202020204" pitchFamily="34" charset="0"/>
              </a:rPr>
              <a:t>Aukštaičių g. įrengimas su įvažiavimų į Drujos  g. ir Paupio g. rekonstravimu</a:t>
            </a:r>
          </a:p>
          <a:p>
            <a:pPr algn="just">
              <a:buFont typeface="+mj-lt"/>
              <a:buAutoNum type="arabicPeriod"/>
            </a:pPr>
            <a:r>
              <a:rPr lang="lt-LT" sz="1700" dirty="0">
                <a:latin typeface="Arial" panose="020B0604020202020204" pitchFamily="34" charset="0"/>
                <a:cs typeface="Arial" panose="020B0604020202020204" pitchFamily="34" charset="0"/>
              </a:rPr>
              <a:t>Geriamojo vandens tiekimo ir nuotekų tvarkymo sistemos renovavimas ir plėtra Vilniaus mieste </a:t>
            </a:r>
          </a:p>
          <a:p>
            <a:pPr algn="just">
              <a:buFont typeface="+mj-lt"/>
              <a:buAutoNum type="arabicPeriod"/>
            </a:pPr>
            <a:r>
              <a:rPr lang="lt-LT" sz="1700" dirty="0">
                <a:latin typeface="Arial" panose="020B0604020202020204" pitchFamily="34" charset="0"/>
                <a:cs typeface="Arial" panose="020B0604020202020204" pitchFamily="34" charset="0"/>
              </a:rPr>
              <a:t>Nakvynės namų A. Kojelavičiaus g. 50 rekonstrukcija</a:t>
            </a:r>
          </a:p>
          <a:p>
            <a:pPr algn="just">
              <a:buFont typeface="+mj-lt"/>
              <a:buAutoNum type="arabicPeriod"/>
            </a:pPr>
            <a:r>
              <a:rPr lang="lt-LT" sz="1700" dirty="0">
                <a:latin typeface="Arial" panose="020B0604020202020204" pitchFamily="34" charset="0"/>
                <a:cs typeface="Arial" panose="020B0604020202020204" pitchFamily="34" charset="0"/>
              </a:rPr>
              <a:t>Vilniaus Antano Vienuolio progimnazijos efektyvumo didinimas</a:t>
            </a:r>
          </a:p>
          <a:p>
            <a:pPr algn="just">
              <a:buFont typeface="+mj-lt"/>
              <a:buAutoNum type="arabicPeriod"/>
            </a:pPr>
            <a:r>
              <a:rPr lang="lt-LT" sz="1700" dirty="0">
                <a:latin typeface="Arial" panose="020B0604020202020204" pitchFamily="34" charset="0"/>
                <a:cs typeface="Arial" panose="020B0604020202020204" pitchFamily="34" charset="0"/>
              </a:rPr>
              <a:t>Vilniaus Žemynos progimnazijos efektyvumo didinimas</a:t>
            </a:r>
          </a:p>
          <a:p>
            <a:pPr marL="0" indent="0">
              <a:buNone/>
            </a:pPr>
            <a:r>
              <a:rPr lang="lt-LT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lt-LT" sz="15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4">
            <a:extLst>
              <a:ext uri="{FF2B5EF4-FFF2-40B4-BE49-F238E27FC236}">
                <a16:creationId xmlns:a16="http://schemas.microsoft.com/office/drawing/2014/main" id="{169620EB-714B-45F1-832F-5668C384C30C}"/>
              </a:ext>
            </a:extLst>
          </p:cNvPr>
          <p:cNvCxnSpPr/>
          <p:nvPr/>
        </p:nvCxnSpPr>
        <p:spPr>
          <a:xfrm>
            <a:off x="971600" y="1484784"/>
            <a:ext cx="648072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4C8BA1F-2E4A-4AA8-B11C-B7DFE9B68AB1}"/>
              </a:ext>
            </a:extLst>
          </p:cNvPr>
          <p:cNvSpPr txBox="1">
            <a:spLocks/>
          </p:cNvSpPr>
          <p:nvPr/>
        </p:nvSpPr>
        <p:spPr>
          <a:xfrm>
            <a:off x="971600" y="4221088"/>
            <a:ext cx="7632847" cy="2195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29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D602ADC-4414-4324-B22F-6C3C063F77F6}"/>
              </a:ext>
            </a:extLst>
          </p:cNvPr>
          <p:cNvSpPr txBox="1">
            <a:spLocks/>
          </p:cNvSpPr>
          <p:nvPr/>
        </p:nvSpPr>
        <p:spPr>
          <a:xfrm>
            <a:off x="901624" y="620688"/>
            <a:ext cx="792088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1800" b="1" dirty="0">
                <a:latin typeface="Arial" panose="020B0604020202020204" pitchFamily="34" charset="0"/>
                <a:cs typeface="Arial" panose="020B0604020202020204" pitchFamily="34" charset="0"/>
              </a:rPr>
              <a:t>2022 M. ĮGYVENDINTA 19 PROJEKTŲ: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lt-L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lt-LT" sz="1800" b="1" dirty="0">
                <a:latin typeface="Arial" panose="020B0604020202020204" pitchFamily="34" charset="0"/>
                <a:cs typeface="Arial" panose="020B0604020202020204" pitchFamily="34" charset="0"/>
              </a:rPr>
              <a:t>10 - BAIGTA RANGA</a:t>
            </a: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CB95EAB-4CE4-4E16-B131-8D2EA355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3" y="1844824"/>
            <a:ext cx="7704857" cy="4824536"/>
          </a:xfrm>
        </p:spPr>
        <p:txBody>
          <a:bodyPr>
            <a:noAutofit/>
          </a:bodyPr>
          <a:lstStyle/>
          <a:p>
            <a:pPr algn="just">
              <a:buFont typeface="+mj-lt"/>
              <a:buAutoNum type="arabicPeriod"/>
            </a:pPr>
            <a:r>
              <a:rPr lang="lt-LT" sz="1700" dirty="0">
                <a:latin typeface="Arial" panose="020B0604020202020204" pitchFamily="34" charset="0"/>
                <a:cs typeface="Arial" panose="020B0604020202020204" pitchFamily="34" charset="0"/>
              </a:rPr>
              <a:t>Daugiafunkcio Lazdynų sveikatinimo centro įkūrimas </a:t>
            </a:r>
          </a:p>
          <a:p>
            <a:pPr algn="just">
              <a:buFont typeface="+mj-lt"/>
              <a:buAutoNum type="arabicPeriod"/>
            </a:pPr>
            <a:r>
              <a:rPr lang="lt-LT" sz="1700" dirty="0">
                <a:latin typeface="Arial" panose="020B0604020202020204" pitchFamily="34" charset="0"/>
                <a:cs typeface="Arial" panose="020B0604020202020204" pitchFamily="34" charset="0"/>
              </a:rPr>
              <a:t>Energetikos ir technikos muziejaus paslaugų išplėtimas </a:t>
            </a:r>
          </a:p>
          <a:p>
            <a:pPr algn="just">
              <a:buFont typeface="+mj-lt"/>
              <a:buAutoNum type="arabicPeriod"/>
            </a:pPr>
            <a:r>
              <a:rPr lang="lt-LT" sz="1700" dirty="0">
                <a:latin typeface="Arial" panose="020B0604020202020204" pitchFamily="34" charset="0"/>
                <a:cs typeface="Arial" panose="020B0604020202020204" pitchFamily="34" charset="0"/>
              </a:rPr>
              <a:t>Kultūrinį-istorinį reformacijos paveldą reprezentuojančio Reformatų sodo atkūrimas ir sutvarkymas</a:t>
            </a:r>
          </a:p>
          <a:p>
            <a:pPr algn="just">
              <a:buFont typeface="+mj-lt"/>
              <a:buAutoNum type="arabicPeriod"/>
            </a:pPr>
            <a:r>
              <a:rPr lang="lt-LT" sz="1700" dirty="0">
                <a:latin typeface="Arial" panose="020B0604020202020204" pitchFamily="34" charset="0"/>
                <a:cs typeface="Arial" panose="020B0604020202020204" pitchFamily="34" charset="0"/>
              </a:rPr>
              <a:t>Kernavės g. nuo Žalgirio g. iki Lvovo g. rekonstrukcija, įrengiant modernias eismo saugos priemones</a:t>
            </a:r>
          </a:p>
          <a:p>
            <a:pPr algn="just">
              <a:buFont typeface="+mj-lt"/>
              <a:buAutoNum type="arabicPeriod"/>
            </a:pPr>
            <a:r>
              <a:rPr lang="lt-LT" sz="1700" dirty="0">
                <a:latin typeface="Arial" panose="020B0604020202020204" pitchFamily="34" charset="0"/>
                <a:cs typeface="Arial" panose="020B0604020202020204" pitchFamily="34" charset="0"/>
              </a:rPr>
              <a:t>Viešųjų erdvių tvarkymas Pietinėje tikslinėje teritorijoje prie rekonstruojamų Aukštaičių g., Paupio g. ir Drujos g. </a:t>
            </a:r>
          </a:p>
          <a:p>
            <a:pPr algn="just">
              <a:buFont typeface="+mj-lt"/>
              <a:buAutoNum type="arabicPeriod"/>
            </a:pPr>
            <a:r>
              <a:rPr lang="lt-LT" sz="1700" dirty="0">
                <a:latin typeface="Arial" panose="020B0604020202020204" pitchFamily="34" charset="0"/>
                <a:cs typeface="Arial" panose="020B0604020202020204" pitchFamily="34" charset="0"/>
              </a:rPr>
              <a:t>Viešosios erdvės tvarkymas Pietinėje tikslinėje teritorijoje prie Vingrių g. </a:t>
            </a:r>
          </a:p>
          <a:p>
            <a:pPr algn="just">
              <a:buFont typeface="+mj-lt"/>
              <a:buAutoNum type="arabicPeriod"/>
            </a:pPr>
            <a:r>
              <a:rPr lang="lt-LT" sz="1700" dirty="0">
                <a:latin typeface="Arial" panose="020B0604020202020204" pitchFamily="34" charset="0"/>
                <a:cs typeface="Arial" panose="020B0604020202020204" pitchFamily="34" charset="0"/>
              </a:rPr>
              <a:t>Viešosios erdvės tvarkymas Pietinėje tikslinėje teritorijoje prie Amatų g. </a:t>
            </a:r>
          </a:p>
          <a:p>
            <a:pPr algn="just">
              <a:buFont typeface="+mj-lt"/>
              <a:buAutoNum type="arabicPeriod"/>
            </a:pPr>
            <a:r>
              <a:rPr lang="lt-LT" sz="1700" dirty="0">
                <a:latin typeface="Arial" panose="020B0604020202020204" pitchFamily="34" charset="0"/>
                <a:cs typeface="Arial" panose="020B0604020202020204" pitchFamily="34" charset="0"/>
              </a:rPr>
              <a:t>Dviračių takų infrastruktūros atnaujinimas ir plėtra Algirdo, V. Mykolaičio-Putino, Geležinkelio, Dariaus ir Girėno gatvėse – Pietinėje tikslinėje teritorijoje </a:t>
            </a: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+mj-lt"/>
              <a:buAutoNum type="arabicPeriod"/>
            </a:pPr>
            <a:r>
              <a:rPr lang="lt-LT" sz="1700" dirty="0">
                <a:latin typeface="Arial" panose="020B0604020202020204" pitchFamily="34" charset="0"/>
                <a:cs typeface="Arial" panose="020B0604020202020204" pitchFamily="34" charset="0"/>
              </a:rPr>
              <a:t>Vilniaus Salomėjos Nėries gimnazijos efektyvumo didinimas</a:t>
            </a:r>
          </a:p>
          <a:p>
            <a:pPr marL="0" indent="0" algn="just">
              <a:buNone/>
            </a:pPr>
            <a:r>
              <a:rPr lang="lt-LT" sz="17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lt-LT" sz="1700" dirty="0">
                <a:latin typeface="Arial" panose="020B0604020202020204" pitchFamily="34" charset="0"/>
                <a:cs typeface="Arial" panose="020B0604020202020204" pitchFamily="34" charset="0"/>
              </a:rPr>
              <a:t>. Vilniaus Simono Stanevičiaus progimnazijos efektyvumo didinimas</a:t>
            </a:r>
          </a:p>
        </p:txBody>
      </p:sp>
      <p:cxnSp>
        <p:nvCxnSpPr>
          <p:cNvPr id="15" name="Straight Connector 4">
            <a:extLst>
              <a:ext uri="{FF2B5EF4-FFF2-40B4-BE49-F238E27FC236}">
                <a16:creationId xmlns:a16="http://schemas.microsoft.com/office/drawing/2014/main" id="{169620EB-714B-45F1-832F-5668C384C30C}"/>
              </a:ext>
            </a:extLst>
          </p:cNvPr>
          <p:cNvCxnSpPr/>
          <p:nvPr/>
        </p:nvCxnSpPr>
        <p:spPr>
          <a:xfrm>
            <a:off x="971600" y="1484784"/>
            <a:ext cx="648072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4C8BA1F-2E4A-4AA8-B11C-B7DFE9B68AB1}"/>
              </a:ext>
            </a:extLst>
          </p:cNvPr>
          <p:cNvSpPr txBox="1">
            <a:spLocks/>
          </p:cNvSpPr>
          <p:nvPr/>
        </p:nvSpPr>
        <p:spPr>
          <a:xfrm>
            <a:off x="971600" y="4221088"/>
            <a:ext cx="7632847" cy="2195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821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ky, tree, outdoor&#10;&#10;Description automatically generated">
            <a:extLst>
              <a:ext uri="{FF2B5EF4-FFF2-40B4-BE49-F238E27FC236}">
                <a16:creationId xmlns:a16="http://schemas.microsoft.com/office/drawing/2014/main" id="{EDB7FD63-54A3-C55D-9B3A-302F13D501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140968"/>
            <a:ext cx="3990527" cy="266088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D602ADC-4414-4324-B22F-6C3C063F77F6}"/>
              </a:ext>
            </a:extLst>
          </p:cNvPr>
          <p:cNvSpPr txBox="1">
            <a:spLocks/>
          </p:cNvSpPr>
          <p:nvPr/>
        </p:nvSpPr>
        <p:spPr>
          <a:xfrm>
            <a:off x="901624" y="620688"/>
            <a:ext cx="792088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2022 M. BAIGTI RANGOS DARBAI</a:t>
            </a:r>
          </a:p>
        </p:txBody>
      </p:sp>
      <p:cxnSp>
        <p:nvCxnSpPr>
          <p:cNvPr id="15" name="Straight Connector 4">
            <a:extLst>
              <a:ext uri="{FF2B5EF4-FFF2-40B4-BE49-F238E27FC236}">
                <a16:creationId xmlns:a16="http://schemas.microsoft.com/office/drawing/2014/main" id="{169620EB-714B-45F1-832F-5668C384C30C}"/>
              </a:ext>
            </a:extLst>
          </p:cNvPr>
          <p:cNvCxnSpPr/>
          <p:nvPr/>
        </p:nvCxnSpPr>
        <p:spPr>
          <a:xfrm>
            <a:off x="971600" y="1484784"/>
            <a:ext cx="648072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4C8BA1F-2E4A-4AA8-B11C-B7DFE9B68AB1}"/>
              </a:ext>
            </a:extLst>
          </p:cNvPr>
          <p:cNvSpPr txBox="1">
            <a:spLocks/>
          </p:cNvSpPr>
          <p:nvPr/>
        </p:nvSpPr>
        <p:spPr>
          <a:xfrm>
            <a:off x="971600" y="4221088"/>
            <a:ext cx="7632847" cy="2195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CB95EAB-4CE4-4E16-B131-8D2EA355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4598" y="1730285"/>
            <a:ext cx="3990527" cy="439800"/>
          </a:xfrm>
          <a:solidFill>
            <a:schemeClr val="bg1">
              <a:alpha val="7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Teritorijos prie Giedraičių g. - Krokuvos g. sąnkryžos (Drakonų pieva) tvarkymas</a:t>
            </a:r>
          </a:p>
        </p:txBody>
      </p:sp>
      <p:pic>
        <p:nvPicPr>
          <p:cNvPr id="6" name="Picture 5" descr="A picture containing sky, outdoor, grass, ground&#10;&#10;Description automatically generated">
            <a:extLst>
              <a:ext uri="{FF2B5EF4-FFF2-40B4-BE49-F238E27FC236}">
                <a16:creationId xmlns:a16="http://schemas.microsoft.com/office/drawing/2014/main" id="{16B2688A-D716-3278-6241-A08F83BC83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437112"/>
            <a:ext cx="3349588" cy="22295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5B236D-27D2-55A2-CA12-A1517ED6FE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58" y="1726222"/>
            <a:ext cx="3349587" cy="222956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440F4BC-EF1D-61D5-D433-E75F6A207939}"/>
              </a:ext>
            </a:extLst>
          </p:cNvPr>
          <p:cNvSpPr txBox="1">
            <a:spLocks/>
          </p:cNvSpPr>
          <p:nvPr/>
        </p:nvSpPr>
        <p:spPr>
          <a:xfrm>
            <a:off x="1158557" y="1718032"/>
            <a:ext cx="3347514" cy="4398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Viešosios erdvės tvarkymas Pietinėje tikslinėje teritorijoje prie Vingrių g. </a:t>
            </a:r>
          </a:p>
        </p:txBody>
      </p:sp>
    </p:spTree>
    <p:extLst>
      <p:ext uri="{BB962C8B-B14F-4D97-AF65-F5344CB8AC3E}">
        <p14:creationId xmlns:p14="http://schemas.microsoft.com/office/powerpoint/2010/main" val="4101673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8E25670BE377154BAD1C9BBF22B81D14" ma:contentTypeVersion="16" ma:contentTypeDescription="Kurkite naują dokumentą." ma:contentTypeScope="" ma:versionID="9aeaa04386f17261ea61dab3bd661673">
  <xsd:schema xmlns:xsd="http://www.w3.org/2001/XMLSchema" xmlns:xs="http://www.w3.org/2001/XMLSchema" xmlns:p="http://schemas.microsoft.com/office/2006/metadata/properties" xmlns:ns2="bd76807b-7035-44a2-93ee-9bb18f0b649c" xmlns:ns3="07609231-acae-40b1-8992-26d1ec8f8073" targetNamespace="http://schemas.microsoft.com/office/2006/metadata/properties" ma:root="true" ma:fieldsID="07085349f2a6147bf3b14db4dc3b782d" ns2:_="" ns3:_="">
    <xsd:import namespace="bd76807b-7035-44a2-93ee-9bb18f0b649c"/>
    <xsd:import namespace="07609231-acae-40b1-8992-26d1ec8f80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76807b-7035-44a2-93ee-9bb18f0b64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Vaizdų žymės" ma:readOnly="false" ma:fieldId="{5cf76f15-5ced-4ddc-b409-7134ff3c332f}" ma:taxonomyMulti="true" ma:sspId="fae1bb33-c6cf-485c-9b21-04c3c57c09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609231-acae-40b1-8992-26d1ec8f807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Bendrinama s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Bendrinta su išsamia informacija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594a8e0-1c5d-4ff7-8146-5d7b5e132c8e}" ma:internalName="TaxCatchAll" ma:showField="CatchAllData" ma:web="07609231-acae-40b1-8992-26d1ec8f80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3A7752-1106-4941-8E06-4E84BCAC57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480459-1560-4D54-AC33-F79F423DA0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76807b-7035-44a2-93ee-9bb18f0b649c"/>
    <ds:schemaRef ds:uri="07609231-acae-40b1-8992-26d1ec8f80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15465</TotalTime>
  <Words>1147</Words>
  <Application>Microsoft Office PowerPoint</Application>
  <PresentationFormat>Demonstracija ekrane (4:3)</PresentationFormat>
  <Paragraphs>144</Paragraphs>
  <Slides>13</Slides>
  <Notes>8</Notes>
  <HiddenSlides>0</HiddenSlides>
  <MMClips>0</MMClips>
  <ScaleCrop>false</ScaleCrop>
  <HeadingPairs>
    <vt:vector size="6" baseType="variant">
      <vt:variant>
        <vt:lpstr>Naudojami šriftai</vt:lpstr>
      </vt:variant>
      <vt:variant>
        <vt:i4>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VILNIAUS MIESTO INTEGRUOTOS TERITORIJOS VYSTYMO PROGRAMOS (ITVP) ĮGYVENDINIMO ATASKAITA UŽ 2022 M.</vt:lpstr>
      <vt:lpstr>INTEGRUOTOS TERITORIJOS VYSTYMO PROGRAMOS  ATASKAITOS PAGRINDAS</vt:lpstr>
      <vt:lpstr>INTEGRUOTOS TERITORIJOS VYSTYMO PROGRAMOS  PASKIRTIS</vt:lpstr>
      <vt:lpstr>INTERAKTYVUS ITV PROGRAMOS TERITOJŲ ŽEMĖLAPIS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PLANUOJAMI 2023 M. DARBAI    </vt:lpstr>
      <vt:lpstr>„PowerPoint“ pateiktis</vt:lpstr>
      <vt:lpstr>„PowerPoint“ pateiktis</vt:lpstr>
    </vt:vector>
  </TitlesOfParts>
  <Company>Lukrecijos reklama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Regina Katkevičienė</cp:lastModifiedBy>
  <cp:revision>224</cp:revision>
  <cp:lastPrinted>2018-02-26T15:24:31Z</cp:lastPrinted>
  <dcterms:created xsi:type="dcterms:W3CDTF">2014-03-04T16:12:36Z</dcterms:created>
  <dcterms:modified xsi:type="dcterms:W3CDTF">2023-02-02T08:30:23Z</dcterms:modified>
</cp:coreProperties>
</file>