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UOZDXRKeOAGosJYDjex2TB/TP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1f0c3c79e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0" name="Google Shape;210;g11f0c3c79e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21e4406f8f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g121e4406f8f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1f0c3c79eb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g11f0c3c79eb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1f0c3c79eb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9" name="Google Shape;259;g11f0c3c79eb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c56c58254a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gc56c58254a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21e4406f8f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g121e4406f8f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cef1b79efd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gcef1b79efd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
        <p:cNvGrpSpPr/>
        <p:nvPr/>
      </p:nvGrpSpPr>
      <p:grpSpPr>
        <a:xfrm>
          <a:off x="0" y="0"/>
          <a:ext cx="0" cy="0"/>
          <a:chOff x="0" y="0"/>
          <a:chExt cx="0" cy="0"/>
        </a:xfrm>
      </p:grpSpPr>
      <p:sp>
        <p:nvSpPr>
          <p:cNvPr id="93" name="Google Shape;93;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5" name="Google Shape;95;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6" name="Google Shape;96;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9"/>
        <p:cNvGrpSpPr/>
        <p:nvPr/>
      </p:nvGrpSpPr>
      <p:grpSpPr>
        <a:xfrm>
          <a:off x="0" y="0"/>
          <a:ext cx="0" cy="0"/>
          <a:chOff x="0" y="0"/>
          <a:chExt cx="0" cy="0"/>
        </a:xfrm>
      </p:grpSpPr>
      <p:sp>
        <p:nvSpPr>
          <p:cNvPr id="100" name="Google Shape;100;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2" name="Google Shape;102;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3" name="Google Shape;103;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4" name="Google Shape;104;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5" name="Google Shape;10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7"/>
        <p:cNvGrpSpPr/>
        <p:nvPr/>
      </p:nvGrpSpPr>
      <p:grpSpPr>
        <a:xfrm>
          <a:off x="0" y="0"/>
          <a:ext cx="0" cy="0"/>
          <a:chOff x="0" y="0"/>
          <a:chExt cx="0" cy="0"/>
        </a:xfrm>
      </p:grpSpPr>
      <p:sp>
        <p:nvSpPr>
          <p:cNvPr id="118" name="Google Shape;118;p3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0" name="Google Shape;120;p3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1" name="Google Shape;12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4"/>
        <p:cNvGrpSpPr/>
        <p:nvPr/>
      </p:nvGrpSpPr>
      <p:grpSpPr>
        <a:xfrm>
          <a:off x="0" y="0"/>
          <a:ext cx="0" cy="0"/>
          <a:chOff x="0" y="0"/>
          <a:chExt cx="0" cy="0"/>
        </a:xfrm>
      </p:grpSpPr>
      <p:sp>
        <p:nvSpPr>
          <p:cNvPr id="125" name="Google Shape;125;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3"/>
          <p:cNvSpPr>
            <a:spLocks noGrp="1"/>
          </p:cNvSpPr>
          <p:nvPr>
            <p:ph type="pic" idx="2"/>
          </p:nvPr>
        </p:nvSpPr>
        <p:spPr>
          <a:xfrm>
            <a:off x="1792288" y="612775"/>
            <a:ext cx="5486400" cy="4114800"/>
          </a:xfrm>
          <a:prstGeom prst="rect">
            <a:avLst/>
          </a:prstGeom>
          <a:noFill/>
          <a:ln>
            <a:noFill/>
          </a:ln>
        </p:spPr>
      </p:sp>
      <p:sp>
        <p:nvSpPr>
          <p:cNvPr id="127" name="Google Shape;127;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8" name="Google Shape;128;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4" name="Google Shape;134;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3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0" name="Google Shape;140;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a:spLocks noGrp="1"/>
          </p:cNvSpPr>
          <p:nvPr>
            <p:ph type="pic" idx="2"/>
          </p:nvPr>
        </p:nvSpPr>
        <p:spPr>
          <a:xfrm>
            <a:off x="1792288" y="612775"/>
            <a:ext cx="5486400" cy="4114800"/>
          </a:xfrm>
          <a:prstGeom prst="rect">
            <a:avLst/>
          </a:prstGeom>
          <a:noFill/>
          <a:ln>
            <a:noFill/>
          </a:ln>
        </p:spPr>
      </p:sp>
      <p:sp>
        <p:nvSpPr>
          <p:cNvPr id="64" name="Google Shape;64;p2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Google Shape;147;p1"/>
          <p:cNvSpPr txBox="1">
            <a:spLocks noGrp="1"/>
          </p:cNvSpPr>
          <p:nvPr>
            <p:ph type="ctrTitle"/>
          </p:nvPr>
        </p:nvSpPr>
        <p:spPr>
          <a:xfrm>
            <a:off x="685800" y="1674054"/>
            <a:ext cx="7772400" cy="288387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2800"/>
              <a:buFont typeface="Arial"/>
              <a:buNone/>
            </a:pPr>
            <a:r>
              <a:rPr lang="lt-LT" sz="2800" b="1">
                <a:solidFill>
                  <a:schemeClr val="lt1"/>
                </a:solidFill>
                <a:latin typeface="Arial"/>
                <a:ea typeface="Arial"/>
                <a:cs typeface="Arial"/>
                <a:sym typeface="Arial"/>
              </a:rPr>
              <a:t>VILNIAUS MIESTO SAVIVALDYBĖS TARYBOS ANTIKORUPCIJOS KOMISIJA</a:t>
            </a:r>
            <a:br>
              <a:rPr lang="lt-LT" sz="2800" b="1">
                <a:solidFill>
                  <a:schemeClr val="lt1"/>
                </a:solidFill>
                <a:latin typeface="Arial"/>
                <a:ea typeface="Arial"/>
                <a:cs typeface="Arial"/>
                <a:sym typeface="Arial"/>
              </a:rPr>
            </a:br>
            <a:br>
              <a:rPr lang="lt-LT" sz="2800" b="1">
                <a:solidFill>
                  <a:schemeClr val="lt1"/>
                </a:solidFill>
                <a:latin typeface="Arial"/>
                <a:ea typeface="Arial"/>
                <a:cs typeface="Arial"/>
                <a:sym typeface="Arial"/>
              </a:rPr>
            </a:br>
            <a:r>
              <a:rPr lang="lt-LT" sz="1400" b="1">
                <a:solidFill>
                  <a:schemeClr val="lt1"/>
                </a:solidFill>
                <a:latin typeface="Arial"/>
                <a:ea typeface="Arial"/>
                <a:cs typeface="Arial"/>
                <a:sym typeface="Arial"/>
              </a:rPr>
              <a:t>Komisijos pirmininkas Vydūnas Sadauskas</a:t>
            </a:r>
            <a:br>
              <a:rPr lang="lt-LT" sz="1400" b="1">
                <a:solidFill>
                  <a:schemeClr val="lt1"/>
                </a:solidFill>
                <a:latin typeface="Arial"/>
                <a:ea typeface="Arial"/>
                <a:cs typeface="Arial"/>
                <a:sym typeface="Arial"/>
              </a:rPr>
            </a:br>
            <a:br>
              <a:rPr lang="lt-LT" sz="1400" b="1">
                <a:solidFill>
                  <a:schemeClr val="lt1"/>
                </a:solidFill>
                <a:latin typeface="Arial"/>
                <a:ea typeface="Arial"/>
                <a:cs typeface="Arial"/>
                <a:sym typeface="Arial"/>
              </a:rPr>
            </a:br>
            <a:r>
              <a:rPr lang="lt-LT" sz="1400" b="1">
                <a:solidFill>
                  <a:schemeClr val="lt1"/>
                </a:solidFill>
                <a:latin typeface="Arial"/>
                <a:ea typeface="Arial"/>
                <a:cs typeface="Arial"/>
                <a:sym typeface="Arial"/>
              </a:rPr>
              <a:t>Komisijos nariai:</a:t>
            </a:r>
            <a:br>
              <a:rPr lang="lt-LT" sz="1400" b="1">
                <a:solidFill>
                  <a:schemeClr val="lt1"/>
                </a:solidFill>
                <a:latin typeface="Arial"/>
                <a:ea typeface="Arial"/>
                <a:cs typeface="Arial"/>
                <a:sym typeface="Arial"/>
              </a:rPr>
            </a:br>
            <a:r>
              <a:rPr lang="lt-LT" sz="1400" b="1">
                <a:solidFill>
                  <a:schemeClr val="lt1"/>
                </a:solidFill>
                <a:latin typeface="Arial"/>
                <a:ea typeface="Arial"/>
                <a:cs typeface="Arial"/>
                <a:sym typeface="Arial"/>
              </a:rPr>
              <a:t>Brigita Guobė, Sergej Popov, Liutauras Kazlavickas, Edita Šiško, Skirmantas Tumelis, Romasis Vaitekūnas, Daiva Sinkuvienė, Alfonsas Ambrazas, Jonas Viesulas, Eugenijus Bulavas</a:t>
            </a:r>
            <a:br>
              <a:rPr lang="lt-LT" sz="1400" b="1">
                <a:solidFill>
                  <a:schemeClr val="lt1"/>
                </a:solidFill>
                <a:latin typeface="Arial"/>
                <a:ea typeface="Arial"/>
                <a:cs typeface="Arial"/>
                <a:sym typeface="Arial"/>
              </a:rPr>
            </a:br>
            <a:br>
              <a:rPr lang="lt-LT" sz="1400" b="1">
                <a:solidFill>
                  <a:schemeClr val="lt1"/>
                </a:solidFill>
                <a:latin typeface="Arial"/>
                <a:ea typeface="Arial"/>
                <a:cs typeface="Arial"/>
                <a:sym typeface="Arial"/>
              </a:rPr>
            </a:br>
            <a:r>
              <a:rPr lang="lt-LT" sz="1400" b="1">
                <a:solidFill>
                  <a:schemeClr val="lt1"/>
                </a:solidFill>
                <a:latin typeface="Arial"/>
                <a:ea typeface="Arial"/>
                <a:cs typeface="Arial"/>
                <a:sym typeface="Arial"/>
              </a:rPr>
              <a:t>Komisijos sekretorė Gintarė Sladkevičiūtė</a:t>
            </a:r>
            <a:br>
              <a:rPr lang="lt-LT" sz="1400" b="1">
                <a:solidFill>
                  <a:schemeClr val="lt1"/>
                </a:solidFill>
                <a:latin typeface="Arial"/>
                <a:ea typeface="Arial"/>
                <a:cs typeface="Arial"/>
                <a:sym typeface="Arial"/>
              </a:rPr>
            </a:br>
            <a:endParaRPr sz="1400" b="1">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1"/>
        <p:cNvGrpSpPr/>
        <p:nvPr/>
      </p:nvGrpSpPr>
      <p:grpSpPr>
        <a:xfrm>
          <a:off x="0" y="0"/>
          <a:ext cx="0" cy="0"/>
          <a:chOff x="0" y="0"/>
          <a:chExt cx="0" cy="0"/>
        </a:xfrm>
      </p:grpSpPr>
      <p:sp>
        <p:nvSpPr>
          <p:cNvPr id="212" name="Google Shape;212;g11f0c3c79eb_0_0"/>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213" name="Google Shape;213;g11f0c3c79eb_0_0"/>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214" name="Google Shape;214;g11f0c3c79eb_0_0"/>
          <p:cNvSpPr txBox="1">
            <a:spLocks noGrp="1"/>
          </p:cNvSpPr>
          <p:nvPr>
            <p:ph type="body" idx="1"/>
          </p:nvPr>
        </p:nvSpPr>
        <p:spPr>
          <a:xfrm>
            <a:off x="457200" y="1600200"/>
            <a:ext cx="8229600" cy="49839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100"/>
              <a:buFont typeface="Arial"/>
              <a:buNone/>
            </a:pPr>
            <a:r>
              <a:rPr lang="lt-LT" sz="1800" b="1"/>
              <a:t>         Rekomendacijos:</a:t>
            </a:r>
            <a:endParaRPr/>
          </a:p>
          <a:p>
            <a:pPr marL="0" lvl="0" indent="0" algn="just" rtl="0">
              <a:lnSpc>
                <a:spcPct val="150000"/>
              </a:lnSpc>
              <a:spcBef>
                <a:spcPts val="0"/>
              </a:spcBef>
              <a:spcAft>
                <a:spcPts val="0"/>
              </a:spcAft>
              <a:buClr>
                <a:schemeClr val="dk1"/>
              </a:buClr>
              <a:buSzPts val="1100"/>
              <a:buFont typeface="Arial"/>
              <a:buNone/>
            </a:pPr>
            <a:endParaRPr sz="1800" b="1"/>
          </a:p>
          <a:p>
            <a:pPr marL="457200" lvl="0" indent="-317500" algn="just" rtl="0">
              <a:lnSpc>
                <a:spcPct val="150000"/>
              </a:lnSpc>
              <a:spcBef>
                <a:spcPts val="0"/>
              </a:spcBef>
              <a:spcAft>
                <a:spcPts val="0"/>
              </a:spcAft>
              <a:buClr>
                <a:srgbClr val="888888"/>
              </a:buClr>
              <a:buSzPts val="1400"/>
              <a:buFont typeface="Calibri"/>
              <a:buChar char="•"/>
            </a:pPr>
            <a:r>
              <a:rPr lang="lt-LT" sz="1800"/>
              <a:t>Rekomenduota Korupcijos ir nusižengimų prevencijos skyriui, atliekant korupcijos pasireiškimo tikimybės nustatymą Viešosios ir privačios partnerystės skyriaus įgyvendinamų funkcijų srityje, iš skyriaus vykdomos veiklos sričių sąrašo atrankos būdu įvertinti pasirinktus projektus. Rekomendacija įgyvendinta.</a:t>
            </a:r>
            <a:endParaRPr/>
          </a:p>
          <a:p>
            <a:pPr marL="457200" lvl="0" indent="-228600" algn="just" rtl="0">
              <a:lnSpc>
                <a:spcPct val="150000"/>
              </a:lnSpc>
              <a:spcBef>
                <a:spcPts val="0"/>
              </a:spcBef>
              <a:spcAft>
                <a:spcPts val="0"/>
              </a:spcAft>
              <a:buClr>
                <a:srgbClr val="888888"/>
              </a:buClr>
              <a:buSzPts val="1400"/>
              <a:buFont typeface="Calibri"/>
              <a:buNone/>
            </a:pPr>
            <a:endParaRPr sz="1800"/>
          </a:p>
          <a:p>
            <a:pPr marL="457200" lvl="0" indent="-317500" algn="just" rtl="0">
              <a:lnSpc>
                <a:spcPct val="150000"/>
              </a:lnSpc>
              <a:spcBef>
                <a:spcPts val="0"/>
              </a:spcBef>
              <a:spcAft>
                <a:spcPts val="0"/>
              </a:spcAft>
              <a:buClr>
                <a:srgbClr val="888888"/>
              </a:buClr>
              <a:buSzPts val="1400"/>
              <a:buFont typeface="Calibri"/>
              <a:buChar char="•"/>
            </a:pPr>
            <a:r>
              <a:rPr lang="lt-LT" sz="1800"/>
              <a:t>Rekomenduota Lietuvos savivaldybių asociacijai Savivaldybių tarybų antikorupcijos komisijų veiklos standarto punktus perkelti į įstatyminį reglamentavimą, inicijuojant kreipimąsi į LR Seimą dėl minėtų punktų įtraukimo į LR Vietos savivaldos įstatymą.</a:t>
            </a:r>
            <a:endParaRPr sz="1800" b="1"/>
          </a:p>
          <a:p>
            <a:pPr marL="457200" lvl="0" indent="-228600" algn="just" rtl="0">
              <a:lnSpc>
                <a:spcPct val="150000"/>
              </a:lnSpc>
              <a:spcBef>
                <a:spcPts val="0"/>
              </a:spcBef>
              <a:spcAft>
                <a:spcPts val="0"/>
              </a:spcAft>
              <a:buClr>
                <a:srgbClr val="888888"/>
              </a:buClr>
              <a:buSzPts val="1400"/>
              <a:buFont typeface="Calibri"/>
              <a:buNone/>
            </a:pPr>
            <a:endParaRPr sz="1800"/>
          </a:p>
          <a:p>
            <a:pPr marL="457200" lvl="0" indent="-228600" algn="just" rtl="0">
              <a:lnSpc>
                <a:spcPct val="150000"/>
              </a:lnSpc>
              <a:spcBef>
                <a:spcPts val="0"/>
              </a:spcBef>
              <a:spcAft>
                <a:spcPts val="0"/>
              </a:spcAft>
              <a:buClr>
                <a:srgbClr val="888888"/>
              </a:buClr>
              <a:buSzPts val="1400"/>
              <a:buFont typeface="Calibri"/>
              <a:buNone/>
            </a:pPr>
            <a:endParaRPr sz="1800" b="1"/>
          </a:p>
        </p:txBody>
      </p:sp>
      <p:pic>
        <p:nvPicPr>
          <p:cNvPr id="215" name="Google Shape;215;g11f0c3c79eb_0_0">
            <a:hlinkClick r:id="rId4" action="ppaction://hlinksldjump"/>
          </p:cNvPr>
          <p:cNvPicPr preferRelativeResize="0"/>
          <p:nvPr/>
        </p:nvPicPr>
        <p:blipFill rotWithShape="1">
          <a:blip r:embed="rId5">
            <a:alphaModFix/>
          </a:blip>
          <a:srcRect/>
          <a:stretch/>
        </p:blipFill>
        <p:spPr>
          <a:xfrm>
            <a:off x="-4364502" y="3653852"/>
            <a:ext cx="2286000" cy="1714500"/>
          </a:xfrm>
          <a:prstGeom prst="rect">
            <a:avLst/>
          </a:prstGeom>
          <a:noFill/>
          <a:ln>
            <a:noFill/>
          </a:ln>
        </p:spPr>
      </p:pic>
      <p:pic>
        <p:nvPicPr>
          <p:cNvPr id="216" name="Google Shape;216;g11f0c3c79eb_0_0">
            <a:hlinkClick r:id="rId4" action="ppaction://hlinksldjump"/>
          </p:cNvPr>
          <p:cNvPicPr preferRelativeResize="0"/>
          <p:nvPr/>
        </p:nvPicPr>
        <p:blipFill rotWithShape="1">
          <a:blip r:embed="rId5">
            <a:alphaModFix/>
          </a:blip>
          <a:srcRect/>
          <a:stretch/>
        </p:blipFill>
        <p:spPr>
          <a:xfrm>
            <a:off x="-4212102" y="3806252"/>
            <a:ext cx="2286000" cy="1714500"/>
          </a:xfrm>
          <a:prstGeom prst="rect">
            <a:avLst/>
          </a:prstGeom>
          <a:noFill/>
          <a:ln>
            <a:noFill/>
          </a:ln>
        </p:spPr>
      </p:pic>
      <p:pic>
        <p:nvPicPr>
          <p:cNvPr id="217" name="Google Shape;217;g11f0c3c79eb_0_0">
            <a:hlinkClick r:id="rId4" action="ppaction://hlinksldjump"/>
          </p:cNvPr>
          <p:cNvPicPr preferRelativeResize="0"/>
          <p:nvPr/>
        </p:nvPicPr>
        <p:blipFill rotWithShape="1">
          <a:blip r:embed="rId5">
            <a:alphaModFix/>
          </a:blip>
          <a:srcRect/>
          <a:stretch/>
        </p:blipFill>
        <p:spPr>
          <a:xfrm>
            <a:off x="-4087702" y="3930652"/>
            <a:ext cx="2286000" cy="171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1"/>
        <p:cNvGrpSpPr/>
        <p:nvPr/>
      </p:nvGrpSpPr>
      <p:grpSpPr>
        <a:xfrm>
          <a:off x="0" y="0"/>
          <a:ext cx="0" cy="0"/>
          <a:chOff x="0" y="0"/>
          <a:chExt cx="0" cy="0"/>
        </a:xfrm>
      </p:grpSpPr>
      <p:sp>
        <p:nvSpPr>
          <p:cNvPr id="222" name="Google Shape;222;g121e4406f8f_0_7"/>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223" name="Google Shape;223;g121e4406f8f_0_7"/>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224" name="Google Shape;224;g121e4406f8f_0_7"/>
          <p:cNvSpPr txBox="1">
            <a:spLocks noGrp="1"/>
          </p:cNvSpPr>
          <p:nvPr>
            <p:ph type="body" idx="1"/>
          </p:nvPr>
        </p:nvSpPr>
        <p:spPr>
          <a:xfrm>
            <a:off x="457200" y="1600200"/>
            <a:ext cx="8229600" cy="49839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100"/>
              <a:buFont typeface="Arial"/>
              <a:buNone/>
            </a:pPr>
            <a:r>
              <a:rPr lang="lt-LT" sz="1800" b="1"/>
              <a:t>  Rekomendacijos:</a:t>
            </a:r>
            <a:endParaRPr sz="1800" b="1"/>
          </a:p>
          <a:p>
            <a:pPr marL="457200" lvl="0" indent="-317500" algn="just" rtl="0">
              <a:lnSpc>
                <a:spcPct val="150000"/>
              </a:lnSpc>
              <a:spcBef>
                <a:spcPts val="0"/>
              </a:spcBef>
              <a:spcAft>
                <a:spcPts val="0"/>
              </a:spcAft>
              <a:buClr>
                <a:srgbClr val="888888"/>
              </a:buClr>
              <a:buSzPts val="1400"/>
              <a:buFont typeface="Calibri"/>
              <a:buChar char="•"/>
            </a:pPr>
            <a:r>
              <a:rPr lang="lt-LT" sz="1800"/>
              <a:t>Rekomenduota Savivaldybės administracijai, Savivaldybės tarybos Aplinkos ir energetikos komitetui bei LR Aplinkos ministerijai apsvarstyti galimybę buitines nuotekas tvarkyti panašiu reglamentavimu kaip atliekas, plėsti „baltąsias zonas“ į periferiją bei įvertinti specialaus fondo kūrimo tikslingumą arba rasti ir pateikti kitą mechanizmą, kurio pagalba būtų sprendžiamos finansavimo problemos teritorijose, kuriose reikalinga įvesti centralizuotas nuotekas.</a:t>
            </a:r>
            <a:endParaRPr/>
          </a:p>
          <a:p>
            <a:pPr marL="457200" lvl="0" indent="-228600" algn="just" rtl="0">
              <a:lnSpc>
                <a:spcPct val="150000"/>
              </a:lnSpc>
              <a:spcBef>
                <a:spcPts val="0"/>
              </a:spcBef>
              <a:spcAft>
                <a:spcPts val="0"/>
              </a:spcAft>
              <a:buClr>
                <a:srgbClr val="888888"/>
              </a:buClr>
              <a:buSzPts val="1400"/>
              <a:buFont typeface="Calibri"/>
              <a:buNone/>
            </a:pPr>
            <a:endParaRPr sz="1800"/>
          </a:p>
          <a:p>
            <a:pPr marL="457200" lvl="0" indent="-317500" algn="just" rtl="0">
              <a:lnSpc>
                <a:spcPct val="150000"/>
              </a:lnSpc>
              <a:spcBef>
                <a:spcPts val="0"/>
              </a:spcBef>
              <a:spcAft>
                <a:spcPts val="0"/>
              </a:spcAft>
              <a:buClr>
                <a:srgbClr val="888888"/>
              </a:buClr>
              <a:buSzPts val="1400"/>
              <a:buFont typeface="Calibri"/>
              <a:buChar char="•"/>
            </a:pPr>
            <a:r>
              <a:rPr lang="lt-LT" sz="1800"/>
              <a:t>Rekomenduota UAB „Grindai“ reguliariai atnaujinti duomenis github.com/vilnius platformoje.</a:t>
            </a:r>
            <a:endParaRPr/>
          </a:p>
        </p:txBody>
      </p:sp>
      <p:pic>
        <p:nvPicPr>
          <p:cNvPr id="225" name="Google Shape;225;g121e4406f8f_0_7">
            <a:hlinkClick r:id="rId4" action="ppaction://hlinksldjump"/>
          </p:cNvPr>
          <p:cNvPicPr preferRelativeResize="0"/>
          <p:nvPr/>
        </p:nvPicPr>
        <p:blipFill rotWithShape="1">
          <a:blip r:embed="rId5">
            <a:alphaModFix/>
          </a:blip>
          <a:srcRect/>
          <a:stretch/>
        </p:blipFill>
        <p:spPr>
          <a:xfrm>
            <a:off x="-4364502" y="3653852"/>
            <a:ext cx="2286000" cy="1714500"/>
          </a:xfrm>
          <a:prstGeom prst="rect">
            <a:avLst/>
          </a:prstGeom>
          <a:noFill/>
          <a:ln>
            <a:noFill/>
          </a:ln>
        </p:spPr>
      </p:pic>
      <p:pic>
        <p:nvPicPr>
          <p:cNvPr id="226" name="Google Shape;226;g121e4406f8f_0_7">
            <a:hlinkClick r:id="rId4" action="ppaction://hlinksldjump"/>
          </p:cNvPr>
          <p:cNvPicPr preferRelativeResize="0"/>
          <p:nvPr/>
        </p:nvPicPr>
        <p:blipFill rotWithShape="1">
          <a:blip r:embed="rId5">
            <a:alphaModFix/>
          </a:blip>
          <a:srcRect/>
          <a:stretch/>
        </p:blipFill>
        <p:spPr>
          <a:xfrm>
            <a:off x="-4212102" y="3806252"/>
            <a:ext cx="2286000" cy="1714500"/>
          </a:xfrm>
          <a:prstGeom prst="rect">
            <a:avLst/>
          </a:prstGeom>
          <a:noFill/>
          <a:ln>
            <a:noFill/>
          </a:ln>
        </p:spPr>
      </p:pic>
      <p:pic>
        <p:nvPicPr>
          <p:cNvPr id="227" name="Google Shape;227;g121e4406f8f_0_7">
            <a:hlinkClick r:id="rId4" action="ppaction://hlinksldjump"/>
          </p:cNvPr>
          <p:cNvPicPr preferRelativeResize="0"/>
          <p:nvPr/>
        </p:nvPicPr>
        <p:blipFill rotWithShape="1">
          <a:blip r:embed="rId5">
            <a:alphaModFix/>
          </a:blip>
          <a:srcRect/>
          <a:stretch/>
        </p:blipFill>
        <p:spPr>
          <a:xfrm>
            <a:off x="-4087702" y="3930652"/>
            <a:ext cx="2286000" cy="1714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1"/>
        <p:cNvGrpSpPr/>
        <p:nvPr/>
      </p:nvGrpSpPr>
      <p:grpSpPr>
        <a:xfrm>
          <a:off x="0" y="0"/>
          <a:ext cx="0" cy="0"/>
          <a:chOff x="0" y="0"/>
          <a:chExt cx="0" cy="0"/>
        </a:xfrm>
      </p:grpSpPr>
      <p:sp>
        <p:nvSpPr>
          <p:cNvPr id="232" name="Google Shape;232;p9"/>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233" name="Google Shape;233;p9"/>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234" name="Google Shape;234;p9"/>
          <p:cNvSpPr txBox="1">
            <a:spLocks noGrp="1"/>
          </p:cNvSpPr>
          <p:nvPr>
            <p:ph type="body" idx="1"/>
          </p:nvPr>
        </p:nvSpPr>
        <p:spPr>
          <a:xfrm>
            <a:off x="457200" y="1484784"/>
            <a:ext cx="8229600" cy="5099316"/>
          </a:xfrm>
          <a:prstGeom prst="rect">
            <a:avLst/>
          </a:prstGeom>
          <a:noFill/>
          <a:ln>
            <a:noFill/>
          </a:ln>
        </p:spPr>
        <p:txBody>
          <a:bodyPr spcFirstLastPara="1" wrap="square" lIns="91425" tIns="45700" rIns="91425" bIns="45700" anchor="t" anchorCtr="0">
            <a:noAutofit/>
          </a:bodyPr>
          <a:lstStyle/>
          <a:p>
            <a:pPr marL="457200" lvl="0" indent="0" algn="just" rtl="0">
              <a:lnSpc>
                <a:spcPct val="150000"/>
              </a:lnSpc>
              <a:spcBef>
                <a:spcPts val="0"/>
              </a:spcBef>
              <a:spcAft>
                <a:spcPts val="0"/>
              </a:spcAft>
              <a:buSzPts val="1800"/>
              <a:buNone/>
            </a:pPr>
            <a:endParaRPr sz="1400"/>
          </a:p>
        </p:txBody>
      </p:sp>
      <p:pic>
        <p:nvPicPr>
          <p:cNvPr id="235" name="Google Shape;235;p9" title="Chart"/>
          <p:cNvPicPr preferRelativeResize="0"/>
          <p:nvPr/>
        </p:nvPicPr>
        <p:blipFill>
          <a:blip r:embed="rId4">
            <a:alphaModFix/>
          </a:blip>
          <a:stretch>
            <a:fillRect/>
          </a:stretch>
        </p:blipFill>
        <p:spPr>
          <a:xfrm>
            <a:off x="840225" y="1662325"/>
            <a:ext cx="7463551" cy="4618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9"/>
        <p:cNvGrpSpPr/>
        <p:nvPr/>
      </p:nvGrpSpPr>
      <p:grpSpPr>
        <a:xfrm>
          <a:off x="0" y="0"/>
          <a:ext cx="0" cy="0"/>
          <a:chOff x="0" y="0"/>
          <a:chExt cx="0" cy="0"/>
        </a:xfrm>
      </p:grpSpPr>
      <p:sp>
        <p:nvSpPr>
          <p:cNvPr id="240" name="Google Shape;240;p8"/>
          <p:cNvSpPr txBox="1">
            <a:spLocks noGrp="1"/>
          </p:cNvSpPr>
          <p:nvPr>
            <p:ph type="title"/>
          </p:nvPr>
        </p:nvSpPr>
        <p:spPr>
          <a:xfrm>
            <a:off x="899592" y="692696"/>
            <a:ext cx="7920880" cy="115212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241" name="Google Shape;241;p8"/>
          <p:cNvCxnSpPr/>
          <p:nvPr/>
        </p:nvCxnSpPr>
        <p:spPr>
          <a:xfrm>
            <a:off x="971600" y="1484784"/>
            <a:ext cx="6480720" cy="0"/>
          </a:xfrm>
          <a:prstGeom prst="straightConnector1">
            <a:avLst/>
          </a:prstGeom>
          <a:noFill/>
          <a:ln w="19050" cap="flat" cmpd="sng">
            <a:solidFill>
              <a:srgbClr val="BFBFBF"/>
            </a:solidFill>
            <a:prstDash val="solid"/>
            <a:round/>
            <a:headEnd type="none" w="sm" len="sm"/>
            <a:tailEnd type="none" w="sm" len="sm"/>
          </a:ln>
        </p:spPr>
      </p:cxnSp>
      <p:sp>
        <p:nvSpPr>
          <p:cNvPr id="242" name="Google Shape;242;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600"/>
              <a:buNone/>
            </a:pPr>
            <a:endParaRPr sz="1600"/>
          </a:p>
          <a:p>
            <a:pPr marL="0" lvl="0" indent="0" algn="just" rtl="0">
              <a:lnSpc>
                <a:spcPct val="150000"/>
              </a:lnSpc>
              <a:spcBef>
                <a:spcPts val="0"/>
              </a:spcBef>
              <a:spcAft>
                <a:spcPts val="0"/>
              </a:spcAft>
              <a:buSzPts val="1800"/>
              <a:buNone/>
            </a:pPr>
            <a:r>
              <a:rPr lang="lt-LT" sz="1800" b="1"/>
              <a:t>         </a:t>
            </a:r>
            <a:r>
              <a:rPr lang="lt-LT" sz="1800" b="1">
                <a:latin typeface="Calibri"/>
                <a:ea typeface="Calibri"/>
                <a:cs typeface="Calibri"/>
                <a:sym typeface="Calibri"/>
              </a:rPr>
              <a:t>Apsvarstyta:</a:t>
            </a:r>
            <a:endParaRPr/>
          </a:p>
          <a:p>
            <a:pPr marL="0" lvl="0" indent="0" algn="just" rtl="0">
              <a:lnSpc>
                <a:spcPct val="150000"/>
              </a:lnSpc>
              <a:spcBef>
                <a:spcPts val="0"/>
              </a:spcBef>
              <a:spcAft>
                <a:spcPts val="0"/>
              </a:spcAft>
              <a:buSzPts val="1800"/>
              <a:buNone/>
            </a:pPr>
            <a:endParaRPr sz="1800" b="1">
              <a:latin typeface="Calibri"/>
              <a:ea typeface="Calibri"/>
              <a:cs typeface="Calibri"/>
              <a:sym typeface="Calibri"/>
            </a:endParaRPr>
          </a:p>
          <a:p>
            <a:pPr marL="457200" lvl="0" indent="-342900" algn="just" rtl="0">
              <a:lnSpc>
                <a:spcPct val="150000"/>
              </a:lnSpc>
              <a:spcBef>
                <a:spcPts val="0"/>
              </a:spcBef>
              <a:spcAft>
                <a:spcPts val="0"/>
              </a:spcAft>
              <a:buSzPts val="1800"/>
              <a:buChar char="•"/>
            </a:pPr>
            <a:r>
              <a:rPr lang="lt-LT" sz="1800">
                <a:latin typeface="Calibri"/>
                <a:ea typeface="Calibri"/>
                <a:cs typeface="Calibri"/>
                <a:sym typeface="Calibri"/>
              </a:rPr>
              <a:t>pasiūlymai Vilniaus miesto savivaldybės administracijos korupcijos prevencijos 2021-2022 m. programai ir įgyvendinimo priemonių planui;</a:t>
            </a:r>
            <a:endParaRPr/>
          </a:p>
          <a:p>
            <a:pPr marL="457200" lvl="0" indent="-342900" algn="just" rtl="0">
              <a:lnSpc>
                <a:spcPct val="150000"/>
              </a:lnSpc>
              <a:spcBef>
                <a:spcPts val="0"/>
              </a:spcBef>
              <a:spcAft>
                <a:spcPts val="0"/>
              </a:spcAft>
              <a:buSzPts val="1800"/>
              <a:buChar char="•"/>
            </a:pPr>
            <a:r>
              <a:rPr lang="lt-LT" sz="1800">
                <a:latin typeface="Calibri"/>
                <a:ea typeface="Calibri"/>
                <a:cs typeface="Calibri"/>
                <a:sym typeface="Calibri"/>
              </a:rPr>
              <a:t>Savivaldybės tarybos Antikorupcijos komisijos veiklos standartas;</a:t>
            </a:r>
            <a:endParaRPr sz="1800">
              <a:latin typeface="Calibri"/>
              <a:ea typeface="Calibri"/>
              <a:cs typeface="Calibri"/>
              <a:sym typeface="Calibri"/>
            </a:endParaRPr>
          </a:p>
          <a:p>
            <a:pPr marL="457200" lvl="0" indent="-342900" algn="just" rtl="0">
              <a:lnSpc>
                <a:spcPct val="150000"/>
              </a:lnSpc>
              <a:spcBef>
                <a:spcPts val="0"/>
              </a:spcBef>
              <a:spcAft>
                <a:spcPts val="0"/>
              </a:spcAft>
              <a:buSzPts val="1800"/>
              <a:buChar char="•"/>
            </a:pPr>
            <a:r>
              <a:rPr lang="lt-LT" sz="1800">
                <a:latin typeface="Calibri"/>
                <a:ea typeface="Calibri"/>
                <a:cs typeface="Calibri"/>
                <a:sym typeface="Calibri"/>
              </a:rPr>
              <a:t>Antikorupcijos komisijos darbo tvarka;</a:t>
            </a:r>
            <a:endParaRPr sz="1800">
              <a:latin typeface="Calibri"/>
              <a:ea typeface="Calibri"/>
              <a:cs typeface="Calibri"/>
              <a:sym typeface="Calibri"/>
            </a:endParaRPr>
          </a:p>
          <a:p>
            <a:pPr marL="457200" lvl="0" indent="-342900" algn="just" rtl="0">
              <a:lnSpc>
                <a:spcPct val="150000"/>
              </a:lnSpc>
              <a:spcBef>
                <a:spcPts val="0"/>
              </a:spcBef>
              <a:spcAft>
                <a:spcPts val="0"/>
              </a:spcAft>
              <a:buSzPts val="1800"/>
              <a:buChar char="•"/>
            </a:pPr>
            <a:r>
              <a:rPr lang="lt-LT" sz="1800">
                <a:latin typeface="Calibri"/>
                <a:ea typeface="Calibri"/>
                <a:cs typeface="Calibri"/>
                <a:sym typeface="Calibri"/>
              </a:rPr>
              <a:t>Antikorupcijos komisijos </a:t>
            </a:r>
            <a:r>
              <a:rPr lang="lt-LT" sz="1800"/>
              <a:t>metinė veiklos ataskaita.</a:t>
            </a:r>
            <a:endParaRPr sz="18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6"/>
        <p:cNvGrpSpPr/>
        <p:nvPr/>
      </p:nvGrpSpPr>
      <p:grpSpPr>
        <a:xfrm>
          <a:off x="0" y="0"/>
          <a:ext cx="0" cy="0"/>
          <a:chOff x="0" y="0"/>
          <a:chExt cx="0" cy="0"/>
        </a:xfrm>
      </p:grpSpPr>
      <p:sp>
        <p:nvSpPr>
          <p:cNvPr id="247" name="Google Shape;247;p10"/>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248" name="Google Shape;248;p10"/>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249" name="Google Shape;249;p10"/>
          <p:cNvSpPr txBox="1">
            <a:spLocks noGrp="1"/>
          </p:cNvSpPr>
          <p:nvPr>
            <p:ph type="body" idx="1"/>
          </p:nvPr>
        </p:nvSpPr>
        <p:spPr>
          <a:xfrm>
            <a:off x="457200" y="1600200"/>
            <a:ext cx="8229600" cy="4983900"/>
          </a:xfrm>
          <a:prstGeom prst="rect">
            <a:avLst/>
          </a:prstGeom>
          <a:noFill/>
          <a:ln>
            <a:noFill/>
          </a:ln>
        </p:spPr>
        <p:txBody>
          <a:bodyPr spcFirstLastPara="1" wrap="square" lIns="91425" tIns="45700" rIns="91425" bIns="45700" anchor="t" anchorCtr="0">
            <a:noAutofit/>
          </a:bodyPr>
          <a:lstStyle/>
          <a:p>
            <a:pPr marL="0" lvl="0" indent="252095" algn="just" rtl="0">
              <a:lnSpc>
                <a:spcPct val="150000"/>
              </a:lnSpc>
              <a:spcBef>
                <a:spcPts val="0"/>
              </a:spcBef>
              <a:spcAft>
                <a:spcPts val="0"/>
              </a:spcAft>
              <a:buSzPts val="1800"/>
              <a:buNone/>
            </a:pPr>
            <a:r>
              <a:rPr lang="lt-LT" sz="1400" b="1"/>
              <a:t>Pradėti ir tęsiami tyrimai:</a:t>
            </a:r>
            <a:endParaRPr sz="1400" b="1"/>
          </a:p>
          <a:p>
            <a:pPr marL="114300" lvl="0" indent="0" algn="just" rtl="0">
              <a:lnSpc>
                <a:spcPct val="150000"/>
              </a:lnSpc>
              <a:spcBef>
                <a:spcPts val="0"/>
              </a:spcBef>
              <a:spcAft>
                <a:spcPts val="0"/>
              </a:spcAft>
              <a:buSzPts val="1800"/>
              <a:buNone/>
            </a:pPr>
            <a:r>
              <a:rPr lang="lt-LT" sz="1400">
                <a:latin typeface="Times New Roman"/>
                <a:ea typeface="Times New Roman"/>
                <a:cs typeface="Times New Roman"/>
                <a:sym typeface="Times New Roman"/>
              </a:rPr>
              <a:t>1. DĖL VILNIAUS MIESTO SAVIVALDYBĖS LĖŠŲ PANAUDOJIMO GRIGIŠKIŲ SENIŪNIJOJE </a:t>
            </a:r>
            <a:r>
              <a:rPr lang="lt-LT" sz="1400">
                <a:latin typeface="Calibri"/>
                <a:ea typeface="Calibri"/>
                <a:cs typeface="Calibri"/>
                <a:sym typeface="Calibri"/>
              </a:rPr>
              <a:t>(pakviesti Savivaldybės administracijos, Grigiškių seniūnijos ir UAB „Grinda“ atstovai paaiškinti nagrinėjamos situacijos, gautos sąskaitos už UAB „Grinda“ iš centralizuotų lėšų atliktus darbus Grigiškių seniūnijoje 2018-2020 m., pateiktos rekomendacijos Savivaldybės administracijai</a:t>
            </a:r>
            <a:r>
              <a:rPr lang="lt-LT" sz="1400"/>
              <a:t> ir</a:t>
            </a:r>
            <a:r>
              <a:rPr lang="lt-LT" sz="1400">
                <a:latin typeface="Calibri"/>
                <a:ea typeface="Calibri"/>
                <a:cs typeface="Calibri"/>
                <a:sym typeface="Calibri"/>
              </a:rPr>
              <a:t> UAB „Grindai“, Komisijos nario parengta išsami ataskaita, pateiktos papildomos užklausos. Taip pat išklausyti UAB ECONOMUS atstovo ir Savivaldybės administracijos atsakingų specialistų paaiškinimai Grigiškių vaikų žaidimo aikštelių eksploatacijos klausimu).</a:t>
            </a:r>
            <a:endParaRPr/>
          </a:p>
          <a:p>
            <a:pPr marL="114300" lvl="0" indent="0" algn="just" rtl="0">
              <a:lnSpc>
                <a:spcPct val="150000"/>
              </a:lnSpc>
              <a:spcBef>
                <a:spcPts val="0"/>
              </a:spcBef>
              <a:spcAft>
                <a:spcPts val="0"/>
              </a:spcAft>
              <a:buSzPts val="1800"/>
              <a:buNone/>
            </a:pPr>
            <a:endParaRPr sz="1400">
              <a:latin typeface="Calibri"/>
              <a:ea typeface="Calibri"/>
              <a:cs typeface="Calibri"/>
              <a:sym typeface="Calibri"/>
            </a:endParaRPr>
          </a:p>
          <a:p>
            <a:pPr marL="114300" lvl="0" indent="0" algn="just" rtl="0">
              <a:lnSpc>
                <a:spcPct val="150000"/>
              </a:lnSpc>
              <a:spcBef>
                <a:spcPts val="0"/>
              </a:spcBef>
              <a:spcAft>
                <a:spcPts val="0"/>
              </a:spcAft>
              <a:buSzPts val="1800"/>
              <a:buNone/>
            </a:pPr>
            <a:r>
              <a:rPr lang="lt-LT" sz="1400">
                <a:latin typeface="Calibri"/>
                <a:ea typeface="Calibri"/>
                <a:cs typeface="Calibri"/>
                <a:sym typeface="Calibri"/>
              </a:rPr>
              <a:t>2. DĖL VILNIAUS MIESTO SAVIVALDYBĖS IR UAB „VILNIAUS VANDENYS“ VYKDOMOS KVARTALINIŲ GERIAMOJO VANDENS TIEKIMO IR NUOTEKŲ TVARKYMO TINKLŲ PLĖTROS PARAIŠKŲ REITINGAVIMO BEI TAIKOMOS METODIKOS SKAIDRUMO (išklausyti atsakingi Savivaldybės administracijos darbuotojai, UAB „Vilniaus vandenys“ atstovai, pareiškėjas, išsiųstos užklausos Savivaldybės administracijai ir UAB „Vilniaus vandenys“ pagal skunde pateiktus punktus. Parengti ir UAB „Vilniaus vandenys“ pateikti konkretūs siūlymai dėl metodikos tikslinimo, į kuriuos bendrovė atsižvelgė tik iš dalies. Su rekomendacijomis kreiptasi į Savivaldybės administraciją, Savivaldybės tarybos Aplinkos ir energetikos komitetą, LR Aplinkos ministeriją).</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
        <p:cNvGrpSpPr/>
        <p:nvPr/>
      </p:nvGrpSpPr>
      <p:grpSpPr>
        <a:xfrm>
          <a:off x="0" y="0"/>
          <a:ext cx="0" cy="0"/>
          <a:chOff x="0" y="0"/>
          <a:chExt cx="0" cy="0"/>
        </a:xfrm>
      </p:grpSpPr>
      <p:sp>
        <p:nvSpPr>
          <p:cNvPr id="254" name="Google Shape;254;g11f0c3c79eb_0_9"/>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255" name="Google Shape;255;g11f0c3c79eb_0_9"/>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256" name="Google Shape;256;g11f0c3c79eb_0_9"/>
          <p:cNvSpPr txBox="1">
            <a:spLocks noGrp="1"/>
          </p:cNvSpPr>
          <p:nvPr>
            <p:ph type="body" idx="1"/>
          </p:nvPr>
        </p:nvSpPr>
        <p:spPr>
          <a:xfrm>
            <a:off x="457200" y="1600200"/>
            <a:ext cx="8229600" cy="4983900"/>
          </a:xfrm>
          <a:prstGeom prst="rect">
            <a:avLst/>
          </a:prstGeom>
          <a:noFill/>
          <a:ln>
            <a:noFill/>
          </a:ln>
        </p:spPr>
        <p:txBody>
          <a:bodyPr spcFirstLastPara="1" wrap="square" lIns="91425" tIns="45700" rIns="91425" bIns="45700" anchor="t" anchorCtr="0">
            <a:noAutofit/>
          </a:bodyPr>
          <a:lstStyle/>
          <a:p>
            <a:pPr marL="0" lvl="0" indent="252095" algn="just" rtl="0">
              <a:lnSpc>
                <a:spcPct val="150000"/>
              </a:lnSpc>
              <a:spcBef>
                <a:spcPts val="0"/>
              </a:spcBef>
              <a:spcAft>
                <a:spcPts val="0"/>
              </a:spcAft>
              <a:buClr>
                <a:schemeClr val="dk1"/>
              </a:buClr>
              <a:buSzPts val="1800"/>
              <a:buFont typeface="Arial"/>
              <a:buNone/>
            </a:pPr>
            <a:r>
              <a:rPr lang="lt-LT" sz="1600" b="1"/>
              <a:t>Pradėti ir tęsiami tyrimai:</a:t>
            </a:r>
            <a:endParaRPr/>
          </a:p>
          <a:p>
            <a:pPr marL="0" lvl="0" indent="252095" algn="just" rtl="0">
              <a:lnSpc>
                <a:spcPct val="150000"/>
              </a:lnSpc>
              <a:spcBef>
                <a:spcPts val="0"/>
              </a:spcBef>
              <a:spcAft>
                <a:spcPts val="0"/>
              </a:spcAft>
              <a:buClr>
                <a:schemeClr val="dk1"/>
              </a:buClr>
              <a:buSzPts val="1800"/>
              <a:buFont typeface="Arial"/>
              <a:buNone/>
            </a:pPr>
            <a:endParaRPr sz="1600" b="1"/>
          </a:p>
          <a:p>
            <a:pPr marL="114300" lvl="0" indent="0" algn="just" rtl="0">
              <a:lnSpc>
                <a:spcPct val="150000"/>
              </a:lnSpc>
              <a:spcBef>
                <a:spcPts val="0"/>
              </a:spcBef>
              <a:spcAft>
                <a:spcPts val="0"/>
              </a:spcAft>
              <a:buClr>
                <a:schemeClr val="dk1"/>
              </a:buClr>
              <a:buSzPts val="1800"/>
              <a:buFont typeface="Arial"/>
              <a:buNone/>
            </a:pPr>
            <a:r>
              <a:rPr lang="lt-LT" sz="1400"/>
              <a:t>3. DĖL VILNIAUS MIESTO SAVIVALDYBĖS MERO REMIGIJAUS ŠIMAŠIAUS GALIMO PIKTNAUDŽIAVIMO VYKDANT SAVIVALDYBĖS PROJEKTUS (pateiktos užklausos Savivaldybės administracijai, kreiptasi ir gauti atsakymai iš tyrimus vykdžiusių institucijų).</a:t>
            </a:r>
            <a:endParaRPr/>
          </a:p>
          <a:p>
            <a:pPr marL="114300" lvl="0" indent="0" algn="just" rtl="0">
              <a:lnSpc>
                <a:spcPct val="150000"/>
              </a:lnSpc>
              <a:spcBef>
                <a:spcPts val="0"/>
              </a:spcBef>
              <a:spcAft>
                <a:spcPts val="0"/>
              </a:spcAft>
              <a:buClr>
                <a:schemeClr val="dk1"/>
              </a:buClr>
              <a:buSzPts val="1800"/>
              <a:buFont typeface="Arial"/>
              <a:buNone/>
            </a:pPr>
            <a:endParaRPr sz="1400"/>
          </a:p>
          <a:p>
            <a:pPr marL="114300" lvl="0" indent="0" algn="just" rtl="0">
              <a:lnSpc>
                <a:spcPct val="150000"/>
              </a:lnSpc>
              <a:spcBef>
                <a:spcPts val="0"/>
              </a:spcBef>
              <a:spcAft>
                <a:spcPts val="0"/>
              </a:spcAft>
              <a:buClr>
                <a:schemeClr val="dk1"/>
              </a:buClr>
              <a:buSzPts val="1800"/>
              <a:buFont typeface="Arial"/>
              <a:buNone/>
            </a:pPr>
            <a:r>
              <a:rPr lang="lt-LT" sz="1400"/>
              <a:t>4. DĖL TERITORIJOS PLANAVIMO (konkretūs sprendimai bus priimti turint teismo procesinį dokumentą).</a:t>
            </a:r>
            <a:endParaRPr/>
          </a:p>
          <a:p>
            <a:pPr marL="114300" lvl="0" indent="0" algn="just" rtl="0">
              <a:lnSpc>
                <a:spcPct val="150000"/>
              </a:lnSpc>
              <a:spcBef>
                <a:spcPts val="0"/>
              </a:spcBef>
              <a:spcAft>
                <a:spcPts val="0"/>
              </a:spcAft>
              <a:buClr>
                <a:schemeClr val="dk1"/>
              </a:buClr>
              <a:buSzPts val="1800"/>
              <a:buFont typeface="Arial"/>
              <a:buNone/>
            </a:pPr>
            <a:endParaRPr sz="1400"/>
          </a:p>
          <a:p>
            <a:pPr marL="114300" lvl="0" indent="0" algn="just" rtl="0">
              <a:lnSpc>
                <a:spcPct val="150000"/>
              </a:lnSpc>
              <a:spcBef>
                <a:spcPts val="0"/>
              </a:spcBef>
              <a:spcAft>
                <a:spcPts val="0"/>
              </a:spcAft>
              <a:buClr>
                <a:schemeClr val="dk1"/>
              </a:buClr>
              <a:buSzPts val="1800"/>
              <a:buFont typeface="Arial"/>
              <a:buNone/>
            </a:pPr>
            <a:r>
              <a:rPr lang="lt-LT" sz="1400"/>
              <a:t>5. DĖL ANTIKORUPCIJOS KOMISIJOS ATLIKTO TYRIMO (atnaujintas tyrimas, siekiant išsiaiškinti, kaip buvo įgyvendintos Komisijos 2020-01-09 išvados, tuo klausimu kreipiantis į atitinkamas institucijas).</a:t>
            </a:r>
            <a:endParaRPr/>
          </a:p>
          <a:p>
            <a:pPr marL="114300" lvl="0" indent="0" algn="just" rtl="0">
              <a:lnSpc>
                <a:spcPct val="150000"/>
              </a:lnSpc>
              <a:spcBef>
                <a:spcPts val="0"/>
              </a:spcBef>
              <a:spcAft>
                <a:spcPts val="0"/>
              </a:spcAft>
              <a:buClr>
                <a:schemeClr val="dk1"/>
              </a:buClr>
              <a:buSzPts val="1800"/>
              <a:buFont typeface="Arial"/>
              <a:buNone/>
            </a:pPr>
            <a:endParaRPr sz="1400"/>
          </a:p>
          <a:p>
            <a:pPr marL="114300" lvl="0" indent="0" algn="just" rtl="0">
              <a:lnSpc>
                <a:spcPct val="150000"/>
              </a:lnSpc>
              <a:spcBef>
                <a:spcPts val="0"/>
              </a:spcBef>
              <a:spcAft>
                <a:spcPts val="0"/>
              </a:spcAft>
              <a:buClr>
                <a:schemeClr val="dk1"/>
              </a:buClr>
              <a:buSzPts val="1800"/>
              <a:buFont typeface="Arial"/>
              <a:buNone/>
            </a:pPr>
            <a:r>
              <a:rPr lang="lt-LT" sz="1400"/>
              <a:t>6. DĖL ĮSTATYMO PAŽEIDIMŲ (pateiktos užklausos Savivaldybės administracijai).</a:t>
            </a:r>
            <a:endParaRPr/>
          </a:p>
          <a:p>
            <a:pPr marL="114300" lvl="0" indent="0" algn="just" rtl="0">
              <a:lnSpc>
                <a:spcPct val="150000"/>
              </a:lnSpc>
              <a:spcBef>
                <a:spcPts val="0"/>
              </a:spcBef>
              <a:spcAft>
                <a:spcPts val="0"/>
              </a:spcAft>
              <a:buClr>
                <a:schemeClr val="dk1"/>
              </a:buClr>
              <a:buSzPts val="1800"/>
              <a:buFont typeface="Arial"/>
              <a:buNone/>
            </a:pP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0"/>
        <p:cNvGrpSpPr/>
        <p:nvPr/>
      </p:nvGrpSpPr>
      <p:grpSpPr>
        <a:xfrm>
          <a:off x="0" y="0"/>
          <a:ext cx="0" cy="0"/>
          <a:chOff x="0" y="0"/>
          <a:chExt cx="0" cy="0"/>
        </a:xfrm>
      </p:grpSpPr>
      <p:sp>
        <p:nvSpPr>
          <p:cNvPr id="261" name="Google Shape;261;g11f0c3c79eb_0_15"/>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262" name="Google Shape;262;g11f0c3c79eb_0_15"/>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263" name="Google Shape;263;g11f0c3c79eb_0_15"/>
          <p:cNvSpPr txBox="1">
            <a:spLocks noGrp="1"/>
          </p:cNvSpPr>
          <p:nvPr>
            <p:ph type="body" idx="1"/>
          </p:nvPr>
        </p:nvSpPr>
        <p:spPr>
          <a:xfrm>
            <a:off x="457200" y="1600200"/>
            <a:ext cx="8229600" cy="4983900"/>
          </a:xfrm>
          <a:prstGeom prst="rect">
            <a:avLst/>
          </a:prstGeom>
          <a:noFill/>
          <a:ln>
            <a:noFill/>
          </a:ln>
        </p:spPr>
        <p:txBody>
          <a:bodyPr spcFirstLastPara="1" wrap="square" lIns="91425" tIns="45700" rIns="91425" bIns="45700" anchor="t" anchorCtr="0">
            <a:noAutofit/>
          </a:bodyPr>
          <a:lstStyle/>
          <a:p>
            <a:pPr marL="0" lvl="0" indent="252095" algn="just" rtl="0">
              <a:lnSpc>
                <a:spcPct val="150000"/>
              </a:lnSpc>
              <a:spcBef>
                <a:spcPts val="0"/>
              </a:spcBef>
              <a:spcAft>
                <a:spcPts val="0"/>
              </a:spcAft>
              <a:buClr>
                <a:schemeClr val="dk1"/>
              </a:buClr>
              <a:buSzPts val="1800"/>
              <a:buFont typeface="Arial"/>
              <a:buNone/>
            </a:pPr>
            <a:r>
              <a:rPr lang="lt-LT" sz="1600" b="1"/>
              <a:t>Pradėti ir tęsiami tyrimai:</a:t>
            </a:r>
            <a:endParaRPr/>
          </a:p>
          <a:p>
            <a:pPr marL="0" lvl="0" indent="252095" algn="just" rtl="0">
              <a:lnSpc>
                <a:spcPct val="150000"/>
              </a:lnSpc>
              <a:spcBef>
                <a:spcPts val="0"/>
              </a:spcBef>
              <a:spcAft>
                <a:spcPts val="0"/>
              </a:spcAft>
              <a:buClr>
                <a:schemeClr val="dk1"/>
              </a:buClr>
              <a:buSzPts val="1800"/>
              <a:buFont typeface="Arial"/>
              <a:buNone/>
            </a:pPr>
            <a:endParaRPr sz="1600" b="1"/>
          </a:p>
          <a:p>
            <a:pPr marL="114300" lvl="0" indent="0" algn="just" rtl="0">
              <a:lnSpc>
                <a:spcPct val="150000"/>
              </a:lnSpc>
              <a:spcBef>
                <a:spcPts val="0"/>
              </a:spcBef>
              <a:spcAft>
                <a:spcPts val="0"/>
              </a:spcAft>
              <a:buClr>
                <a:schemeClr val="dk1"/>
              </a:buClr>
              <a:buSzPts val="1800"/>
              <a:buFont typeface="Arial"/>
              <a:buNone/>
            </a:pPr>
            <a:r>
              <a:rPr lang="lt-LT" sz="1400"/>
              <a:t>7. DĖL VILNIAUS MIESTO SAVIVALDYBĖS VYKDOMOSIOS INSTITUCIJOS ADMINISTRACIJAI LR VYRIAUSYBĖS 1992 M. LAPKRIČIO 30 D. NUTARIMO NR. 913,- 1, 2, 3 PUNKTAIS PRISKIRTOS PAREIGOS NEVYKDYMO, PIKTNAUDŽIAVIMO TARNYBINE PADĖTIMI (pateiktos užklausos Savivaldybės administracijai, konkretūs sprendimai bus priimti turint teismo procesinį dokumentą).</a:t>
            </a:r>
            <a:endParaRPr/>
          </a:p>
          <a:p>
            <a:pPr marL="114300" lvl="0" indent="0" algn="just" rtl="0">
              <a:lnSpc>
                <a:spcPct val="150000"/>
              </a:lnSpc>
              <a:spcBef>
                <a:spcPts val="0"/>
              </a:spcBef>
              <a:spcAft>
                <a:spcPts val="0"/>
              </a:spcAft>
              <a:buClr>
                <a:schemeClr val="dk1"/>
              </a:buClr>
              <a:buSzPts val="1800"/>
              <a:buFont typeface="Arial"/>
              <a:buNone/>
            </a:pPr>
            <a:endParaRPr sz="1400"/>
          </a:p>
          <a:p>
            <a:pPr marL="114300" lvl="0" indent="0" algn="just" rtl="0">
              <a:lnSpc>
                <a:spcPct val="150000"/>
              </a:lnSpc>
              <a:spcBef>
                <a:spcPts val="0"/>
              </a:spcBef>
              <a:spcAft>
                <a:spcPts val="0"/>
              </a:spcAft>
              <a:buClr>
                <a:schemeClr val="dk1"/>
              </a:buClr>
              <a:buSzPts val="1800"/>
              <a:buFont typeface="Arial"/>
              <a:buNone/>
            </a:pPr>
            <a:r>
              <a:rPr lang="lt-LT" sz="1400"/>
              <a:t>8. DĖL VILNIAUS MIESTO SAVIVALDYBĖS ADMINISTRACIJOS DIREKTORIAUS 2015 M. RUGSĖJO 11 D. ĮSAKYMO NR. 30-3024 SUDARYMO APLINKYBIŲ (pateiktos užklausos Savivaldybės administracijai, laukiama galutinio teismo sprendimo).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68" name="Google Shape;268;p11"/>
          <p:cNvSpPr txBox="1">
            <a:spLocks noGrp="1"/>
          </p:cNvSpPr>
          <p:nvPr>
            <p:ph type="ctrTitle"/>
          </p:nvPr>
        </p:nvSpPr>
        <p:spPr>
          <a:xfrm>
            <a:off x="685800" y="301840"/>
            <a:ext cx="7772400" cy="99429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2800"/>
              <a:buFont typeface="Arial"/>
              <a:buNone/>
            </a:pPr>
            <a:r>
              <a:rPr lang="lt-LT" sz="1800" b="1">
                <a:solidFill>
                  <a:schemeClr val="lt1"/>
                </a:solidFill>
                <a:latin typeface="Arial"/>
                <a:ea typeface="Arial"/>
                <a:cs typeface="Arial"/>
                <a:sym typeface="Arial"/>
              </a:rPr>
              <a:t>VILNIAUS MIESTO SAVIVALDYBĖS TARYBOS </a:t>
            </a:r>
            <a:br>
              <a:rPr lang="lt-LT" sz="1800" b="1">
                <a:solidFill>
                  <a:schemeClr val="lt1"/>
                </a:solidFill>
                <a:latin typeface="Arial"/>
                <a:ea typeface="Arial"/>
                <a:cs typeface="Arial"/>
                <a:sym typeface="Arial"/>
              </a:rPr>
            </a:br>
            <a:r>
              <a:rPr lang="lt-LT" sz="1800" b="1">
                <a:solidFill>
                  <a:schemeClr val="lt1"/>
                </a:solidFill>
                <a:latin typeface="Arial"/>
                <a:ea typeface="Arial"/>
                <a:cs typeface="Arial"/>
                <a:sym typeface="Arial"/>
              </a:rPr>
              <a:t>ANTIKORUPCIJOS KOMISIJA</a:t>
            </a:r>
            <a:endParaRPr/>
          </a:p>
        </p:txBody>
      </p:sp>
      <p:pic>
        <p:nvPicPr>
          <p:cNvPr id="269" name="Google Shape;269;p11"/>
          <p:cNvPicPr preferRelativeResize="0"/>
          <p:nvPr/>
        </p:nvPicPr>
        <p:blipFill rotWithShape="1">
          <a:blip r:embed="rId4">
            <a:alphaModFix/>
          </a:blip>
          <a:srcRect/>
          <a:stretch/>
        </p:blipFill>
        <p:spPr>
          <a:xfrm>
            <a:off x="781235" y="1464816"/>
            <a:ext cx="7581530" cy="5326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p2"/>
          <p:cNvSpPr txBox="1">
            <a:spLocks noGrp="1"/>
          </p:cNvSpPr>
          <p:nvPr>
            <p:ph type="ctrTitle"/>
          </p:nvPr>
        </p:nvSpPr>
        <p:spPr>
          <a:xfrm>
            <a:off x="3059832" y="1988840"/>
            <a:ext cx="3168352" cy="259471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2800"/>
              <a:buFont typeface="Arial"/>
              <a:buNone/>
            </a:pPr>
            <a:r>
              <a:rPr lang="lt-LT" sz="2800" b="1">
                <a:solidFill>
                  <a:schemeClr val="lt1"/>
                </a:solidFill>
                <a:latin typeface="Arial"/>
                <a:ea typeface="Arial"/>
                <a:cs typeface="Arial"/>
                <a:sym typeface="Arial"/>
              </a:rPr>
              <a:t>2021 M. GEGUŽĖS MĖN. - 2022 M. BALANDŽIO MĖN. VEIKLOS ATASKAITA</a:t>
            </a:r>
            <a:endParaRPr sz="2800" b="1">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3"/>
          <p:cNvSpPr txBox="1">
            <a:spLocks noGrp="1"/>
          </p:cNvSpPr>
          <p:nvPr>
            <p:ph type="title"/>
          </p:nvPr>
        </p:nvSpPr>
        <p:spPr>
          <a:xfrm>
            <a:off x="899592" y="692696"/>
            <a:ext cx="7920880" cy="115212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Antikorupcijos komisijos narių lankomumas (%)</a:t>
            </a:r>
            <a:endParaRPr sz="1800" b="1">
              <a:solidFill>
                <a:srgbClr val="3F3F3F"/>
              </a:solidFill>
              <a:latin typeface="Arial"/>
              <a:ea typeface="Arial"/>
              <a:cs typeface="Arial"/>
              <a:sym typeface="Arial"/>
            </a:endParaRPr>
          </a:p>
        </p:txBody>
      </p:sp>
      <p:cxnSp>
        <p:nvCxnSpPr>
          <p:cNvPr id="158" name="Google Shape;158;p3"/>
          <p:cNvCxnSpPr/>
          <p:nvPr/>
        </p:nvCxnSpPr>
        <p:spPr>
          <a:xfrm>
            <a:off x="971600" y="1484784"/>
            <a:ext cx="6480720" cy="0"/>
          </a:xfrm>
          <a:prstGeom prst="straightConnector1">
            <a:avLst/>
          </a:prstGeom>
          <a:noFill/>
          <a:ln w="19050" cap="flat" cmpd="sng">
            <a:solidFill>
              <a:srgbClr val="BFBFBF"/>
            </a:solidFill>
            <a:prstDash val="solid"/>
            <a:round/>
            <a:headEnd type="none" w="sm" len="sm"/>
            <a:tailEnd type="none" w="sm" len="sm"/>
          </a:ln>
        </p:spPr>
      </p:cxnSp>
      <p:pic>
        <p:nvPicPr>
          <p:cNvPr id="159" name="Google Shape;159;p3" title="Chart"/>
          <p:cNvPicPr preferRelativeResize="0"/>
          <p:nvPr/>
        </p:nvPicPr>
        <p:blipFill>
          <a:blip r:embed="rId4">
            <a:alphaModFix/>
          </a:blip>
          <a:stretch>
            <a:fillRect/>
          </a:stretch>
        </p:blipFill>
        <p:spPr>
          <a:xfrm>
            <a:off x="765100" y="1785999"/>
            <a:ext cx="7613789" cy="47083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4"/>
          <p:cNvSpPr txBox="1">
            <a:spLocks noGrp="1"/>
          </p:cNvSpPr>
          <p:nvPr>
            <p:ph type="title"/>
          </p:nvPr>
        </p:nvSpPr>
        <p:spPr>
          <a:xfrm>
            <a:off x="899592" y="692696"/>
            <a:ext cx="7920880" cy="115212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sp>
        <p:nvSpPr>
          <p:cNvPr id="165" name="Google Shape;165;p4"/>
          <p:cNvSpPr txBox="1">
            <a:spLocks noGrp="1"/>
          </p:cNvSpPr>
          <p:nvPr>
            <p:ph type="body" idx="1"/>
          </p:nvPr>
        </p:nvSpPr>
        <p:spPr>
          <a:xfrm>
            <a:off x="899592" y="1772816"/>
            <a:ext cx="7920880" cy="4525963"/>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1800"/>
              <a:buNone/>
            </a:pPr>
            <a:r>
              <a:rPr lang="lt-LT" sz="1600"/>
              <a:t>Per ataskaitinį laikotarpį suorganizuoti </a:t>
            </a:r>
            <a:r>
              <a:rPr lang="lt-LT" sz="1600" b="1"/>
              <a:t>5 Komisijos posėdžiai, apsvarstyti 44 klausimai.</a:t>
            </a:r>
            <a:endParaRPr sz="1600" b="1"/>
          </a:p>
          <a:p>
            <a:pPr marL="0" lvl="0" indent="0" algn="just" rtl="0">
              <a:lnSpc>
                <a:spcPct val="150000"/>
              </a:lnSpc>
              <a:spcBef>
                <a:spcPts val="0"/>
              </a:spcBef>
              <a:spcAft>
                <a:spcPts val="0"/>
              </a:spcAft>
              <a:buSzPts val="1800"/>
              <a:buNone/>
            </a:pPr>
            <a:r>
              <a:rPr lang="lt-LT" sz="1600" b="1"/>
              <a:t>       </a:t>
            </a:r>
            <a:endParaRPr/>
          </a:p>
          <a:p>
            <a:pPr marL="0" lvl="0" indent="0" algn="just" rtl="0">
              <a:lnSpc>
                <a:spcPct val="150000"/>
              </a:lnSpc>
              <a:spcBef>
                <a:spcPts val="0"/>
              </a:spcBef>
              <a:spcAft>
                <a:spcPts val="0"/>
              </a:spcAft>
              <a:buSzPts val="1800"/>
              <a:buNone/>
            </a:pPr>
            <a:r>
              <a:rPr lang="lt-LT" sz="1600" b="1"/>
              <a:t> Komisijos posėdžių kviestiniai dalyviai</a:t>
            </a:r>
            <a:r>
              <a:rPr lang="lt-LT" sz="1600"/>
              <a:t>:</a:t>
            </a:r>
            <a:endParaRPr sz="1600"/>
          </a:p>
          <a:p>
            <a:pPr marL="342900" lvl="0" indent="-317500" algn="just" rtl="0">
              <a:lnSpc>
                <a:spcPct val="150000"/>
              </a:lnSpc>
              <a:spcBef>
                <a:spcPts val="0"/>
              </a:spcBef>
              <a:spcAft>
                <a:spcPts val="0"/>
              </a:spcAft>
              <a:buSzPts val="1400"/>
              <a:buFont typeface="Calibri"/>
              <a:buChar char="•"/>
            </a:pPr>
            <a:r>
              <a:rPr lang="lt-LT" sz="1600"/>
              <a:t>Vilniaus miesto savivaldybės administracijos darbuotojai; </a:t>
            </a:r>
            <a:endParaRPr sz="1600"/>
          </a:p>
          <a:p>
            <a:pPr marL="342900" lvl="0" indent="-317500" algn="just" rtl="0">
              <a:lnSpc>
                <a:spcPct val="150000"/>
              </a:lnSpc>
              <a:spcBef>
                <a:spcPts val="0"/>
              </a:spcBef>
              <a:spcAft>
                <a:spcPts val="0"/>
              </a:spcAft>
              <a:buSzPts val="1400"/>
              <a:buFont typeface="Calibri"/>
              <a:buChar char="•"/>
            </a:pPr>
            <a:r>
              <a:rPr lang="lt-LT" sz="1600">
                <a:latin typeface="Calibri"/>
                <a:ea typeface="Calibri"/>
                <a:cs typeface="Calibri"/>
                <a:sym typeface="Calibri"/>
              </a:rPr>
              <a:t>Vilniaus miesto savivaldybės įmonių/įstaigų darbuotojai</a:t>
            </a:r>
            <a:r>
              <a:rPr lang="lt-LT" sz="1600"/>
              <a:t>;</a:t>
            </a:r>
            <a:endParaRPr/>
          </a:p>
          <a:p>
            <a:pPr marL="342900" lvl="0" indent="-317500" algn="just" rtl="0">
              <a:lnSpc>
                <a:spcPct val="150000"/>
              </a:lnSpc>
              <a:spcBef>
                <a:spcPts val="0"/>
              </a:spcBef>
              <a:spcAft>
                <a:spcPts val="0"/>
              </a:spcAft>
              <a:buSzPts val="1400"/>
              <a:buFont typeface="Calibri"/>
              <a:buChar char="•"/>
            </a:pPr>
            <a:r>
              <a:rPr lang="lt-LT" sz="1600"/>
              <a:t>Skundų pareiškėjai.</a:t>
            </a:r>
            <a:endParaRPr sz="1400"/>
          </a:p>
          <a:p>
            <a:pPr marL="0" lvl="0" indent="0" algn="just" rtl="0">
              <a:lnSpc>
                <a:spcPct val="150000"/>
              </a:lnSpc>
              <a:spcBef>
                <a:spcPts val="0"/>
              </a:spcBef>
              <a:spcAft>
                <a:spcPts val="0"/>
              </a:spcAft>
              <a:buClr>
                <a:schemeClr val="dk1"/>
              </a:buClr>
              <a:buSzPts val="1100"/>
              <a:buFont typeface="Arial"/>
              <a:buNone/>
            </a:pPr>
            <a:r>
              <a:rPr lang="lt-LT" sz="1600" b="1"/>
              <a:t>Bendradarbiauta/kreiptasi į 13 institucijų/įstaigų pagal nagrinėtus klausimus: </a:t>
            </a:r>
            <a:endParaRPr/>
          </a:p>
          <a:p>
            <a:pPr marL="0" lvl="0" indent="0" algn="just" rtl="0">
              <a:lnSpc>
                <a:spcPct val="150000"/>
              </a:lnSpc>
              <a:spcBef>
                <a:spcPts val="0"/>
              </a:spcBef>
              <a:spcAft>
                <a:spcPts val="0"/>
              </a:spcAft>
              <a:buClr>
                <a:schemeClr val="dk1"/>
              </a:buClr>
              <a:buSzPts val="1100"/>
              <a:buFont typeface="Arial"/>
              <a:buNone/>
            </a:pPr>
            <a:r>
              <a:rPr lang="lt-LT" sz="1600"/>
              <a:t>Vilniaus miesto savivaldybė, LR Vyriausybė, LR Seimo Antikorupcijos komisija, Specialiųjų tyrimų tarnyba, Viešųjų pirkimų tarnyba, Vyriausioji rinkimų komisija, Vyriausioji tarnybinės etikos komisija, Liuksemburgo finansų sektoriaus priežiūros komisija, SĮ „Vilniaus planas“, UAB „Vilniaus vandenys“, SĮ „Vilniaus atliekų sistemos administratorius“, UAB „Grinda“, Lietuvos savivaldybių asociacija, LR Aplinkos ministerija</a:t>
            </a:r>
            <a:endParaRPr sz="1400"/>
          </a:p>
          <a:p>
            <a:pPr marL="0" lvl="0" indent="0" algn="just" rtl="0">
              <a:lnSpc>
                <a:spcPct val="150000"/>
              </a:lnSpc>
              <a:spcBef>
                <a:spcPts val="0"/>
              </a:spcBef>
              <a:spcAft>
                <a:spcPts val="0"/>
              </a:spcAft>
              <a:buSzPts val="1800"/>
              <a:buNone/>
            </a:pPr>
            <a:endParaRPr sz="1400"/>
          </a:p>
          <a:p>
            <a:pPr marL="0" lvl="0" indent="0" algn="just" rtl="0">
              <a:lnSpc>
                <a:spcPct val="150000"/>
              </a:lnSpc>
              <a:spcBef>
                <a:spcPts val="0"/>
              </a:spcBef>
              <a:spcAft>
                <a:spcPts val="0"/>
              </a:spcAft>
              <a:buSzPts val="1800"/>
              <a:buNone/>
            </a:pPr>
            <a:endParaRPr sz="1400"/>
          </a:p>
          <a:p>
            <a:pPr marL="0" lvl="0" indent="0" algn="just" rtl="0">
              <a:lnSpc>
                <a:spcPct val="150000"/>
              </a:lnSpc>
              <a:spcBef>
                <a:spcPts val="0"/>
              </a:spcBef>
              <a:spcAft>
                <a:spcPts val="0"/>
              </a:spcAft>
              <a:buSzPts val="1800"/>
              <a:buNone/>
            </a:pPr>
            <a:endParaRPr sz="1400"/>
          </a:p>
          <a:p>
            <a:pPr marL="0" lvl="0" indent="0" algn="just" rtl="0">
              <a:lnSpc>
                <a:spcPct val="150000"/>
              </a:lnSpc>
              <a:spcBef>
                <a:spcPts val="0"/>
              </a:spcBef>
              <a:spcAft>
                <a:spcPts val="0"/>
              </a:spcAft>
              <a:buSzPts val="1800"/>
              <a:buNone/>
            </a:pPr>
            <a:endParaRPr sz="1200">
              <a:latin typeface="Times New Roman"/>
              <a:ea typeface="Times New Roman"/>
              <a:cs typeface="Times New Roman"/>
              <a:sym typeface="Times New Roman"/>
            </a:endParaRPr>
          </a:p>
          <a:p>
            <a:pPr marL="0" lvl="0" indent="0" algn="just" rtl="0">
              <a:lnSpc>
                <a:spcPct val="100000"/>
              </a:lnSpc>
              <a:spcBef>
                <a:spcPts val="360"/>
              </a:spcBef>
              <a:spcAft>
                <a:spcPts val="0"/>
              </a:spcAft>
              <a:buSzPts val="1800"/>
              <a:buNone/>
            </a:pPr>
            <a:endParaRPr/>
          </a:p>
        </p:txBody>
      </p:sp>
      <p:cxnSp>
        <p:nvCxnSpPr>
          <p:cNvPr id="166" name="Google Shape;166;p4"/>
          <p:cNvCxnSpPr/>
          <p:nvPr/>
        </p:nvCxnSpPr>
        <p:spPr>
          <a:xfrm>
            <a:off x="971600" y="1484784"/>
            <a:ext cx="6480720" cy="0"/>
          </a:xfrm>
          <a:prstGeom prst="straightConnector1">
            <a:avLst/>
          </a:prstGeom>
          <a:noFill/>
          <a:ln w="19050" cap="flat" cmpd="sng">
            <a:solidFill>
              <a:srgbClr val="BFBFBF"/>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5"/>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172" name="Google Shape;172;p5"/>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173" name="Google Shape;173;p5"/>
          <p:cNvSpPr txBox="1">
            <a:spLocks noGrp="1"/>
          </p:cNvSpPr>
          <p:nvPr>
            <p:ph type="body" idx="1"/>
          </p:nvPr>
        </p:nvSpPr>
        <p:spPr>
          <a:xfrm>
            <a:off x="457200" y="1484784"/>
            <a:ext cx="8229600" cy="5099316"/>
          </a:xfrm>
          <a:prstGeom prst="rect">
            <a:avLst/>
          </a:prstGeom>
          <a:noFill/>
          <a:ln>
            <a:noFill/>
          </a:ln>
        </p:spPr>
        <p:txBody>
          <a:bodyPr spcFirstLastPara="1" wrap="square" lIns="91425" tIns="45700" rIns="91425" bIns="45700" anchor="t" anchorCtr="0">
            <a:noAutofit/>
          </a:bodyPr>
          <a:lstStyle/>
          <a:p>
            <a:pPr marL="457200" lvl="0" indent="0" algn="just" rtl="0">
              <a:lnSpc>
                <a:spcPct val="150000"/>
              </a:lnSpc>
              <a:spcBef>
                <a:spcPts val="0"/>
              </a:spcBef>
              <a:spcAft>
                <a:spcPts val="0"/>
              </a:spcAft>
              <a:buSzPts val="1800"/>
              <a:buNone/>
            </a:pPr>
            <a:r>
              <a:rPr lang="lt-LT" sz="1300" b="1"/>
              <a:t>Atlikti tyrimai:</a:t>
            </a:r>
            <a:endParaRPr sz="1300" b="1"/>
          </a:p>
          <a:p>
            <a:pPr marL="139700" lvl="0" indent="0" algn="just" rtl="0">
              <a:lnSpc>
                <a:spcPct val="150000"/>
              </a:lnSpc>
              <a:spcBef>
                <a:spcPts val="0"/>
              </a:spcBef>
              <a:spcAft>
                <a:spcPts val="0"/>
              </a:spcAft>
              <a:buSzPts val="1400"/>
              <a:buNone/>
            </a:pPr>
            <a:r>
              <a:rPr lang="lt-LT" sz="1300">
                <a:latin typeface="Calibri"/>
                <a:ea typeface="Calibri"/>
                <a:cs typeface="Calibri"/>
                <a:sym typeface="Calibri"/>
              </a:rPr>
              <a:t>1. DĖL GALIMOS KORUPCIJOS VILNIAUS MIESTO SAVIVALDYBĖS ADMINISTRACIJOJE VYKDANT NAMO PIRKIMĄ GELVADIŠKIŲ G. 70.</a:t>
            </a:r>
            <a:endParaRPr sz="1300"/>
          </a:p>
          <a:p>
            <a:pPr marL="139700" lvl="0" indent="0" algn="just" rtl="0">
              <a:lnSpc>
                <a:spcPct val="150000"/>
              </a:lnSpc>
              <a:spcBef>
                <a:spcPts val="0"/>
              </a:spcBef>
              <a:spcAft>
                <a:spcPts val="0"/>
              </a:spcAft>
              <a:buSzPts val="1400"/>
              <a:buNone/>
            </a:pPr>
            <a:r>
              <a:rPr lang="lt-LT" sz="1300" b="1"/>
              <a:t>Rezultatai: </a:t>
            </a:r>
            <a:r>
              <a:rPr lang="lt-LT" sz="1300">
                <a:latin typeface="Calibri"/>
                <a:ea typeface="Calibri"/>
                <a:cs typeface="Calibri"/>
                <a:sym typeface="Calibri"/>
              </a:rPr>
              <a:t>Rekomenduota Savivaldybės administracijai sukurti ir taikyti tvarką, kurios pagalba, vykdant pirkimus skelbiamų derybų, t. y. viešo konkurso būdu, būtų turimas kontrolinis turto vertinimo patikrinimo mechanizmas kainos pagrįstumui nustatyti. Atsižvelgdama į Antikorupcijos komisijos rekomendaciją, Vilniaus miesto savivaldybės administracija atskiru viešuoju pirkimu užsako vertinimo paslaugas papildomai dar iš kitų paslaugų teikėjų, kad sudėtingesnių pirkimų atvejais Vilniaus miesto savivaldybė turėtų du vertinimus.</a:t>
            </a:r>
            <a:endParaRPr sz="1300"/>
          </a:p>
          <a:p>
            <a:pPr marL="139700" lvl="0" indent="0" algn="just" rtl="0">
              <a:lnSpc>
                <a:spcPct val="150000"/>
              </a:lnSpc>
              <a:spcBef>
                <a:spcPts val="0"/>
              </a:spcBef>
              <a:spcAft>
                <a:spcPts val="0"/>
              </a:spcAft>
              <a:buSzPts val="1400"/>
              <a:buNone/>
            </a:pPr>
            <a:endParaRPr sz="1300">
              <a:latin typeface="Calibri"/>
              <a:ea typeface="Calibri"/>
              <a:cs typeface="Calibri"/>
              <a:sym typeface="Calibri"/>
            </a:endParaRPr>
          </a:p>
          <a:p>
            <a:pPr marL="139700" lvl="0" indent="0" algn="just" rtl="0">
              <a:lnSpc>
                <a:spcPct val="150000"/>
              </a:lnSpc>
              <a:spcBef>
                <a:spcPts val="0"/>
              </a:spcBef>
              <a:spcAft>
                <a:spcPts val="0"/>
              </a:spcAft>
              <a:buSzPts val="1400"/>
              <a:buNone/>
            </a:pPr>
            <a:r>
              <a:rPr lang="lt-LT" sz="1300"/>
              <a:t>2. </a:t>
            </a:r>
            <a:r>
              <a:rPr lang="lt-LT" sz="1300">
                <a:latin typeface="Calibri"/>
                <a:ea typeface="Calibri"/>
                <a:cs typeface="Calibri"/>
                <a:sym typeface="Calibri"/>
              </a:rPr>
              <a:t>DĖL VILNIAUS MIESTO SAVIVALDYBĖS BENDRAJAME PLANE NUMATYTOS ŠIAURINĖS GATVĖS PROJEKTO VYSTYMO IR VYKDYMO ETAPŲ SKAIDRUMO.</a:t>
            </a:r>
            <a:endParaRPr sz="1300"/>
          </a:p>
          <a:p>
            <a:pPr marL="139700" lvl="0" indent="0" algn="just" rtl="0">
              <a:lnSpc>
                <a:spcPct val="150000"/>
              </a:lnSpc>
              <a:spcBef>
                <a:spcPts val="0"/>
              </a:spcBef>
              <a:spcAft>
                <a:spcPts val="0"/>
              </a:spcAft>
              <a:buSzPts val="1400"/>
              <a:buNone/>
            </a:pPr>
            <a:r>
              <a:rPr lang="lt-LT" sz="1300" b="1">
                <a:latin typeface="Calibri"/>
                <a:ea typeface="Calibri"/>
                <a:cs typeface="Calibri"/>
                <a:sym typeface="Calibri"/>
              </a:rPr>
              <a:t>Rezultatai</a:t>
            </a:r>
            <a:r>
              <a:rPr lang="lt-LT" sz="1300" b="1"/>
              <a:t>: </a:t>
            </a:r>
            <a:r>
              <a:rPr lang="lt-LT" sz="1300">
                <a:latin typeface="Calibri"/>
                <a:ea typeface="Calibri"/>
                <a:cs typeface="Calibri"/>
                <a:sym typeface="Calibri"/>
              </a:rPr>
              <a:t>Skundo pareiškėjos ir Šeškinės Ozo bendruomenė informuoti apie Šiaurinės gatvės II etapo projektinių pasiūlymų rengimo sustabdymą (atitinkamai be aiškių suprojektuotų susisiekimo sprendinių poveikio aplinkai vertinimas negalimas), pridedant Vyriausiojo miesto architekto skyriaus raštišką patvirtinimą, Europos Komisijos Aplinkos generalinio direktorato raštą dėl galimai netinkamo PAV direktyvos taikymo Šiaurinės gatvės projektui Vilniuje. Pavesta Vyriausiojo miesto architekto skyriui informuoti bendruomenę apie I etapo darbų vykdymą.</a:t>
            </a:r>
            <a:endParaRPr sz="13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Google Shape;178;gc56c58254a_0_1"/>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179" name="Google Shape;179;gc56c58254a_0_1"/>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180" name="Google Shape;180;gc56c58254a_0_1"/>
          <p:cNvSpPr txBox="1">
            <a:spLocks noGrp="1"/>
          </p:cNvSpPr>
          <p:nvPr>
            <p:ph type="body" idx="1"/>
          </p:nvPr>
        </p:nvSpPr>
        <p:spPr>
          <a:xfrm>
            <a:off x="457200" y="1484784"/>
            <a:ext cx="8229600" cy="5099316"/>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400"/>
              <a:buFont typeface="Arial"/>
              <a:buNone/>
            </a:pPr>
            <a:r>
              <a:rPr lang="lt-LT" sz="1400" b="1"/>
              <a:t>    </a:t>
            </a:r>
            <a:endParaRPr/>
          </a:p>
          <a:p>
            <a:pPr marL="0" lvl="0" indent="0" algn="just" rtl="0">
              <a:lnSpc>
                <a:spcPct val="150000"/>
              </a:lnSpc>
              <a:spcBef>
                <a:spcPts val="0"/>
              </a:spcBef>
              <a:spcAft>
                <a:spcPts val="0"/>
              </a:spcAft>
              <a:buClr>
                <a:schemeClr val="dk1"/>
              </a:buClr>
              <a:buSzPts val="1400"/>
              <a:buFont typeface="Arial"/>
              <a:buNone/>
            </a:pPr>
            <a:r>
              <a:rPr lang="lt-LT" sz="1400" b="1"/>
              <a:t>   Atlikti tyrimai:</a:t>
            </a:r>
            <a:endParaRPr sz="1400"/>
          </a:p>
          <a:p>
            <a:pPr marL="139700" lvl="0" indent="0" algn="just" rtl="0">
              <a:lnSpc>
                <a:spcPct val="150000"/>
              </a:lnSpc>
              <a:spcBef>
                <a:spcPts val="0"/>
              </a:spcBef>
              <a:spcAft>
                <a:spcPts val="0"/>
              </a:spcAft>
              <a:buClr>
                <a:schemeClr val="dk1"/>
              </a:buClr>
              <a:buSzPts val="1400"/>
              <a:buFont typeface="Arial"/>
              <a:buNone/>
            </a:pPr>
            <a:r>
              <a:rPr lang="lt-LT" sz="1400"/>
              <a:t>3. </a:t>
            </a:r>
            <a:r>
              <a:rPr lang="lt-LT" sz="1400">
                <a:latin typeface="Calibri"/>
                <a:ea typeface="Calibri"/>
                <a:cs typeface="Calibri"/>
                <a:sym typeface="Calibri"/>
              </a:rPr>
              <a:t>DĖL VILNIAUS MIESTO SAVIVALDYBĖS TERITORIJOS BENDROJO PLANO KEITIMO PROCESO SUSTABDYMO.</a:t>
            </a:r>
            <a:endParaRPr sz="1400"/>
          </a:p>
          <a:p>
            <a:pPr marL="139700" lvl="0" indent="0" algn="just" rtl="0">
              <a:lnSpc>
                <a:spcPct val="150000"/>
              </a:lnSpc>
              <a:spcBef>
                <a:spcPts val="0"/>
              </a:spcBef>
              <a:spcAft>
                <a:spcPts val="0"/>
              </a:spcAft>
              <a:buSzPts val="1400"/>
              <a:buNone/>
            </a:pPr>
            <a:r>
              <a:rPr lang="lt-LT" sz="1400" b="1"/>
              <a:t>Rezultatai: </a:t>
            </a:r>
            <a:r>
              <a:rPr lang="lt-LT" sz="1400">
                <a:latin typeface="Calibri"/>
                <a:ea typeface="Calibri"/>
                <a:cs typeface="Calibri"/>
                <a:sym typeface="Calibri"/>
              </a:rPr>
              <a:t>Šeškinės Ozo bendruomenei pateiktas patvirtinimas, jog specialieji planai gatvių tinklui nagrinėjamoje teritorijoje nėra rengiami, kelias nuo PC „Akropolis“ iki SB „Šeškinė“ nėra projektuojamas ir planuojamas.</a:t>
            </a:r>
            <a:endParaRPr sz="1400"/>
          </a:p>
          <a:p>
            <a:pPr marL="139700" lvl="0" indent="0" algn="just" rtl="0">
              <a:lnSpc>
                <a:spcPct val="150000"/>
              </a:lnSpc>
              <a:spcBef>
                <a:spcPts val="0"/>
              </a:spcBef>
              <a:spcAft>
                <a:spcPts val="0"/>
              </a:spcAft>
              <a:buSzPts val="1400"/>
              <a:buNone/>
            </a:pPr>
            <a:endParaRPr sz="1400">
              <a:latin typeface="Calibri"/>
              <a:ea typeface="Calibri"/>
              <a:cs typeface="Calibri"/>
              <a:sym typeface="Calibri"/>
            </a:endParaRPr>
          </a:p>
          <a:p>
            <a:pPr marL="139700" lvl="0" indent="0" algn="just" rtl="0">
              <a:lnSpc>
                <a:spcPct val="150000"/>
              </a:lnSpc>
              <a:spcBef>
                <a:spcPts val="0"/>
              </a:spcBef>
              <a:spcAft>
                <a:spcPts val="0"/>
              </a:spcAft>
              <a:buSzPts val="1400"/>
              <a:buNone/>
            </a:pPr>
            <a:r>
              <a:rPr lang="lt-LT" sz="1400">
                <a:latin typeface="Calibri"/>
                <a:ea typeface="Calibri"/>
                <a:cs typeface="Calibri"/>
                <a:sym typeface="Calibri"/>
              </a:rPr>
              <a:t>4. DĖL GALIMAI NUSIKALSTAMŲ VEIKŲ ATLIKIMO ATKURIANT NUOSAVYBĖS TEISĘ Į IŠLIKUSĮ NEKILNOJAMĄJĮ TURTĄ VILNIUJE, ŠEŠKINĖS OZE.</a:t>
            </a:r>
            <a:endParaRPr sz="1400"/>
          </a:p>
          <a:p>
            <a:pPr marL="139700" lvl="0" indent="0" algn="just" rtl="0">
              <a:lnSpc>
                <a:spcPct val="150000"/>
              </a:lnSpc>
              <a:spcBef>
                <a:spcPts val="0"/>
              </a:spcBef>
              <a:spcAft>
                <a:spcPts val="0"/>
              </a:spcAft>
              <a:buSzPts val="1400"/>
              <a:buNone/>
            </a:pPr>
            <a:r>
              <a:rPr lang="lt-LT" sz="1400" b="1">
                <a:latin typeface="Calibri"/>
                <a:ea typeface="Calibri"/>
                <a:cs typeface="Calibri"/>
                <a:sym typeface="Calibri"/>
              </a:rPr>
              <a:t>Rezultatai: </a:t>
            </a:r>
            <a:r>
              <a:rPr lang="lt-LT" sz="1400">
                <a:latin typeface="Calibri"/>
                <a:ea typeface="Calibri"/>
                <a:cs typeface="Calibri"/>
                <a:sym typeface="Calibri"/>
              </a:rPr>
              <a:t>Šeškinės Ozo bendruomenei pateiktas Žemės tvarkymo ir administravimo skyriaus paaiškinimas, taip pat Administracijos raštas su teismų sprendimais dėl žemės atkūrimo procedūrų teisėtumo.</a:t>
            </a:r>
            <a:endParaRPr sz="1400"/>
          </a:p>
          <a:p>
            <a:pPr marL="139700" lvl="0" indent="0" algn="just" rtl="0">
              <a:lnSpc>
                <a:spcPct val="150000"/>
              </a:lnSpc>
              <a:spcBef>
                <a:spcPts val="0"/>
              </a:spcBef>
              <a:spcAft>
                <a:spcPts val="0"/>
              </a:spcAft>
              <a:buSzPts val="1400"/>
              <a:buNone/>
            </a:pPr>
            <a:endParaRPr sz="1400">
              <a:latin typeface="Calibri"/>
              <a:ea typeface="Calibri"/>
              <a:cs typeface="Calibri"/>
              <a:sym typeface="Calibri"/>
            </a:endParaRPr>
          </a:p>
          <a:p>
            <a:pPr marL="139700" lvl="0" indent="0" algn="just" rtl="0">
              <a:lnSpc>
                <a:spcPct val="150000"/>
              </a:lnSpc>
              <a:spcBef>
                <a:spcPts val="0"/>
              </a:spcBef>
              <a:spcAft>
                <a:spcPts val="0"/>
              </a:spcAft>
              <a:buSzPts val="1400"/>
              <a:buNone/>
            </a:pPr>
            <a:r>
              <a:rPr lang="lt-LT" sz="1400">
                <a:latin typeface="Calibri"/>
                <a:ea typeface="Calibri"/>
                <a:cs typeface="Calibri"/>
                <a:sym typeface="Calibri"/>
              </a:rPr>
              <a:t>5. DĖL SĮ „VILNIAUS ATLIEKŲ SISTEMOS ADMINISTRATORIUS“ IR UAB „ICIO BALTIC“ SUTARTIES APLINKYBIŲ.</a:t>
            </a:r>
            <a:endParaRPr sz="1400"/>
          </a:p>
          <a:p>
            <a:pPr marL="139700" lvl="0" indent="0" algn="just" rtl="0">
              <a:lnSpc>
                <a:spcPct val="150000"/>
              </a:lnSpc>
              <a:spcBef>
                <a:spcPts val="0"/>
              </a:spcBef>
              <a:spcAft>
                <a:spcPts val="0"/>
              </a:spcAft>
              <a:buSzPts val="1400"/>
              <a:buNone/>
            </a:pPr>
            <a:r>
              <a:rPr lang="lt-LT" sz="1400" b="1">
                <a:latin typeface="Calibri"/>
                <a:ea typeface="Calibri"/>
                <a:cs typeface="Calibri"/>
                <a:sym typeface="Calibri"/>
              </a:rPr>
              <a:t>Rezultatai: </a:t>
            </a:r>
            <a:r>
              <a:rPr lang="lt-LT" sz="1400">
                <a:latin typeface="Calibri"/>
                <a:ea typeface="Calibri"/>
                <a:cs typeface="Calibri"/>
                <a:sym typeface="Calibri"/>
              </a:rPr>
              <a:t>Pareiškėjas supažindintas su SĮ „Vilniaus atliekų sistemos administratorius“ atsakymu.</a:t>
            </a:r>
            <a:endParaRPr sz="1400">
              <a:latin typeface="Calibri"/>
              <a:ea typeface="Calibri"/>
              <a:cs typeface="Calibri"/>
              <a:sym typeface="Calibri"/>
            </a:endParaRPr>
          </a:p>
          <a:p>
            <a:pPr marL="139700" lvl="0" indent="0" algn="just" rtl="0">
              <a:lnSpc>
                <a:spcPct val="150000"/>
              </a:lnSpc>
              <a:spcBef>
                <a:spcPts val="0"/>
              </a:spcBef>
              <a:spcAft>
                <a:spcPts val="0"/>
              </a:spcAft>
              <a:buSzPts val="1400"/>
              <a:buNone/>
            </a:pPr>
            <a:endParaRPr sz="1250">
              <a:latin typeface="Calibri"/>
              <a:ea typeface="Calibri"/>
              <a:cs typeface="Calibri"/>
              <a:sym typeface="Calibri"/>
            </a:endParaRPr>
          </a:p>
          <a:p>
            <a:pPr marL="139700" lvl="0" indent="0" algn="just" rtl="0">
              <a:lnSpc>
                <a:spcPct val="150000"/>
              </a:lnSpc>
              <a:spcBef>
                <a:spcPts val="0"/>
              </a:spcBef>
              <a:spcAft>
                <a:spcPts val="0"/>
              </a:spcAft>
              <a:buSzPts val="1400"/>
              <a:buNone/>
            </a:pPr>
            <a:endParaRPr sz="125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
        <p:nvSpPr>
          <p:cNvPr id="185" name="Google Shape;185;g121e4406f8f_0_1"/>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186" name="Google Shape;186;g121e4406f8f_0_1"/>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187" name="Google Shape;187;g121e4406f8f_0_1"/>
          <p:cNvSpPr txBox="1">
            <a:spLocks noGrp="1"/>
          </p:cNvSpPr>
          <p:nvPr>
            <p:ph type="body" idx="1"/>
          </p:nvPr>
        </p:nvSpPr>
        <p:spPr>
          <a:xfrm>
            <a:off x="457200" y="1484784"/>
            <a:ext cx="8229600" cy="50994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400"/>
              <a:buFont typeface="Arial"/>
              <a:buNone/>
            </a:pPr>
            <a:endParaRPr sz="1400" b="1" dirty="0"/>
          </a:p>
          <a:p>
            <a:pPr marL="0" lvl="0" indent="0" algn="just" rtl="0">
              <a:lnSpc>
                <a:spcPct val="150000"/>
              </a:lnSpc>
              <a:spcBef>
                <a:spcPts val="0"/>
              </a:spcBef>
              <a:spcAft>
                <a:spcPts val="0"/>
              </a:spcAft>
              <a:buClr>
                <a:schemeClr val="dk1"/>
              </a:buClr>
              <a:buSzPts val="1400"/>
              <a:buFont typeface="Arial"/>
              <a:buNone/>
            </a:pPr>
            <a:r>
              <a:rPr lang="lt-LT" sz="1400" b="1" dirty="0"/>
              <a:t>    Atlikti tyrimai:</a:t>
            </a:r>
            <a:endParaRPr dirty="0"/>
          </a:p>
          <a:p>
            <a:pPr marL="0" lvl="0" indent="0" algn="just" rtl="0">
              <a:lnSpc>
                <a:spcPct val="150000"/>
              </a:lnSpc>
              <a:spcBef>
                <a:spcPts val="0"/>
              </a:spcBef>
              <a:spcAft>
                <a:spcPts val="0"/>
              </a:spcAft>
              <a:buClr>
                <a:schemeClr val="dk1"/>
              </a:buClr>
              <a:buSzPts val="1400"/>
              <a:buFont typeface="Arial"/>
              <a:buNone/>
            </a:pPr>
            <a:endParaRPr sz="1400" dirty="0"/>
          </a:p>
          <a:p>
            <a:pPr marL="139700" lvl="0" indent="0" algn="just" rtl="0">
              <a:lnSpc>
                <a:spcPct val="150000"/>
              </a:lnSpc>
              <a:spcBef>
                <a:spcPts val="0"/>
              </a:spcBef>
              <a:spcAft>
                <a:spcPts val="0"/>
              </a:spcAft>
              <a:buClr>
                <a:schemeClr val="dk1"/>
              </a:buClr>
              <a:buSzPts val="1400"/>
              <a:buFont typeface="Arial"/>
              <a:buNone/>
            </a:pPr>
            <a:r>
              <a:rPr lang="lt-LT" sz="1400" dirty="0"/>
              <a:t>6. DĖL UAB „VILNIAUS VANDENYS“ APLINKOSAUGINIŲ PAŽEIDIMŲ.</a:t>
            </a:r>
            <a:endParaRPr sz="1400" dirty="0"/>
          </a:p>
          <a:p>
            <a:pPr marL="139700" lvl="0" indent="0" algn="just" rtl="0">
              <a:lnSpc>
                <a:spcPct val="150000"/>
              </a:lnSpc>
              <a:spcBef>
                <a:spcPts val="0"/>
              </a:spcBef>
              <a:spcAft>
                <a:spcPts val="0"/>
              </a:spcAft>
              <a:buClr>
                <a:schemeClr val="dk1"/>
              </a:buClr>
              <a:buSzPts val="1400"/>
              <a:buFont typeface="Arial"/>
              <a:buNone/>
            </a:pPr>
            <a:r>
              <a:rPr lang="lt-LT" sz="1400" b="1" dirty="0"/>
              <a:t>Rezultatai: </a:t>
            </a:r>
            <a:r>
              <a:rPr lang="lt-LT" sz="1400" dirty="0"/>
              <a:t>Pareiškėjai pateiktas atsakymas apie skundo nagrinėjimo eigą ir rezultatus (gautas UAB „Vilniaus vandenys“ atsakymas, į posėdį pakviesti ir išklausyti bendrovės atstovai, privalomi nurodymai iš esmės įvykdyti, dėl baudos vyksta teisminis procesas).</a:t>
            </a:r>
            <a:endParaRPr dirty="0"/>
          </a:p>
          <a:p>
            <a:pPr marL="139700" lvl="0" indent="0" algn="just" rtl="0">
              <a:lnSpc>
                <a:spcPct val="150000"/>
              </a:lnSpc>
              <a:spcBef>
                <a:spcPts val="0"/>
              </a:spcBef>
              <a:spcAft>
                <a:spcPts val="0"/>
              </a:spcAft>
              <a:buClr>
                <a:schemeClr val="dk1"/>
              </a:buClr>
              <a:buSzPts val="1400"/>
              <a:buFont typeface="Arial"/>
              <a:buNone/>
            </a:pPr>
            <a:endParaRPr sz="1400" dirty="0"/>
          </a:p>
          <a:p>
            <a:pPr marL="139700" lvl="0" indent="0" algn="just" rtl="0">
              <a:lnSpc>
                <a:spcPct val="150000"/>
              </a:lnSpc>
              <a:spcBef>
                <a:spcPts val="0"/>
              </a:spcBef>
              <a:spcAft>
                <a:spcPts val="0"/>
              </a:spcAft>
              <a:buClr>
                <a:schemeClr val="dk1"/>
              </a:buClr>
              <a:buSzPts val="1400"/>
              <a:buFont typeface="Arial"/>
              <a:buNone/>
            </a:pPr>
            <a:r>
              <a:rPr lang="lt-LT" sz="1400" dirty="0"/>
              <a:t>7.  DĖL SAVIVALDYBĖS VYKDYTO MEDICININĖS ĮRANGOS PIRKIMO IKITEISMINIO TYRIMO EIGOS.</a:t>
            </a:r>
            <a:endParaRPr dirty="0"/>
          </a:p>
          <a:p>
            <a:pPr marL="0" lvl="0" indent="0" algn="just" rtl="0">
              <a:lnSpc>
                <a:spcPct val="150000"/>
              </a:lnSpc>
              <a:spcBef>
                <a:spcPts val="0"/>
              </a:spcBef>
              <a:spcAft>
                <a:spcPts val="0"/>
              </a:spcAft>
              <a:buClr>
                <a:schemeClr val="dk1"/>
              </a:buClr>
              <a:buSzPts val="1400"/>
              <a:buFont typeface="Arial"/>
              <a:buNone/>
            </a:pPr>
            <a:r>
              <a:rPr lang="lt-LT" sz="1400" b="1"/>
              <a:t>    Rezultatai: </a:t>
            </a:r>
            <a:r>
              <a:rPr lang="lt-LT" sz="1400"/>
              <a:t>Surinkta Komisijai aktuali informacija.</a:t>
            </a:r>
            <a:r>
              <a:rPr lang="lt-LT" sz="1400" b="1"/>
              <a:t>    </a:t>
            </a:r>
            <a:endParaRPr dirty="0"/>
          </a:p>
          <a:p>
            <a:pPr marL="0" lvl="0" indent="0" algn="just" rtl="0">
              <a:lnSpc>
                <a:spcPct val="150000"/>
              </a:lnSpc>
              <a:spcBef>
                <a:spcPts val="0"/>
              </a:spcBef>
              <a:spcAft>
                <a:spcPts val="0"/>
              </a:spcAft>
              <a:buClr>
                <a:schemeClr val="dk1"/>
              </a:buClr>
              <a:buSzPts val="1400"/>
              <a:buFont typeface="Arial"/>
              <a:buNone/>
            </a:pPr>
            <a:r>
              <a:rPr lang="lt-LT" sz="1400" b="1" dirty="0"/>
              <a:t>   </a:t>
            </a:r>
            <a:endParaRPr sz="1250" dirty="0">
              <a:latin typeface="Calibri"/>
              <a:ea typeface="Calibri"/>
              <a:cs typeface="Calibri"/>
              <a:sym typeface="Calibri"/>
            </a:endParaRPr>
          </a:p>
          <a:p>
            <a:pPr marL="139700" lvl="0" indent="0" algn="just" rtl="0">
              <a:lnSpc>
                <a:spcPct val="150000"/>
              </a:lnSpc>
              <a:spcBef>
                <a:spcPts val="0"/>
              </a:spcBef>
              <a:spcAft>
                <a:spcPts val="0"/>
              </a:spcAft>
              <a:buSzPts val="1400"/>
              <a:buNone/>
            </a:pPr>
            <a:endParaRPr sz="1250" dirty="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Google Shape;192;p7"/>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193" name="Google Shape;193;p7"/>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194" name="Google Shape;194;p7"/>
          <p:cNvSpPr txBox="1">
            <a:spLocks noGrp="1"/>
          </p:cNvSpPr>
          <p:nvPr>
            <p:ph type="body" idx="1"/>
          </p:nvPr>
        </p:nvSpPr>
        <p:spPr>
          <a:xfrm>
            <a:off x="457200" y="1600200"/>
            <a:ext cx="8229600" cy="49839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100"/>
              <a:buFont typeface="Arial"/>
              <a:buNone/>
            </a:pPr>
            <a:r>
              <a:rPr lang="lt-LT" sz="1800" b="1"/>
              <a:t>           Rekomendacijos:</a:t>
            </a:r>
            <a:endParaRPr sz="1800" b="1"/>
          </a:p>
          <a:p>
            <a:pPr marL="457200" lvl="0" indent="-317500" algn="just" rtl="0">
              <a:lnSpc>
                <a:spcPct val="150000"/>
              </a:lnSpc>
              <a:spcBef>
                <a:spcPts val="0"/>
              </a:spcBef>
              <a:spcAft>
                <a:spcPts val="0"/>
              </a:spcAft>
              <a:buSzPts val="1400"/>
              <a:buFont typeface="Calibri"/>
              <a:buChar char="•"/>
            </a:pPr>
            <a:r>
              <a:rPr lang="lt-LT" sz="1800">
                <a:latin typeface="Calibri"/>
                <a:ea typeface="Calibri"/>
                <a:cs typeface="Calibri"/>
                <a:sym typeface="Calibri"/>
              </a:rPr>
              <a:t>Rekomenduota Savivaldybės administracijai sukurti ir taikyti tvarką, kurios pagalba, vykdant pirkimus skelbiamų derybų, t. y. viešo konkurso būdu, būtų turimas kontrolinis turto vertinimo patikrinimo mechanizmas kainos pagrįstumui nustatyti. Savivaldybės administracija į tai atsižvelgė ir atskiru viešuoju pirkimu užsako vertinimo paslaugas papildomai iš kitų paslaugų teikėjų, kad sudėtingesnių pirkimų atvejais turėtų du vertinimus.</a:t>
            </a:r>
            <a:endParaRPr/>
          </a:p>
          <a:p>
            <a:pPr marL="457200" lvl="0" indent="-228600" algn="just" rtl="0">
              <a:lnSpc>
                <a:spcPct val="150000"/>
              </a:lnSpc>
              <a:spcBef>
                <a:spcPts val="0"/>
              </a:spcBef>
              <a:spcAft>
                <a:spcPts val="0"/>
              </a:spcAft>
              <a:buSzPts val="1400"/>
              <a:buFont typeface="Calibri"/>
              <a:buNone/>
            </a:pPr>
            <a:endParaRPr sz="1800">
              <a:latin typeface="Calibri"/>
              <a:ea typeface="Calibri"/>
              <a:cs typeface="Calibri"/>
              <a:sym typeface="Calibri"/>
            </a:endParaRPr>
          </a:p>
          <a:p>
            <a:pPr marL="457200" lvl="0" indent="-317500" algn="just" rtl="0">
              <a:lnSpc>
                <a:spcPct val="150000"/>
              </a:lnSpc>
              <a:spcBef>
                <a:spcPts val="0"/>
              </a:spcBef>
              <a:spcAft>
                <a:spcPts val="0"/>
              </a:spcAft>
              <a:buSzPts val="1400"/>
              <a:buFont typeface="Calibri"/>
              <a:buChar char="•"/>
            </a:pPr>
            <a:r>
              <a:rPr lang="lt-LT" sz="1800">
                <a:latin typeface="Calibri"/>
                <a:ea typeface="Calibri"/>
                <a:cs typeface="Calibri"/>
                <a:sym typeface="Calibri"/>
              </a:rPr>
              <a:t>Pateikti siūlymai UAB „Vilniaus vandenys“ dėl kvartalinių geriamojo vandens tiekimo ir nuotekų tvarkymo tinklų plėtros paraiškų reitingavimo bei taikomos metodikos skaidrumo. </a:t>
            </a:r>
            <a:r>
              <a:rPr lang="lt-LT" sz="1800"/>
              <a:t>Atsižvelgta dalinai.</a:t>
            </a:r>
            <a:endParaRPr/>
          </a:p>
        </p:txBody>
      </p:sp>
      <p:pic>
        <p:nvPicPr>
          <p:cNvPr id="195" name="Google Shape;195;p7">
            <a:hlinkClick r:id="rId4" action="ppaction://hlinksldjump"/>
          </p:cNvPr>
          <p:cNvPicPr preferRelativeResize="0"/>
          <p:nvPr/>
        </p:nvPicPr>
        <p:blipFill rotWithShape="1">
          <a:blip r:embed="rId5">
            <a:alphaModFix/>
          </a:blip>
          <a:srcRect/>
          <a:stretch/>
        </p:blipFill>
        <p:spPr>
          <a:xfrm>
            <a:off x="-4364502" y="3653852"/>
            <a:ext cx="2286000" cy="1714500"/>
          </a:xfrm>
          <a:prstGeom prst="rect">
            <a:avLst/>
          </a:prstGeom>
          <a:noFill/>
          <a:ln>
            <a:noFill/>
          </a:ln>
        </p:spPr>
      </p:pic>
      <p:pic>
        <p:nvPicPr>
          <p:cNvPr id="196" name="Google Shape;196;p7">
            <a:hlinkClick r:id="rId4" action="ppaction://hlinksldjump"/>
          </p:cNvPr>
          <p:cNvPicPr preferRelativeResize="0"/>
          <p:nvPr/>
        </p:nvPicPr>
        <p:blipFill rotWithShape="1">
          <a:blip r:embed="rId5">
            <a:alphaModFix/>
          </a:blip>
          <a:srcRect/>
          <a:stretch/>
        </p:blipFill>
        <p:spPr>
          <a:xfrm>
            <a:off x="-4212102" y="3806252"/>
            <a:ext cx="2286000" cy="1714500"/>
          </a:xfrm>
          <a:prstGeom prst="rect">
            <a:avLst/>
          </a:prstGeom>
          <a:noFill/>
          <a:ln>
            <a:noFill/>
          </a:ln>
        </p:spPr>
      </p:pic>
      <p:pic>
        <p:nvPicPr>
          <p:cNvPr id="197" name="Google Shape;197;p7">
            <a:hlinkClick r:id="rId4" action="ppaction://hlinksldjump"/>
          </p:cNvPr>
          <p:cNvPicPr preferRelativeResize="0"/>
          <p:nvPr/>
        </p:nvPicPr>
        <p:blipFill rotWithShape="1">
          <a:blip r:embed="rId5">
            <a:alphaModFix/>
          </a:blip>
          <a:srcRect/>
          <a:stretch/>
        </p:blipFill>
        <p:spPr>
          <a:xfrm>
            <a:off x="-4087702" y="3930652"/>
            <a:ext cx="2286000" cy="1714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sp>
        <p:nvSpPr>
          <p:cNvPr id="202" name="Google Shape;202;gcef1b79efd_0_5"/>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203" name="Google Shape;203;gcef1b79efd_0_5"/>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204" name="Google Shape;204;gcef1b79efd_0_5"/>
          <p:cNvSpPr txBox="1">
            <a:spLocks noGrp="1"/>
          </p:cNvSpPr>
          <p:nvPr>
            <p:ph type="body" idx="1"/>
          </p:nvPr>
        </p:nvSpPr>
        <p:spPr>
          <a:xfrm>
            <a:off x="457200" y="1600200"/>
            <a:ext cx="8229600" cy="49839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100"/>
              <a:buFont typeface="Arial"/>
              <a:buNone/>
            </a:pPr>
            <a:r>
              <a:rPr lang="lt-LT" sz="1800" b="1"/>
              <a:t>         Rekomendacijos:</a:t>
            </a:r>
            <a:endParaRPr/>
          </a:p>
          <a:p>
            <a:pPr marL="0" lvl="0" indent="0" algn="just" rtl="0">
              <a:lnSpc>
                <a:spcPct val="150000"/>
              </a:lnSpc>
              <a:spcBef>
                <a:spcPts val="0"/>
              </a:spcBef>
              <a:spcAft>
                <a:spcPts val="0"/>
              </a:spcAft>
              <a:buClr>
                <a:schemeClr val="dk1"/>
              </a:buClr>
              <a:buSzPts val="1100"/>
              <a:buFont typeface="Arial"/>
              <a:buNone/>
            </a:pPr>
            <a:endParaRPr sz="1800" b="1"/>
          </a:p>
          <a:p>
            <a:pPr marL="457200" lvl="0" indent="-317500" algn="just" rtl="0">
              <a:lnSpc>
                <a:spcPct val="150000"/>
              </a:lnSpc>
              <a:spcBef>
                <a:spcPts val="0"/>
              </a:spcBef>
              <a:spcAft>
                <a:spcPts val="0"/>
              </a:spcAft>
              <a:buClr>
                <a:srgbClr val="888888"/>
              </a:buClr>
              <a:buSzPts val="1400"/>
              <a:buFont typeface="Calibri"/>
              <a:buChar char="•"/>
            </a:pPr>
            <a:r>
              <a:rPr lang="lt-LT" sz="1800">
                <a:latin typeface="Calibri"/>
                <a:ea typeface="Calibri"/>
                <a:cs typeface="Calibri"/>
                <a:sym typeface="Calibri"/>
              </a:rPr>
              <a:t>Rekomenduota Savivaldybės administracijai sukurti tvarką, pagal kurią darbų priėmimo aktus pasirašytų kvalifikuotas Savivaldybės administracijos specialistas, o prieš užsakydamos darbus seniūnijos jų poreikį ir apimtis raštiškai suderintų su Savivaldybės administracija. Darbų priėmimo tvarkos pakeitimai patvirtinti 2021-12-08 Administracijos direktoriaus įsakymu Nr. 30-3108/21 „Dėl darbų, finansuojamų seniūnijų aplinkos ir miesto plėtros programos lėšomis“. </a:t>
            </a:r>
            <a:endParaRPr/>
          </a:p>
          <a:p>
            <a:pPr marL="457200" lvl="0" indent="-228600" algn="just" rtl="0">
              <a:lnSpc>
                <a:spcPct val="150000"/>
              </a:lnSpc>
              <a:spcBef>
                <a:spcPts val="0"/>
              </a:spcBef>
              <a:spcAft>
                <a:spcPts val="0"/>
              </a:spcAft>
              <a:buClr>
                <a:srgbClr val="888888"/>
              </a:buClr>
              <a:buSzPts val="1400"/>
              <a:buFont typeface="Calibri"/>
              <a:buNone/>
            </a:pPr>
            <a:endParaRPr sz="1800">
              <a:latin typeface="Calibri"/>
              <a:ea typeface="Calibri"/>
              <a:cs typeface="Calibri"/>
              <a:sym typeface="Calibri"/>
            </a:endParaRPr>
          </a:p>
          <a:p>
            <a:pPr marL="457200" lvl="0" indent="-317500" algn="just" rtl="0">
              <a:lnSpc>
                <a:spcPct val="150000"/>
              </a:lnSpc>
              <a:spcBef>
                <a:spcPts val="0"/>
              </a:spcBef>
              <a:spcAft>
                <a:spcPts val="0"/>
              </a:spcAft>
              <a:buClr>
                <a:srgbClr val="888888"/>
              </a:buClr>
              <a:buSzPts val="1400"/>
              <a:buFont typeface="Calibri"/>
              <a:buChar char="•"/>
            </a:pPr>
            <a:r>
              <a:rPr lang="lt-LT" sz="1800">
                <a:latin typeface="Calibri"/>
                <a:ea typeface="Calibri"/>
                <a:cs typeface="Calibri"/>
                <a:sym typeface="Calibri"/>
              </a:rPr>
              <a:t>Papildomai aukščiau išdėstytai rekomendacijai pasiūlyta nuostata, kad darbų priėmimo aktuose būtų nurodytos tikslios datos.</a:t>
            </a:r>
            <a:endParaRPr/>
          </a:p>
          <a:p>
            <a:pPr marL="457200" lvl="0" indent="-228600" algn="just" rtl="0">
              <a:lnSpc>
                <a:spcPct val="150000"/>
              </a:lnSpc>
              <a:spcBef>
                <a:spcPts val="0"/>
              </a:spcBef>
              <a:spcAft>
                <a:spcPts val="0"/>
              </a:spcAft>
              <a:buClr>
                <a:srgbClr val="888888"/>
              </a:buClr>
              <a:buSzPts val="1400"/>
              <a:buFont typeface="Calibri"/>
              <a:buNone/>
            </a:pPr>
            <a:endParaRPr sz="1400">
              <a:latin typeface="Calibri"/>
              <a:ea typeface="Calibri"/>
              <a:cs typeface="Calibri"/>
              <a:sym typeface="Calibri"/>
            </a:endParaRPr>
          </a:p>
          <a:p>
            <a:pPr marL="114300" lvl="0" indent="0" algn="l" rtl="0">
              <a:lnSpc>
                <a:spcPct val="100000"/>
              </a:lnSpc>
              <a:spcBef>
                <a:spcPts val="360"/>
              </a:spcBef>
              <a:spcAft>
                <a:spcPts val="0"/>
              </a:spcAft>
              <a:buSzPts val="1800"/>
              <a:buNone/>
            </a:pPr>
            <a:r>
              <a:rPr lang="lt-LT" sz="1800">
                <a:latin typeface="Times New Roman"/>
                <a:ea typeface="Times New Roman"/>
                <a:cs typeface="Times New Roman"/>
                <a:sym typeface="Times New Roman"/>
              </a:rPr>
              <a:t> </a:t>
            </a:r>
            <a:endParaRPr/>
          </a:p>
          <a:p>
            <a:pPr marL="457200" lvl="0" indent="-228600" algn="just" rtl="0">
              <a:lnSpc>
                <a:spcPct val="150000"/>
              </a:lnSpc>
              <a:spcBef>
                <a:spcPts val="0"/>
              </a:spcBef>
              <a:spcAft>
                <a:spcPts val="0"/>
              </a:spcAft>
              <a:buClr>
                <a:srgbClr val="888888"/>
              </a:buClr>
              <a:buSzPts val="1400"/>
              <a:buFont typeface="Calibri"/>
              <a:buNone/>
            </a:pPr>
            <a:endParaRPr sz="1800"/>
          </a:p>
          <a:p>
            <a:pPr marL="457200" lvl="0" indent="-228600" algn="just" rtl="0">
              <a:lnSpc>
                <a:spcPct val="150000"/>
              </a:lnSpc>
              <a:spcBef>
                <a:spcPts val="0"/>
              </a:spcBef>
              <a:spcAft>
                <a:spcPts val="0"/>
              </a:spcAft>
              <a:buClr>
                <a:srgbClr val="888888"/>
              </a:buClr>
              <a:buSzPts val="1400"/>
              <a:buFont typeface="Calibri"/>
              <a:buNone/>
            </a:pPr>
            <a:endParaRPr sz="1800" b="1"/>
          </a:p>
        </p:txBody>
      </p:sp>
      <p:pic>
        <p:nvPicPr>
          <p:cNvPr id="205" name="Google Shape;205;gcef1b79efd_0_5">
            <a:hlinkClick r:id="rId4" action="ppaction://hlinksldjump"/>
          </p:cNvPr>
          <p:cNvPicPr preferRelativeResize="0"/>
          <p:nvPr/>
        </p:nvPicPr>
        <p:blipFill rotWithShape="1">
          <a:blip r:embed="rId5">
            <a:alphaModFix/>
          </a:blip>
          <a:srcRect/>
          <a:stretch/>
        </p:blipFill>
        <p:spPr>
          <a:xfrm>
            <a:off x="-4364502" y="3653852"/>
            <a:ext cx="2286000" cy="1714500"/>
          </a:xfrm>
          <a:prstGeom prst="rect">
            <a:avLst/>
          </a:prstGeom>
          <a:noFill/>
          <a:ln>
            <a:noFill/>
          </a:ln>
        </p:spPr>
      </p:pic>
      <p:pic>
        <p:nvPicPr>
          <p:cNvPr id="206" name="Google Shape;206;gcef1b79efd_0_5">
            <a:hlinkClick r:id="rId4" action="ppaction://hlinksldjump"/>
          </p:cNvPr>
          <p:cNvPicPr preferRelativeResize="0"/>
          <p:nvPr/>
        </p:nvPicPr>
        <p:blipFill rotWithShape="1">
          <a:blip r:embed="rId5">
            <a:alphaModFix/>
          </a:blip>
          <a:srcRect/>
          <a:stretch/>
        </p:blipFill>
        <p:spPr>
          <a:xfrm>
            <a:off x="-4212102" y="3806252"/>
            <a:ext cx="2286000" cy="1714500"/>
          </a:xfrm>
          <a:prstGeom prst="rect">
            <a:avLst/>
          </a:prstGeom>
          <a:noFill/>
          <a:ln>
            <a:noFill/>
          </a:ln>
        </p:spPr>
      </p:pic>
      <p:pic>
        <p:nvPicPr>
          <p:cNvPr id="207" name="Google Shape;207;gcef1b79efd_0_5">
            <a:hlinkClick r:id="rId4" action="ppaction://hlinksldjump"/>
          </p:cNvPr>
          <p:cNvPicPr preferRelativeResize="0"/>
          <p:nvPr/>
        </p:nvPicPr>
        <p:blipFill rotWithShape="1">
          <a:blip r:embed="rId5">
            <a:alphaModFix/>
          </a:blip>
          <a:srcRect/>
          <a:stretch/>
        </p:blipFill>
        <p:spPr>
          <a:xfrm>
            <a:off x="-4087702" y="3930652"/>
            <a:ext cx="2286000" cy="17145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1314</Words>
  <Application>Microsoft Office PowerPoint</Application>
  <PresentationFormat>Demonstracija ekrane (4:3)</PresentationFormat>
  <Paragraphs>98</Paragraphs>
  <Slides>17</Slides>
  <Notes>17</Notes>
  <HiddenSlides>0</HiddenSlides>
  <MMClips>0</MMClips>
  <ScaleCrop>false</ScaleCrop>
  <HeadingPairs>
    <vt:vector size="6" baseType="variant">
      <vt:variant>
        <vt:lpstr>Naudojami šriftai</vt:lpstr>
      </vt:variant>
      <vt:variant>
        <vt:i4>3</vt:i4>
      </vt:variant>
      <vt:variant>
        <vt:lpstr>Tema</vt:lpstr>
      </vt:variant>
      <vt:variant>
        <vt:i4>2</vt:i4>
      </vt:variant>
      <vt:variant>
        <vt:lpstr>Skaidrių pavadinimai</vt:lpstr>
      </vt:variant>
      <vt:variant>
        <vt:i4>17</vt:i4>
      </vt:variant>
    </vt:vector>
  </HeadingPairs>
  <TitlesOfParts>
    <vt:vector size="22" baseType="lpstr">
      <vt:lpstr>Arial</vt:lpstr>
      <vt:lpstr>Calibri</vt:lpstr>
      <vt:lpstr>Times New Roman</vt:lpstr>
      <vt:lpstr>Office Theme</vt:lpstr>
      <vt:lpstr>1_Office Theme</vt:lpstr>
      <vt:lpstr>VILNIAUS MIESTO SAVIVALDYBĖS TARYBOS ANTIKORUPCIJOS KOMISIJA  Komisijos pirmininkas Vydūnas Sadauskas  Komisijos nariai: Brigita Guobė, Sergej Popov, Liutauras Kazlavickas, Edita Šiško, Skirmantas Tumelis, Romasis Vaitekūnas, Daiva Sinkuvienė, Alfonsas Ambrazas, Jonas Viesulas, Eugenijus Bulavas  Komisijos sekretorė Gintarė Sladkevičiūtė </vt:lpstr>
      <vt:lpstr>2021 M. GEGUŽĖS MĖN. - 2022 M. BALANDŽIO MĖN. VEIKLOS ATASKAITA</vt:lpstr>
      <vt:lpstr>Antikorupcijos komisijos narių lankomumas (%)</vt:lpstr>
      <vt:lpstr>Komisijos veikla</vt:lpstr>
      <vt:lpstr>Komisijos veikla</vt:lpstr>
      <vt:lpstr>Komisijos veikla</vt:lpstr>
      <vt:lpstr>Komisijos veikla</vt:lpstr>
      <vt:lpstr>Komisijos veikla</vt:lpstr>
      <vt:lpstr>Komisijos veikla</vt:lpstr>
      <vt:lpstr>Komisijos veikla</vt:lpstr>
      <vt:lpstr>Komisijos veikla</vt:lpstr>
      <vt:lpstr>Komisijos veikla</vt:lpstr>
      <vt:lpstr>Komisijos veikla</vt:lpstr>
      <vt:lpstr>Komisijos veikla</vt:lpstr>
      <vt:lpstr>Komisijos veikla</vt:lpstr>
      <vt:lpstr>Komisijos veikla</vt:lpstr>
      <vt:lpstr>VILNIAUS MIESTO SAVIVALDYBĖS TARYBOS  ANTIKORUPCIJOS KOMISIJA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VILNIAUS MIESTO SAVIVALDYBĖS TARYBOS ANTIKORUPCIJOS KOMISIJA  Komisijos pirmininkas Vydūnas Sadauskas  Komisijos nariai: Brigita Guobė, Sergej Popov, Liutauras Kazlavickas, Edita Šiško, Skirmantas Tumelis, Romasis Vaitekūnas, Daiva Sinkuvienė, Alfonsas Ambrazas, Jonas Viesulas, Eugenijus Bulavas  Komisijos sekretorė Gintarė Sladkevičiūtė </dc:title>
  <dc:creator>Gintarė Sladkevičiūtė</dc:creator>
  <cp:lastModifiedBy>Gintarė Sladkevičiūtė</cp:lastModifiedBy>
  <cp:revision>1</cp:revision>
  <dcterms:modified xsi:type="dcterms:W3CDTF">2022-04-15T10:09:57Z</dcterms:modified>
</cp:coreProperties>
</file>