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9" r:id="rId3"/>
    <p:sldId id="266" r:id="rId4"/>
    <p:sldId id="267" r:id="rId5"/>
    <p:sldId id="268" r:id="rId6"/>
    <p:sldId id="270" r:id="rId7"/>
    <p:sldId id="276" r:id="rId8"/>
    <p:sldId id="271" r:id="rId9"/>
    <p:sldId id="272" r:id="rId10"/>
    <p:sldId id="273" r:id="rId11"/>
    <p:sldId id="274" r:id="rId12"/>
    <p:sldId id="275" r:id="rId13"/>
    <p:sldId id="278" r:id="rId14"/>
    <p:sldId id="279" r:id="rId1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esktop\Skiepai%20COVID%20vakcin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[Skiepai COVID vakcina.xlsx]Sheet12!PivotTable88</c:name>
    <c:fmtId val="6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bestFit"/>
          <c:showLegendKey val="0"/>
          <c:showVal val="1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bestFit"/>
          <c:showLegendKey val="0"/>
          <c:showVal val="1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bestFit"/>
          <c:showLegendKey val="0"/>
          <c:showVal val="1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Sheet12!$B$3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68-4FA2-9AB2-889E05A7C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68-4FA2-9AB2-889E05A7C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D68-4FA2-9AB2-889E05A7C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D68-4FA2-9AB2-889E05A7C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D68-4FA2-9AB2-889E05A7C370}"/>
              </c:ext>
            </c:extLst>
          </c:dPt>
          <c:dLbls>
            <c:dLbl>
              <c:idx val="0"/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FD68-4FA2-9AB2-889E05A7C370}"/>
                </c:ext>
              </c:extLst>
            </c:dLbl>
            <c:dLbl>
              <c:idx val="2"/>
              <c:layout>
                <c:manualLayout>
                  <c:x val="-1.4492753623188449E-2"/>
                  <c:y val="1.698513800424628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68-4FA2-9AB2-889E05A7C37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9548E18-B4BE-49C8-B9F8-D3DEBF1900A0}" type="CATEGORYNAME">
                      <a:rPr lang="pt-BR"/>
                      <a:pPr/>
                      <a:t>[KATEGORIJOS PAVADINIMAS]</a:t>
                    </a:fld>
                    <a:r>
                      <a:rPr lang="pt-BR" baseline="0" dirty="0"/>
                      <a:t>
</a:t>
                    </a:r>
                    <a:fld id="{8A644EA2-1D79-4263-9954-A06D8B8688E7}" type="PERCENTAGE">
                      <a:rPr lang="pt-BR" b="1" baseline="0"/>
                      <a:pPr/>
                      <a:t>[PROCENTAI]</a:t>
                    </a:fld>
                    <a:endParaRPr lang="pt-BR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D68-4FA2-9AB2-889E05A7C370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Sheet12!$A$4:$A$8</c:f>
              <c:strCache>
                <c:ptCount val="5"/>
                <c:pt idx="0">
                  <c:v>Bendrosios praktikos slaugytojas</c:v>
                </c:pt>
                <c:pt idx="1">
                  <c:v>Gydytojas</c:v>
                </c:pt>
                <c:pt idx="2">
                  <c:v>Kita</c:v>
                </c:pt>
                <c:pt idx="3">
                  <c:v>Kitas sveikatos priežiūros specialistas</c:v>
                </c:pt>
                <c:pt idx="4">
                  <c:v>Slaugytojo padėjėjas</c:v>
                </c:pt>
              </c:strCache>
            </c:strRef>
          </c:cat>
          <c:val>
            <c:numRef>
              <c:f>Sheet12!$B$4:$B$8</c:f>
              <c:numCache>
                <c:formatCode>General</c:formatCode>
                <c:ptCount val="5"/>
                <c:pt idx="0">
                  <c:v>411</c:v>
                </c:pt>
                <c:pt idx="1">
                  <c:v>650</c:v>
                </c:pt>
                <c:pt idx="2">
                  <c:v>440</c:v>
                </c:pt>
                <c:pt idx="3">
                  <c:v>678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D68-4FA2-9AB2-889E05A7C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[Skiepai COVID vakcina.xlsx]Sheet11!PivotTable77</c:name>
    <c:fmtId val="1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Sheet11!$B$3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E4-4F07-BB39-0F80BD098B6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E4-4F07-BB39-0F80BD098B6C}"/>
              </c:ext>
            </c:extLst>
          </c:dPt>
          <c:dLbls>
            <c:dLbl>
              <c:idx val="0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8E4-4F07-BB39-0F80BD098B6C}"/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78E4-4F07-BB39-0F80BD098B6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Sheet11!$A$4:$A$5</c:f>
              <c:strCache>
                <c:ptCount val="2"/>
                <c:pt idx="0">
                  <c:v>Moteris</c:v>
                </c:pt>
                <c:pt idx="1">
                  <c:v>Vyras</c:v>
                </c:pt>
              </c:strCache>
            </c:strRef>
          </c:cat>
          <c:val>
            <c:numRef>
              <c:f>Sheet11!$B$4:$B$5</c:f>
              <c:numCache>
                <c:formatCode>General</c:formatCode>
                <c:ptCount val="2"/>
                <c:pt idx="0">
                  <c:v>1944</c:v>
                </c:pt>
                <c:pt idx="1">
                  <c:v>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E4-4F07-BB39-0F80BD098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[Skiepai COVID vakcina.xlsx]Sheet8!PivotTable44</c:name>
    <c:fmtId val="6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Sheet8!$B$3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E3-401E-97AD-2711CE5A506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E3-401E-97AD-2711CE5A506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E3-401E-97AD-2711CE5A506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3E3-401E-97AD-2711CE5A506B}"/>
              </c:ext>
            </c:extLst>
          </c:dPt>
          <c:dLbls>
            <c:dLbl>
              <c:idx val="1"/>
              <c:layout>
                <c:manualLayout>
                  <c:x val="0"/>
                  <c:y val="-6.9505418777445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E3-401E-97AD-2711CE5A506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Sheet8!$A$4:$A$7</c:f>
              <c:strCache>
                <c:ptCount val="4"/>
                <c:pt idx="0">
                  <c:v>&gt;65 m.</c:v>
                </c:pt>
                <c:pt idx="1">
                  <c:v>18-29 m.</c:v>
                </c:pt>
                <c:pt idx="2">
                  <c:v>30-45 m.</c:v>
                </c:pt>
                <c:pt idx="3">
                  <c:v>46-65 m.</c:v>
                </c:pt>
              </c:strCache>
            </c:strRef>
          </c:cat>
          <c:val>
            <c:numRef>
              <c:f>Sheet8!$B$4:$B$7</c:f>
              <c:numCache>
                <c:formatCode>General</c:formatCode>
                <c:ptCount val="4"/>
                <c:pt idx="0">
                  <c:v>95</c:v>
                </c:pt>
                <c:pt idx="1">
                  <c:v>453</c:v>
                </c:pt>
                <c:pt idx="2">
                  <c:v>762</c:v>
                </c:pt>
                <c:pt idx="3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E3-401E-97AD-2711CE5A50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[Skiepai COVID vakcina.xlsx]Sheet1!PivotTable11</c:name>
    <c:fmtId val="3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Rect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Sheet1!$B$3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AA-4D93-B498-6E99AAAE5B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AA-4D93-B498-6E99AAAE5B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AA-4D93-B498-6E99AAAE5B0F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Sheet1!$A$4:$A$6</c:f>
              <c:strCache>
                <c:ptCount val="3"/>
                <c:pt idx="0">
                  <c:v>Ne</c:v>
                </c:pt>
                <c:pt idx="1">
                  <c:v>Nežinau</c:v>
                </c:pt>
                <c:pt idx="2">
                  <c:v>Taip</c:v>
                </c:pt>
              </c:strCache>
            </c:strRef>
          </c:cat>
          <c:val>
            <c:numRef>
              <c:f>Sheet1!$B$4:$B$6</c:f>
              <c:numCache>
                <c:formatCode>General</c:formatCode>
                <c:ptCount val="3"/>
                <c:pt idx="0">
                  <c:v>406</c:v>
                </c:pt>
                <c:pt idx="1">
                  <c:v>469</c:v>
                </c:pt>
                <c:pt idx="2">
                  <c:v>1335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AA-4D93-B498-6E99AAAE5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Sheet7!$C$26</c:f>
              <c:strCache>
                <c:ptCount val="1"/>
                <c:pt idx="0">
                  <c:v>Proc.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7C7-46CC-A9DA-4BC671B1C9C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7C7-46CC-A9DA-4BC671B1C9C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7C7-46CC-A9DA-4BC671B1C9C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7C7-46CC-A9DA-4BC671B1C9C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7C7-46CC-A9DA-4BC671B1C9C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7C7-46CC-A9DA-4BC671B1C9C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7C7-46CC-A9DA-4BC671B1C9C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7C7-46CC-A9DA-4BC671B1C9C1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97C7-46CC-A9DA-4BC671B1C9C1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7C7-46CC-A9DA-4BC671B1C9C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7C7-46CC-A9DA-4BC671B1C9C1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7C7-46CC-A9DA-4BC671B1C9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Sheet7!$A$27:$B$41</c:f>
              <c:multiLvlStrCache>
                <c:ptCount val="15"/>
                <c:lvl>
                  <c:pt idx="0">
                    <c:v>Ne</c:v>
                  </c:pt>
                  <c:pt idx="1">
                    <c:v>Nežinau</c:v>
                  </c:pt>
                  <c:pt idx="2">
                    <c:v>Taip</c:v>
                  </c:pt>
                  <c:pt idx="3">
                    <c:v>Ne</c:v>
                  </c:pt>
                  <c:pt idx="4">
                    <c:v>Nežinau</c:v>
                  </c:pt>
                  <c:pt idx="5">
                    <c:v>Taip</c:v>
                  </c:pt>
                  <c:pt idx="6">
                    <c:v>Ne</c:v>
                  </c:pt>
                  <c:pt idx="7">
                    <c:v>Nežinau</c:v>
                  </c:pt>
                  <c:pt idx="8">
                    <c:v>Taip</c:v>
                  </c:pt>
                  <c:pt idx="9">
                    <c:v>Ne</c:v>
                  </c:pt>
                  <c:pt idx="10">
                    <c:v>Nežinau</c:v>
                  </c:pt>
                  <c:pt idx="11">
                    <c:v>Taip</c:v>
                  </c:pt>
                  <c:pt idx="12">
                    <c:v>Ne</c:v>
                  </c:pt>
                  <c:pt idx="13">
                    <c:v>Nežinau</c:v>
                  </c:pt>
                  <c:pt idx="14">
                    <c:v>Taip</c:v>
                  </c:pt>
                </c:lvl>
                <c:lvl>
                  <c:pt idx="0">
                    <c:v>Bendrosios praktikos slaugytojas</c:v>
                  </c:pt>
                  <c:pt idx="1">
                    <c:v>Bendrosios praktikos slaugytojas</c:v>
                  </c:pt>
                  <c:pt idx="2">
                    <c:v>Bendrosios praktikos slaugytojas</c:v>
                  </c:pt>
                  <c:pt idx="3">
                    <c:v>Gydytojas</c:v>
                  </c:pt>
                  <c:pt idx="4">
                    <c:v>Gydytojas</c:v>
                  </c:pt>
                  <c:pt idx="5">
                    <c:v>Gydytojas</c:v>
                  </c:pt>
                  <c:pt idx="6">
                    <c:v>Kita</c:v>
                  </c:pt>
                  <c:pt idx="7">
                    <c:v>Kita</c:v>
                  </c:pt>
                  <c:pt idx="8">
                    <c:v>Kita</c:v>
                  </c:pt>
                  <c:pt idx="9">
                    <c:v>Kitas sveikatos priežiūros specialistas</c:v>
                  </c:pt>
                  <c:pt idx="10">
                    <c:v>Kitas sveikatos priežiūros specialistas</c:v>
                  </c:pt>
                  <c:pt idx="11">
                    <c:v>Kitas sveikatos priežiūros specialistas</c:v>
                  </c:pt>
                  <c:pt idx="12">
                    <c:v>Slaugytojo padėjėjas</c:v>
                  </c:pt>
                  <c:pt idx="13">
                    <c:v>Slaugytojo padėjėjas</c:v>
                  </c:pt>
                  <c:pt idx="14">
                    <c:v>Slaugytojo padėjėjas</c:v>
                  </c:pt>
                </c:lvl>
              </c:multiLvlStrCache>
            </c:multiLvlStrRef>
          </c:cat>
          <c:val>
            <c:numRef>
              <c:f>Sheet7!$C$27:$C$41</c:f>
              <c:numCache>
                <c:formatCode>0%</c:formatCode>
                <c:ptCount val="15"/>
                <c:pt idx="0">
                  <c:v>0.22</c:v>
                </c:pt>
                <c:pt idx="1">
                  <c:v>0.25</c:v>
                </c:pt>
                <c:pt idx="2">
                  <c:v>0.53</c:v>
                </c:pt>
                <c:pt idx="3">
                  <c:v>0.08</c:v>
                </c:pt>
                <c:pt idx="4">
                  <c:v>0.09</c:v>
                </c:pt>
                <c:pt idx="5">
                  <c:v>0.83</c:v>
                </c:pt>
                <c:pt idx="6">
                  <c:v>0.23</c:v>
                </c:pt>
                <c:pt idx="7">
                  <c:v>0.24</c:v>
                </c:pt>
                <c:pt idx="8">
                  <c:v>0.53</c:v>
                </c:pt>
                <c:pt idx="9">
                  <c:v>0.22</c:v>
                </c:pt>
                <c:pt idx="10">
                  <c:v>0.28000000000000003</c:v>
                </c:pt>
                <c:pt idx="11">
                  <c:v>0.5</c:v>
                </c:pt>
                <c:pt idx="12">
                  <c:v>0.42</c:v>
                </c:pt>
                <c:pt idx="13">
                  <c:v>0.35</c:v>
                </c:pt>
                <c:pt idx="1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CD-4288-99B4-0DCE703E54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7193247"/>
        <c:axId val="2097196575"/>
      </c:barChart>
      <c:catAx>
        <c:axId val="20971932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sz="1200" b="1"/>
                  <a:t>Profesija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097196575"/>
        <c:crosses val="autoZero"/>
        <c:auto val="1"/>
        <c:lblAlgn val="ctr"/>
        <c:lblOffset val="100"/>
        <c:noMultiLvlLbl val="1"/>
      </c:catAx>
      <c:valAx>
        <c:axId val="2097196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sz="1200" b="1"/>
                  <a:t>Atsakiusių dalis</a:t>
                </a:r>
              </a:p>
            </c:rich>
          </c:tx>
          <c:layout>
            <c:manualLayout>
              <c:xMode val="edge"/>
              <c:yMode val="edge"/>
              <c:x val="1.1364251577009508E-2"/>
              <c:y val="0.1938448417330855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0971932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Sheet10!$C$12</c:f>
              <c:strCache>
                <c:ptCount val="1"/>
                <c:pt idx="0">
                  <c:v>Proc.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7CC-43E5-AFEE-24C49C2060A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CC-43E5-AFEE-24C49C2060A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7CC-43E5-AFEE-24C49C2060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Sheet10!$A$13:$B$18</c:f>
              <c:multiLvlStrCache>
                <c:ptCount val="6"/>
                <c:lvl>
                  <c:pt idx="0">
                    <c:v>Ne</c:v>
                  </c:pt>
                  <c:pt idx="1">
                    <c:v>Nežinau</c:v>
                  </c:pt>
                  <c:pt idx="2">
                    <c:v>Taip</c:v>
                  </c:pt>
                  <c:pt idx="3">
                    <c:v>Ne</c:v>
                  </c:pt>
                  <c:pt idx="4">
                    <c:v>Nežinau</c:v>
                  </c:pt>
                  <c:pt idx="5">
                    <c:v>Taip</c:v>
                  </c:pt>
                </c:lvl>
                <c:lvl>
                  <c:pt idx="0">
                    <c:v>Moteris</c:v>
                  </c:pt>
                  <c:pt idx="1">
                    <c:v>Moteris</c:v>
                  </c:pt>
                  <c:pt idx="2">
                    <c:v>Moteris</c:v>
                  </c:pt>
                  <c:pt idx="3">
                    <c:v>Vyras</c:v>
                  </c:pt>
                  <c:pt idx="4">
                    <c:v>Vyras</c:v>
                  </c:pt>
                  <c:pt idx="5">
                    <c:v>Vyras</c:v>
                  </c:pt>
                </c:lvl>
              </c:multiLvlStrCache>
            </c:multiLvlStrRef>
          </c:cat>
          <c:val>
            <c:numRef>
              <c:f>Sheet10!$C$13:$C$18</c:f>
              <c:numCache>
                <c:formatCode>0%</c:formatCode>
                <c:ptCount val="6"/>
                <c:pt idx="0">
                  <c:v>0.2</c:v>
                </c:pt>
                <c:pt idx="1">
                  <c:v>0.22</c:v>
                </c:pt>
                <c:pt idx="2">
                  <c:v>0.57999999999999996</c:v>
                </c:pt>
                <c:pt idx="3">
                  <c:v>0.08</c:v>
                </c:pt>
                <c:pt idx="4">
                  <c:v>0.12</c:v>
                </c:pt>
                <c:pt idx="5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08-46AE-9512-42A0C18F47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991343"/>
        <c:axId val="42997167"/>
      </c:barChart>
      <c:catAx>
        <c:axId val="4299134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sz="1200" b="1"/>
                  <a:t>Lytis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2997167"/>
        <c:crosses val="autoZero"/>
        <c:auto val="1"/>
        <c:lblAlgn val="ctr"/>
        <c:lblOffset val="100"/>
        <c:noMultiLvlLbl val="0"/>
      </c:catAx>
      <c:valAx>
        <c:axId val="42997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sz="1200" b="1" dirty="0"/>
                  <a:t>Atsakiusių </a:t>
                </a:r>
                <a:r>
                  <a:rPr lang="lt-LT" sz="1200" b="1" baseline="0" dirty="0"/>
                  <a:t>dalis</a:t>
                </a:r>
                <a:endParaRPr lang="lt-LT" sz="1200" b="1" dirty="0"/>
              </a:p>
            </c:rich>
          </c:tx>
          <c:layout>
            <c:manualLayout>
              <c:xMode val="edge"/>
              <c:yMode val="edge"/>
              <c:x val="1.1614067770288538E-2"/>
              <c:y val="0.2554028478010813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299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EBC-4BDB-9362-AC8D98DD4AB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BC-4BDB-9362-AC8D98DD4AB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EBC-4BDB-9362-AC8D98DD4AB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BC-4BDB-9362-AC8D98DD4AB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EBC-4BDB-9362-AC8D98DD4AB4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EBC-4BDB-9362-AC8D98DD4AB4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EBC-4BDB-9362-AC8D98DD4AB4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EBC-4BDB-9362-AC8D98DD4AB4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EBC-4BDB-9362-AC8D98DD4AB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(Sheet9!$A$20:$B$23,Sheet9!$A$24:$B$27,Sheet9!$A$28:$B$31)</c:f>
              <c:multiLvlStrCache>
                <c:ptCount val="12"/>
                <c:lvl>
                  <c:pt idx="0">
                    <c:v>&gt;65 m.</c:v>
                  </c:pt>
                  <c:pt idx="1">
                    <c:v>18-29 m.</c:v>
                  </c:pt>
                  <c:pt idx="2">
                    <c:v>30-45 m.</c:v>
                  </c:pt>
                  <c:pt idx="3">
                    <c:v>46-65 m.</c:v>
                  </c:pt>
                  <c:pt idx="4">
                    <c:v>&gt;65 m.</c:v>
                  </c:pt>
                  <c:pt idx="5">
                    <c:v>18-29 m.</c:v>
                  </c:pt>
                  <c:pt idx="6">
                    <c:v>30-45 m.</c:v>
                  </c:pt>
                  <c:pt idx="7">
                    <c:v>46-65 m.</c:v>
                  </c:pt>
                  <c:pt idx="8">
                    <c:v>&gt;65 m.</c:v>
                  </c:pt>
                  <c:pt idx="9">
                    <c:v>18-29 m.</c:v>
                  </c:pt>
                  <c:pt idx="10">
                    <c:v>30-45 m.</c:v>
                  </c:pt>
                  <c:pt idx="11">
                    <c:v>46-65 m.</c:v>
                  </c:pt>
                </c:lvl>
                <c:lvl>
                  <c:pt idx="0">
                    <c:v>Ne</c:v>
                  </c:pt>
                  <c:pt idx="1">
                    <c:v>Ne</c:v>
                  </c:pt>
                  <c:pt idx="2">
                    <c:v>Ne</c:v>
                  </c:pt>
                  <c:pt idx="3">
                    <c:v>Ne</c:v>
                  </c:pt>
                  <c:pt idx="4">
                    <c:v>Nežinau</c:v>
                  </c:pt>
                  <c:pt idx="5">
                    <c:v>Nežinau</c:v>
                  </c:pt>
                  <c:pt idx="6">
                    <c:v>Nežinau</c:v>
                  </c:pt>
                  <c:pt idx="7">
                    <c:v>Nežinau</c:v>
                  </c:pt>
                  <c:pt idx="8">
                    <c:v>Taip</c:v>
                  </c:pt>
                  <c:pt idx="9">
                    <c:v>Taip</c:v>
                  </c:pt>
                  <c:pt idx="10">
                    <c:v>Taip</c:v>
                  </c:pt>
                  <c:pt idx="11">
                    <c:v>Taip</c:v>
                  </c:pt>
                </c:lvl>
              </c:multiLvlStrCache>
            </c:multiLvlStrRef>
          </c:cat>
          <c:val>
            <c:numRef>
              <c:f>(Sheet9!$C$20:$C$23,Sheet9!$C$24:$C$27,Sheet9!$C$28:$C$31)</c:f>
              <c:numCache>
                <c:formatCode>0%</c:formatCode>
                <c:ptCount val="12"/>
                <c:pt idx="0">
                  <c:v>0.15</c:v>
                </c:pt>
                <c:pt idx="1">
                  <c:v>0.23</c:v>
                </c:pt>
                <c:pt idx="2">
                  <c:v>0.18</c:v>
                </c:pt>
                <c:pt idx="3">
                  <c:v>0.17</c:v>
                </c:pt>
                <c:pt idx="4">
                  <c:v>0.11</c:v>
                </c:pt>
                <c:pt idx="5">
                  <c:v>0.27</c:v>
                </c:pt>
                <c:pt idx="6">
                  <c:v>0.22</c:v>
                </c:pt>
                <c:pt idx="7">
                  <c:v>0.19</c:v>
                </c:pt>
                <c:pt idx="8">
                  <c:v>0.74</c:v>
                </c:pt>
                <c:pt idx="9">
                  <c:v>0.5</c:v>
                </c:pt>
                <c:pt idx="10">
                  <c:v>0.6</c:v>
                </c:pt>
                <c:pt idx="11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B0-4139-9E52-DD18617A04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910447"/>
        <c:axId val="2103049343"/>
      </c:barChart>
      <c:catAx>
        <c:axId val="439104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/>
                  <a:t>Amžiaus grupės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103049343"/>
        <c:crosses val="autoZero"/>
        <c:auto val="1"/>
        <c:lblAlgn val="ctr"/>
        <c:lblOffset val="100"/>
        <c:noMultiLvlLbl val="0"/>
      </c:catAx>
      <c:valAx>
        <c:axId val="2103049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 dirty="0"/>
                  <a:t>Atsakiusių dalis</a:t>
                </a:r>
              </a:p>
            </c:rich>
          </c:tx>
          <c:layout>
            <c:manualLayout>
              <c:xMode val="edge"/>
              <c:yMode val="edge"/>
              <c:x val="1.1600371278311093E-2"/>
              <c:y val="0.243515555736820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3910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455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769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535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9369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9317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328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086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168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6197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4080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2123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E45C3-6261-493C-B8C9-E294151E846D}" type="datetimeFigureOut">
              <a:rPr lang="lt-LT" smtClean="0"/>
              <a:t>2021.01.11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DED1F-232F-4B27-9DA4-621BC40D71F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6044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4800" b="1" dirty="0"/>
              <a:t>Informacija apie apklausą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Apklausos tikslas – įvertinti asmens sveikatos priežiūros įstaigose dirbančių darbuotojų požiūrį į vakcinaciją „COVID“ vakcina.</a:t>
            </a:r>
          </a:p>
          <a:p>
            <a:r>
              <a:rPr lang="lt-LT" dirty="0"/>
              <a:t>Apklausa vykdyta 2020 m. gruodžio 21 d. – 2020 m. gruodžio 31 d.</a:t>
            </a:r>
          </a:p>
          <a:p>
            <a:r>
              <a:rPr lang="lt-LT" dirty="0"/>
              <a:t>Apklausoje dalyvavo 2 210 asmens sveikatos priežiūros įstaigų darbuotojų.</a:t>
            </a:r>
          </a:p>
        </p:txBody>
      </p:sp>
    </p:spTree>
    <p:extLst>
      <p:ext uri="{BB962C8B-B14F-4D97-AF65-F5344CB8AC3E}">
        <p14:creationId xmlns:p14="http://schemas.microsoft.com/office/powerpoint/2010/main" val="383065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/>
              <a:t>Apklausos dalyvių, atsižvelgiant į priklausymą tam tikrai amžiaus grupei, atsakymai į klausimą ar skiepysis „COVID“ vakcina</a:t>
            </a:r>
            <a:endParaRPr lang="lt-LT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555678"/>
              </p:ext>
            </p:extLst>
          </p:nvPr>
        </p:nvGraphicFramePr>
        <p:xfrm>
          <a:off x="149282" y="1690688"/>
          <a:ext cx="12042718" cy="5050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256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/>
              <a:t>Priežastys dėl kurių apklausos dalyviai neplanuoja skiepytis arba nežino ar skiepysis „COVID“ vakcina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lt-LT" dirty="0"/>
              <a:t>Nesu nusiteikęs prieš pačią vakcinaciją, tačiau baugina nežinia dėl galimų </a:t>
            </a:r>
            <a:r>
              <a:rPr lang="lt-LT" dirty="0" err="1"/>
              <a:t>povakcininių</a:t>
            </a:r>
            <a:r>
              <a:rPr lang="lt-LT" dirty="0"/>
              <a:t> reakcijų – 69 %.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Esu persirgęs COVID-19 liga – 11,5 %.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Negaliu skiepytis dėl sveikatos būklės – 5,9 %.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Esu nusiteikęs prieš bet kokius skiepus, nesiskiepiju niekada, nesiskiepysiu ir dabar – 3,7 %.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Kitos priežastys – 9,9 %.</a:t>
            </a:r>
          </a:p>
          <a:p>
            <a:pPr marL="514350" indent="-514350">
              <a:buFont typeface="+mj-lt"/>
              <a:buAutoNum type="arabicPeriod"/>
            </a:pPr>
            <a:endParaRPr lang="lt-LT" dirty="0"/>
          </a:p>
          <a:p>
            <a:pPr marL="514350" indent="-514350">
              <a:buFont typeface="+mj-lt"/>
              <a:buAutoNum type="arabicPeriod"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20375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/>
              <a:t>Kitos priežastys dėl kurių apklausos dalyviai neplanuoja skiepytis arba nežino ar skiepysis „COVID“ vakcina: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t-LT" dirty="0"/>
              <a:t>Šiuo metu laukiuosi ar žindau kūdikį, ar planuoju nėštumą.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Trūksta informacijos apie skiepo veikimo laikotarpį.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Manau, kad virusas yra labai </a:t>
            </a:r>
            <a:r>
              <a:rPr lang="lt-LT" dirty="0" err="1"/>
              <a:t>mutabilus</a:t>
            </a:r>
            <a:r>
              <a:rPr lang="lt-LT" dirty="0"/>
              <a:t> ir vakcina gali būti trumpalaikė.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Nežinau kokia konkrečia vakcina bus skiepijama.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Vakcina nepakankamai išbandyta.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Šiuo metu teigiamas </a:t>
            </a:r>
            <a:r>
              <a:rPr lang="lt-LT" dirty="0" err="1"/>
              <a:t>IgG</a:t>
            </a:r>
            <a:r>
              <a:rPr lang="lt-LT" dirty="0"/>
              <a:t> (apsaugą turiu).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Neaiškus saugumas ir efektyvumas.</a:t>
            </a:r>
          </a:p>
          <a:p>
            <a:pPr marL="514350" indent="-514350">
              <a:buFont typeface="+mj-lt"/>
              <a:buAutoNum type="arabicPeriod"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99556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b="1" dirty="0"/>
              <a:t>Kas galėtų įtakoti apklausos dalyvių nuomonės pasikeitimą dėl </a:t>
            </a:r>
            <a:r>
              <a:rPr lang="lt-LT" b="1" dirty="0" err="1"/>
              <a:t>skiepijimosi</a:t>
            </a:r>
            <a:r>
              <a:rPr lang="lt-LT" b="1" dirty="0"/>
              <a:t> „COVID“ vakcina: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lt-LT" dirty="0"/>
              <a:t>Išsamesnė informacija apie COVID-19 vakciną ir galimą šalutinį jos poveikį – 63 %.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Niekas neįtakos mano nuomonės pasikeitimo – 24 %.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Draugų, pažįstamų, šeimos narių apsisprendimas skiepytis – 1,7 %.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Žinomų visuomenei žmonių pavyzdys ir agitacija – 1,5 %. 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Kitos priemonės – 9,8 %.</a:t>
            </a:r>
          </a:p>
        </p:txBody>
      </p:sp>
    </p:spTree>
    <p:extLst>
      <p:ext uri="{BB962C8B-B14F-4D97-AF65-F5344CB8AC3E}">
        <p14:creationId xmlns:p14="http://schemas.microsoft.com/office/powerpoint/2010/main" val="4065453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/>
              <a:t>Kitos priemonės, kurios galėtų įtakoti apklausos dalyvių nuomonės pasikeitimą dėl </a:t>
            </a:r>
            <a:r>
              <a:rPr lang="lt-LT" b="1" dirty="0" err="1"/>
              <a:t>skiepijimosi</a:t>
            </a:r>
            <a:r>
              <a:rPr lang="lt-LT" b="1" dirty="0"/>
              <a:t> „COVID“ vakcina: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Ilgesnis ir tikslesnis vakcinos testavimas</a:t>
            </a:r>
            <a:r>
              <a:rPr lang="lt-LT" dirty="0"/>
              <a:t>. Ilgalaikio vakcinos poveikio stebėjimas ir gauti rezultatai realaus vakcinavimo metu, išsamus šalutinių poveikių ir rizikų įvertinimas gautas šių ilgalaikių stebėjimų metu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Vakcinacijos patirtis (duomenys apie pasiskiepusiųjų sveikatos būklę praėjus ne mažiau kaip 1-2 metams po vakcinacijos).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Galimybė pasirinkti iš kelių skirtingų vakcinų gamintojų preparatų.</a:t>
            </a: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Gydančio gydytojo rekomendacijos.</a:t>
            </a:r>
          </a:p>
        </p:txBody>
      </p:sp>
    </p:spTree>
    <p:extLst>
      <p:ext uri="{BB962C8B-B14F-4D97-AF65-F5344CB8AC3E}">
        <p14:creationId xmlns:p14="http://schemas.microsoft.com/office/powerpoint/2010/main" val="317191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372635"/>
          </a:xfrm>
        </p:spPr>
        <p:txBody>
          <a:bodyPr>
            <a:normAutofit fontScale="90000"/>
          </a:bodyPr>
          <a:lstStyle/>
          <a:p>
            <a:r>
              <a:rPr lang="lt-LT" b="1" dirty="0"/>
              <a:t>Informacija apie apklausos dalyvių profesiją, lytį ir priklausymą tam tikrai amžiaus grupei</a:t>
            </a:r>
          </a:p>
        </p:txBody>
      </p:sp>
    </p:spTree>
    <p:extLst>
      <p:ext uri="{BB962C8B-B14F-4D97-AF65-F5344CB8AC3E}">
        <p14:creationId xmlns:p14="http://schemas.microsoft.com/office/powerpoint/2010/main" val="12437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51919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/>
              <a:t>Apklausos dalyvių pasiskirstymas pagal profesiją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3759390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016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/>
              <a:t>Apklausos dalyvių pasiskirstymas pagal lytį</a:t>
            </a:r>
            <a:endParaRPr lang="lt-LT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6258775"/>
              </p:ext>
            </p:extLst>
          </p:nvPr>
        </p:nvGraphicFramePr>
        <p:xfrm>
          <a:off x="0" y="1337912"/>
          <a:ext cx="12192000" cy="552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7080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/>
              <a:t>Apklausos dalyvių pasiskirstymas pagal priklausymą tam tikrai amžiaus grupei</a:t>
            </a:r>
            <a:endParaRPr lang="lt-LT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7563331"/>
              </p:ext>
            </p:extLst>
          </p:nvPr>
        </p:nvGraphicFramePr>
        <p:xfrm>
          <a:off x="-86627" y="1690688"/>
          <a:ext cx="12192000" cy="5337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4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t-LT" b="1" dirty="0"/>
              <a:t>Apklausos dalyvių nuomonė dėl vakcinacijos „COVID“ vakcina</a:t>
            </a:r>
          </a:p>
        </p:txBody>
      </p:sp>
    </p:spTree>
    <p:extLst>
      <p:ext uri="{BB962C8B-B14F-4D97-AF65-F5344CB8AC3E}">
        <p14:creationId xmlns:p14="http://schemas.microsoft.com/office/powerpoint/2010/main" val="283483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/>
              <a:t>Apklausos dalyvių atsakymai į klausimą ar skiepysis „COVID“ vakcina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481567"/>
              </p:ext>
            </p:extLst>
          </p:nvPr>
        </p:nvGraphicFramePr>
        <p:xfrm>
          <a:off x="125128" y="1838424"/>
          <a:ext cx="12066872" cy="501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5919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/>
              <a:t>Apklausos dalyvių, atsižvelgiant į profesiją, atsakymai į klausimą ar skiepysis „COVID“ vakcina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1444510"/>
              </p:ext>
            </p:extLst>
          </p:nvPr>
        </p:nvGraphicFramePr>
        <p:xfrm>
          <a:off x="66674" y="1690687"/>
          <a:ext cx="12061595" cy="497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462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/>
              <a:t>Apklausos dalyvių, atsižvelgiant į lytį, atsakymai</a:t>
            </a:r>
            <a:br>
              <a:rPr lang="lt-LT" b="1" dirty="0"/>
            </a:br>
            <a:r>
              <a:rPr lang="lt-LT" b="1" dirty="0"/>
              <a:t>į klausimą ar skiepysis „COVID“ vakcina</a:t>
            </a:r>
            <a:endParaRPr lang="lt-LT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2357958"/>
              </p:ext>
            </p:extLst>
          </p:nvPr>
        </p:nvGraphicFramePr>
        <p:xfrm>
          <a:off x="58189" y="1690688"/>
          <a:ext cx="12028516" cy="5067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9268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429</Words>
  <Application>Microsoft Office PowerPoint</Application>
  <PresentationFormat>Plačiaekranė</PresentationFormat>
  <Paragraphs>45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Informacija apie apklausą</vt:lpstr>
      <vt:lpstr>Informacija apie apklausos dalyvių profesiją, lytį ir priklausymą tam tikrai amžiaus grupei</vt:lpstr>
      <vt:lpstr>Apklausos dalyvių pasiskirstymas pagal profesiją</vt:lpstr>
      <vt:lpstr>Apklausos dalyvių pasiskirstymas pagal lytį</vt:lpstr>
      <vt:lpstr>Apklausos dalyvių pasiskirstymas pagal priklausymą tam tikrai amžiaus grupei</vt:lpstr>
      <vt:lpstr>Apklausos dalyvių nuomonė dėl vakcinacijos „COVID“ vakcina</vt:lpstr>
      <vt:lpstr>Apklausos dalyvių atsakymai į klausimą ar skiepysis „COVID“ vakcina</vt:lpstr>
      <vt:lpstr>Apklausos dalyvių, atsižvelgiant į profesiją, atsakymai į klausimą ar skiepysis „COVID“ vakcina</vt:lpstr>
      <vt:lpstr>Apklausos dalyvių, atsižvelgiant į lytį, atsakymai į klausimą ar skiepysis „COVID“ vakcina</vt:lpstr>
      <vt:lpstr>Apklausos dalyvių, atsižvelgiant į priklausymą tam tikrai amžiaus grupei, atsakymai į klausimą ar skiepysis „COVID“ vakcina</vt:lpstr>
      <vt:lpstr>Priežastys dėl kurių apklausos dalyviai neplanuoja skiepytis arba nežino ar skiepysis „COVID“ vakcina</vt:lpstr>
      <vt:lpstr>Kitos priežastys dėl kurių apklausos dalyviai neplanuoja skiepytis arba nežino ar skiepysis „COVID“ vakcina:</vt:lpstr>
      <vt:lpstr>Kas galėtų įtakoti apklausos dalyvių nuomonės pasikeitimą dėl skiepijimosi „COVID“ vakcina:</vt:lpstr>
      <vt:lpstr>Kitos priemonės, kurios galėtų įtakoti apklausos dalyvių nuomonės pasikeitimą dėl skiepijimosi „COVID“ vakcina: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marko</dc:creator>
  <cp:lastModifiedBy>Eglė Kantminaitė</cp:lastModifiedBy>
  <cp:revision>28</cp:revision>
  <dcterms:created xsi:type="dcterms:W3CDTF">2021-01-04T11:17:43Z</dcterms:created>
  <dcterms:modified xsi:type="dcterms:W3CDTF">2021-01-11T18:53:15Z</dcterms:modified>
</cp:coreProperties>
</file>