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73" r:id="rId3"/>
    <p:sldId id="280" r:id="rId4"/>
    <p:sldId id="261" r:id="rId5"/>
    <p:sldId id="290" r:id="rId6"/>
    <p:sldId id="301" r:id="rId7"/>
    <p:sldId id="297" r:id="rId8"/>
    <p:sldId id="294" r:id="rId9"/>
    <p:sldId id="291" r:id="rId10"/>
    <p:sldId id="302" r:id="rId11"/>
    <p:sldId id="303" r:id="rId12"/>
    <p:sldId id="288" r:id="rId13"/>
  </p:sldIdLst>
  <p:sldSz cx="9144000" cy="6858000" type="screen4x3"/>
  <p:notesSz cx="6858000"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ED0"/>
    <a:srgbClr val="506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Šviesus stilius 2 – paryškinima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p:cViewPr varScale="1">
        <p:scale>
          <a:sx n="86" d="100"/>
          <a:sy n="86" d="100"/>
        </p:scale>
        <p:origin x="115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98056"/>
          </a:xfrm>
          <a:prstGeom prst="rect">
            <a:avLst/>
          </a:prstGeom>
        </p:spPr>
        <p:txBody>
          <a:bodyPr vert="horz" lIns="91440" tIns="45720" rIns="91440" bIns="45720" rtlCol="0"/>
          <a:lstStyle>
            <a:lvl1pPr algn="r">
              <a:defRPr sz="1200"/>
            </a:lvl1pPr>
          </a:lstStyle>
          <a:p>
            <a:fld id="{DD2F4467-D6C7-4291-A2C4-2BD2598BDEC6}" type="datetimeFigureOut">
              <a:rPr lang="en-US" smtClean="0"/>
              <a:t>2/12/2020</a:t>
            </a:fld>
            <a:endParaRPr lang="en-US"/>
          </a:p>
        </p:txBody>
      </p:sp>
      <p:sp>
        <p:nvSpPr>
          <p:cNvPr id="4" name="Slide Image Placeholder 3"/>
          <p:cNvSpPr>
            <a:spLocks noGrp="1" noRot="1" noChangeAspect="1"/>
          </p:cNvSpPr>
          <p:nvPr>
            <p:ph type="sldImg" idx="2"/>
          </p:nvPr>
        </p:nvSpPr>
        <p:spPr>
          <a:xfrm>
            <a:off x="1195388"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71800"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9428585"/>
            <a:ext cx="2971800" cy="498055"/>
          </a:xfrm>
          <a:prstGeom prst="rect">
            <a:avLst/>
          </a:prstGeom>
        </p:spPr>
        <p:txBody>
          <a:bodyPr vert="horz" lIns="91440" tIns="45720" rIns="91440" bIns="45720" rtlCol="0" anchor="b"/>
          <a:lstStyle>
            <a:lvl1pPr algn="r">
              <a:defRPr sz="1200"/>
            </a:lvl1pPr>
          </a:lstStyle>
          <a:p>
            <a:fld id="{0B3DA1BC-ED63-4A5E-8B55-C19294F0F466}" type="slidenum">
              <a:rPr lang="en-US" smtClean="0"/>
              <a:t>‹#›</a:t>
            </a:fld>
            <a:endParaRPr lang="en-US"/>
          </a:p>
        </p:txBody>
      </p:sp>
    </p:spTree>
    <p:extLst>
      <p:ext uri="{BB962C8B-B14F-4D97-AF65-F5344CB8AC3E}">
        <p14:creationId xmlns:p14="http://schemas.microsoft.com/office/powerpoint/2010/main" val="160866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DA1BC-ED63-4A5E-8B55-C19294F0F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93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DA1BC-ED63-4A5E-8B55-C19294F0F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24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DA1BC-ED63-4A5E-8B55-C19294F0F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22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A1BC-ED63-4A5E-8B55-C19294F0F46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0021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A1BC-ED63-4A5E-8B55-C19294F0F46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8467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A1BC-ED63-4A5E-8B55-C19294F0F46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3533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B86CCFA0-4F0D-4E9D-B4A7-154898204CDD}" type="datetimeFigureOut">
              <a:rPr lang="lt-LT" smtClean="0"/>
              <a:t>2020-02-12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317144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B86CCFA0-4F0D-4E9D-B4A7-154898204CDD}" type="datetimeFigureOut">
              <a:rPr lang="lt-LT" smtClean="0"/>
              <a:t>2020-02-12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423899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B86CCFA0-4F0D-4E9D-B4A7-154898204CDD}" type="datetimeFigureOut">
              <a:rPr lang="lt-LT" smtClean="0"/>
              <a:t>2020-02-12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39808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B86CCFA0-4F0D-4E9D-B4A7-154898204CDD}" type="datetimeFigureOut">
              <a:rPr lang="lt-LT" smtClean="0"/>
              <a:t>2020-02-12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208551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CCFA0-4F0D-4E9D-B4A7-154898204CDD}" type="datetimeFigureOut">
              <a:rPr lang="lt-LT" smtClean="0"/>
              <a:t>2020-02-12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63503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B86CCFA0-4F0D-4E9D-B4A7-154898204CDD}" type="datetimeFigureOut">
              <a:rPr lang="lt-LT" smtClean="0"/>
              <a:t>2020-02-12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87691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B86CCFA0-4F0D-4E9D-B4A7-154898204CDD}" type="datetimeFigureOut">
              <a:rPr lang="lt-LT" smtClean="0"/>
              <a:t>2020-02-12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12529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B86CCFA0-4F0D-4E9D-B4A7-154898204CDD}" type="datetimeFigureOut">
              <a:rPr lang="lt-LT" smtClean="0"/>
              <a:t>2020-02-12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4913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CCFA0-4F0D-4E9D-B4A7-154898204CDD}" type="datetimeFigureOut">
              <a:rPr lang="lt-LT" smtClean="0"/>
              <a:t>2020-02-12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19690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CCFA0-4F0D-4E9D-B4A7-154898204CDD}" type="datetimeFigureOut">
              <a:rPr lang="lt-LT" smtClean="0"/>
              <a:t>2020-02-12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43799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CCFA0-4F0D-4E9D-B4A7-154898204CDD}" type="datetimeFigureOut">
              <a:rPr lang="lt-LT" smtClean="0"/>
              <a:t>2020-02-12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359896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CCFA0-4F0D-4E9D-B4A7-154898204CDD}" type="datetimeFigureOut">
              <a:rPr lang="lt-LT" smtClean="0"/>
              <a:t>2020-02-12</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7571F-5CAD-4588-97CF-4266FB34AE45}" type="slidenum">
              <a:rPr lang="lt-LT" smtClean="0"/>
              <a:t>‹#›</a:t>
            </a:fld>
            <a:endParaRPr lang="lt-LT"/>
          </a:p>
        </p:txBody>
      </p:sp>
    </p:spTree>
    <p:extLst>
      <p:ext uri="{BB962C8B-B14F-4D97-AF65-F5344CB8AC3E}">
        <p14:creationId xmlns:p14="http://schemas.microsoft.com/office/powerpoint/2010/main" val="85697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ps.vilnius.lt/projektai#tool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le 1"/>
          <p:cNvSpPr>
            <a:spLocks noGrp="1"/>
          </p:cNvSpPr>
          <p:nvPr>
            <p:ph type="ctrTitle"/>
          </p:nvPr>
        </p:nvSpPr>
        <p:spPr>
          <a:xfrm>
            <a:off x="669131" y="2564904"/>
            <a:ext cx="7772400" cy="1470025"/>
          </a:xfrm>
        </p:spPr>
        <p:txBody>
          <a:bodyPr>
            <a:normAutofit fontScale="90000"/>
          </a:bodyPr>
          <a:lstStyle/>
          <a:p>
            <a:r>
              <a:rPr lang="lt-LT" sz="2800" b="1" dirty="0">
                <a:solidFill>
                  <a:schemeClr val="bg1"/>
                </a:solidFill>
                <a:latin typeface="Arial" panose="020B0604020202020204" pitchFamily="34" charset="0"/>
                <a:cs typeface="Arial" panose="020B0604020202020204" pitchFamily="34" charset="0"/>
              </a:rPr>
              <a:t>VILNIAUS MIESTO</a:t>
            </a:r>
            <a:br>
              <a:rPr lang="lt-LT" sz="2800" b="1" dirty="0">
                <a:solidFill>
                  <a:schemeClr val="bg1"/>
                </a:solidFill>
                <a:latin typeface="Arial" panose="020B0604020202020204" pitchFamily="34" charset="0"/>
                <a:cs typeface="Arial" panose="020B0604020202020204" pitchFamily="34" charset="0"/>
              </a:rPr>
            </a:br>
            <a:r>
              <a:rPr lang="lt-LT" sz="2800" b="1" dirty="0">
                <a:solidFill>
                  <a:schemeClr val="bg1"/>
                </a:solidFill>
                <a:latin typeface="Arial" panose="020B0604020202020204" pitchFamily="34" charset="0"/>
                <a:cs typeface="Arial" panose="020B0604020202020204" pitchFamily="34" charset="0"/>
              </a:rPr>
              <a:t>INTEGRUOTOS TERITORIJOS VYSTYMO PROGRAMOS (ITVP) ĮGYVENDINIMO ATASKAITA UŽ 2019 M.</a:t>
            </a:r>
          </a:p>
        </p:txBody>
      </p:sp>
      <p:pic>
        <p:nvPicPr>
          <p:cNvPr id="4098" name="Picture 2" descr="E:\! Ugne L\ViLniaus ivaizdis\PPT_karun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5019675"/>
            <a:ext cx="45751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 Ugne L\ViLniaus ivaizdis\PPT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3750" y="616878"/>
            <a:ext cx="933450"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PLANUOJAMI 2020 M. DARBAI</a:t>
            </a:r>
            <a:endParaRPr lang="lt-LT" sz="18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683568" y="1700808"/>
            <a:ext cx="7632847"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Planuojama pateikti </a:t>
            </a:r>
            <a:r>
              <a:rPr lang="lt-LT" sz="1200" b="1" dirty="0">
                <a:latin typeface="Arial" panose="020B0604020202020204" pitchFamily="34" charset="0"/>
                <a:cs typeface="Arial" panose="020B0604020202020204" pitchFamily="34" charset="0"/>
              </a:rPr>
              <a:t>8</a:t>
            </a:r>
            <a:r>
              <a:rPr lang="lt-LT" sz="1200" b="1" dirty="0">
                <a:solidFill>
                  <a:schemeClr val="tx1">
                    <a:lumMod val="75000"/>
                    <a:lumOff val="25000"/>
                  </a:schemeClr>
                </a:solidFill>
                <a:latin typeface="Arial" panose="020B0604020202020204" pitchFamily="34" charset="0"/>
                <a:cs typeface="Arial" panose="020B0604020202020204" pitchFamily="34" charset="0"/>
              </a:rPr>
              <a:t> projektinius pasiūlymus </a:t>
            </a:r>
            <a:r>
              <a:rPr lang="lt-LT" sz="1200" dirty="0">
                <a:solidFill>
                  <a:schemeClr val="tx1">
                    <a:lumMod val="75000"/>
                    <a:lumOff val="25000"/>
                  </a:schemeClr>
                </a:solidFill>
                <a:latin typeface="Arial" panose="020B0604020202020204" pitchFamily="34" charset="0"/>
                <a:cs typeface="Arial" panose="020B0604020202020204" pitchFamily="34" charset="0"/>
              </a:rPr>
              <a:t>(pirminės paraiškos) Vilnius regiono plėtros tarybai ir ministerijoms;</a:t>
            </a: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Projektus įtraukti į Regiono ir valstybės sąrašus, suteikiant teisę teikti paraiškas ir gauti finansavimą;</a:t>
            </a: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Pateikti </a:t>
            </a:r>
            <a:r>
              <a:rPr lang="lt-LT" sz="1200" b="1" dirty="0">
                <a:latin typeface="Arial" panose="020B0604020202020204" pitchFamily="34" charset="0"/>
                <a:cs typeface="Arial" panose="020B0604020202020204" pitchFamily="34" charset="0"/>
              </a:rPr>
              <a:t>15</a:t>
            </a:r>
            <a:r>
              <a:rPr lang="lt-LT" sz="1200" b="1" dirty="0">
                <a:solidFill>
                  <a:schemeClr val="tx1">
                    <a:lumMod val="75000"/>
                    <a:lumOff val="25000"/>
                  </a:schemeClr>
                </a:solidFill>
                <a:latin typeface="Arial" panose="020B0604020202020204" pitchFamily="34" charset="0"/>
                <a:cs typeface="Arial" panose="020B0604020202020204" pitchFamily="34" charset="0"/>
              </a:rPr>
              <a:t> paraiškų agentūroms;</a:t>
            </a:r>
          </a:p>
          <a:p>
            <a:pPr marL="0" indent="0" algn="just">
              <a:buNone/>
            </a:pPr>
            <a:r>
              <a:rPr lang="lt-LT" sz="1200" b="1" dirty="0">
                <a:solidFill>
                  <a:schemeClr val="tx1">
                    <a:lumMod val="75000"/>
                    <a:lumOff val="25000"/>
                  </a:schemeClr>
                </a:solidFill>
                <a:latin typeface="Arial" panose="020B0604020202020204" pitchFamily="34" charset="0"/>
                <a:cs typeface="Arial" panose="020B0604020202020204" pitchFamily="34" charset="0"/>
              </a:rPr>
              <a:t>Planuojama, kad bus skirtas finansavimas </a:t>
            </a:r>
            <a:r>
              <a:rPr lang="lt-LT" sz="1200" b="1" dirty="0">
                <a:latin typeface="Arial" panose="020B0604020202020204" pitchFamily="34" charset="0"/>
                <a:cs typeface="Arial" panose="020B0604020202020204" pitchFamily="34" charset="0"/>
              </a:rPr>
              <a:t>18</a:t>
            </a:r>
            <a:r>
              <a:rPr lang="lt-LT" sz="1200" b="1" dirty="0">
                <a:solidFill>
                  <a:schemeClr val="tx1">
                    <a:lumMod val="75000"/>
                    <a:lumOff val="25000"/>
                  </a:schemeClr>
                </a:solidFill>
                <a:latin typeface="Arial" panose="020B0604020202020204" pitchFamily="34" charset="0"/>
                <a:cs typeface="Arial" panose="020B0604020202020204" pitchFamily="34" charset="0"/>
              </a:rPr>
              <a:t> projektų ir pasirašytos ES finansavimo sutartys</a:t>
            </a:r>
            <a:r>
              <a:rPr lang="en-GB" sz="1200" b="1" dirty="0">
                <a:solidFill>
                  <a:schemeClr val="tx1">
                    <a:lumMod val="75000"/>
                    <a:lumOff val="25000"/>
                  </a:schemeClr>
                </a:solidFill>
                <a:latin typeface="Arial" panose="020B0604020202020204" pitchFamily="34" charset="0"/>
                <a:cs typeface="Arial" panose="020B0604020202020204" pitchFamily="34" charset="0"/>
              </a:rPr>
              <a:t>:</a:t>
            </a:r>
          </a:p>
        </p:txBody>
      </p:sp>
      <p:graphicFrame>
        <p:nvGraphicFramePr>
          <p:cNvPr id="8" name="Table 6">
            <a:extLst>
              <a:ext uri="{FF2B5EF4-FFF2-40B4-BE49-F238E27FC236}">
                <a16:creationId xmlns:a16="http://schemas.microsoft.com/office/drawing/2014/main" id="{6009E9C6-02E6-464B-8D1B-DD8BEEEE0A1D}"/>
              </a:ext>
            </a:extLst>
          </p:cNvPr>
          <p:cNvGraphicFramePr>
            <a:graphicFrameLocks noGrp="1"/>
          </p:cNvGraphicFramePr>
          <p:nvPr>
            <p:extLst>
              <p:ext uri="{D42A27DB-BD31-4B8C-83A1-F6EECF244321}">
                <p14:modId xmlns:p14="http://schemas.microsoft.com/office/powerpoint/2010/main" val="1608974351"/>
              </p:ext>
            </p:extLst>
          </p:nvPr>
        </p:nvGraphicFramePr>
        <p:xfrm>
          <a:off x="755574" y="3205336"/>
          <a:ext cx="7560841" cy="2895600"/>
        </p:xfrm>
        <a:graphic>
          <a:graphicData uri="http://schemas.openxmlformats.org/drawingml/2006/table">
            <a:tbl>
              <a:tblPr firstRow="1" bandRow="1">
                <a:tableStyleId>{69012ECD-51FC-41F1-AA8D-1B2483CD663E}</a:tableStyleId>
              </a:tblPr>
              <a:tblGrid>
                <a:gridCol w="144016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152127">
                  <a:extLst>
                    <a:ext uri="{9D8B030D-6E8A-4147-A177-3AD203B41FA5}">
                      <a16:colId xmlns:a16="http://schemas.microsoft.com/office/drawing/2014/main" val="20005"/>
                    </a:ext>
                  </a:extLst>
                </a:gridCol>
              </a:tblGrid>
              <a:tr h="1039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b="1" kern="1200" dirty="0">
                          <a:solidFill>
                            <a:schemeClr val="bg1"/>
                          </a:solidFill>
                          <a:latin typeface="+mn-lt"/>
                          <a:ea typeface="+mn-ea"/>
                          <a:cs typeface="+mn-cs"/>
                        </a:rPr>
                        <a:t>Iš viso pagal Vilniaus ITV programos veiksmų planą, </a:t>
                      </a:r>
                      <a:r>
                        <a:rPr lang="lt-LT" sz="1400" b="1" kern="1200" dirty="0" err="1">
                          <a:solidFill>
                            <a:schemeClr val="bg1"/>
                          </a:solidFill>
                          <a:latin typeface="+mn-lt"/>
                          <a:ea typeface="+mn-ea"/>
                          <a:cs typeface="+mn-cs"/>
                        </a:rPr>
                        <a:t>Eur</a:t>
                      </a:r>
                      <a:endParaRPr lang="lt-LT" sz="1400" b="1" kern="1200" dirty="0">
                        <a:solidFill>
                          <a:schemeClr val="bg1"/>
                        </a:solidFill>
                        <a:latin typeface="+mn-lt"/>
                        <a:ea typeface="+mn-ea"/>
                        <a:cs typeface="+mn-cs"/>
                      </a:endParaRPr>
                    </a:p>
                  </a:txBody>
                  <a:tcPr anchor="ctr"/>
                </a:tc>
                <a:tc>
                  <a:txBody>
                    <a:bodyPr/>
                    <a:lstStyle/>
                    <a:p>
                      <a:pPr algn="ctr"/>
                      <a:r>
                        <a:rPr lang="lt-LT" sz="1400" dirty="0"/>
                        <a:t>ES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Valstybės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Savivaldybės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marL="0" algn="ctr" defTabSz="914400" rtl="0" eaLnBrk="1" latinLnBrk="0" hangingPunct="1"/>
                      <a:r>
                        <a:rPr lang="lt-LT" sz="1400" b="1" kern="1200" dirty="0">
                          <a:solidFill>
                            <a:schemeClr val="bg1"/>
                          </a:solidFill>
                          <a:latin typeface="+mn-lt"/>
                          <a:ea typeface="+mn-ea"/>
                          <a:cs typeface="+mn-cs"/>
                        </a:rPr>
                        <a:t>Privačios lėšos, </a:t>
                      </a:r>
                      <a:r>
                        <a:rPr lang="lt-LT" sz="1400" b="1" kern="1200" dirty="0" err="1">
                          <a:solidFill>
                            <a:schemeClr val="bg1"/>
                          </a:solidFill>
                          <a:latin typeface="+mn-lt"/>
                          <a:ea typeface="+mn-ea"/>
                          <a:cs typeface="+mn-cs"/>
                        </a:rPr>
                        <a:t>Eur</a:t>
                      </a:r>
                      <a:endParaRPr lang="lt-LT" sz="1400" b="1" kern="1200" dirty="0">
                        <a:solidFill>
                          <a:schemeClr val="bg1"/>
                        </a:solidFill>
                        <a:latin typeface="+mn-lt"/>
                        <a:ea typeface="+mn-ea"/>
                        <a:cs typeface="+mn-cs"/>
                      </a:endParaRPr>
                    </a:p>
                  </a:txBody>
                  <a:tcPr anchor="ctr"/>
                </a:tc>
                <a:extLst>
                  <a:ext uri="{0D108BD9-81ED-4DB2-BD59-A6C34878D82A}">
                    <a16:rowId xmlns:a16="http://schemas.microsoft.com/office/drawing/2014/main" val="10000"/>
                  </a:ext>
                </a:extLst>
              </a:tr>
              <a:tr h="1559957">
                <a:tc>
                  <a:txBody>
                    <a:bodyPr/>
                    <a:lstStyle/>
                    <a:p>
                      <a:pPr algn="ctr"/>
                      <a:r>
                        <a:rPr lang="lt-LT" sz="1200" b="1" dirty="0">
                          <a:latin typeface="+mn-lt"/>
                          <a:cs typeface="Arial" panose="020B0604020202020204" pitchFamily="34" charset="0"/>
                        </a:rPr>
                        <a:t>Iš viso pagal viešąsias</a:t>
                      </a:r>
                      <a:r>
                        <a:rPr lang="lt-LT" sz="1200" b="1" baseline="0" dirty="0">
                          <a:latin typeface="+mn-lt"/>
                          <a:cs typeface="Arial" panose="020B0604020202020204" pitchFamily="34" charset="0"/>
                        </a:rPr>
                        <a:t> priemones per  2020 m.  Pagal planuojamas pasirašyti   sutartis</a:t>
                      </a:r>
                      <a:r>
                        <a:rPr lang="en-GB" sz="1200" b="1" baseline="0" dirty="0">
                          <a:latin typeface="+mn-lt"/>
                          <a:cs typeface="Arial" panose="020B0604020202020204" pitchFamily="34" charset="0"/>
                        </a:rPr>
                        <a:t> </a:t>
                      </a:r>
                      <a:r>
                        <a:rPr lang="en-GB" sz="1200" b="1" baseline="0" dirty="0">
                          <a:solidFill>
                            <a:schemeClr val="tx1"/>
                          </a:solidFill>
                          <a:latin typeface="+mn-lt"/>
                          <a:cs typeface="Arial" panose="020B0604020202020204" pitchFamily="34" charset="0"/>
                        </a:rPr>
                        <a:t>(be </a:t>
                      </a:r>
                      <a:r>
                        <a:rPr lang="lt-LT" sz="1200" b="1" baseline="0" dirty="0">
                          <a:solidFill>
                            <a:schemeClr val="tx1"/>
                          </a:solidFill>
                          <a:latin typeface="+mn-lt"/>
                          <a:cs typeface="Arial" panose="020B0604020202020204" pitchFamily="34" charset="0"/>
                        </a:rPr>
                        <a:t>Šeškinės d</a:t>
                      </a:r>
                      <a:r>
                        <a:rPr lang="en-GB" sz="1200" b="1" baseline="0" dirty="0" err="1">
                          <a:solidFill>
                            <a:schemeClr val="tx1"/>
                          </a:solidFill>
                          <a:latin typeface="+mn-lt"/>
                          <a:cs typeface="Arial" panose="020B0604020202020204" pitchFamily="34" charset="0"/>
                        </a:rPr>
                        <a:t>augiafunkcio</a:t>
                      </a:r>
                      <a:r>
                        <a:rPr lang="en-GB" sz="1200" b="1" baseline="0" dirty="0">
                          <a:solidFill>
                            <a:schemeClr val="tx1"/>
                          </a:solidFill>
                          <a:latin typeface="+mn-lt"/>
                          <a:cs typeface="Arial" panose="020B0604020202020204" pitchFamily="34" charset="0"/>
                        </a:rPr>
                        <a:t> </a:t>
                      </a:r>
                      <a:r>
                        <a:rPr lang="lt-LT" sz="1200" b="1" baseline="0" dirty="0">
                          <a:solidFill>
                            <a:schemeClr val="tx1"/>
                          </a:solidFill>
                          <a:latin typeface="+mn-lt"/>
                          <a:cs typeface="Arial" panose="020B0604020202020204" pitchFamily="34" charset="0"/>
                        </a:rPr>
                        <a:t>koncesijos</a:t>
                      </a:r>
                      <a:r>
                        <a:rPr lang="en-GB" sz="1200" b="1" baseline="0" dirty="0">
                          <a:solidFill>
                            <a:schemeClr val="tx1"/>
                          </a:solidFill>
                          <a:latin typeface="+mn-lt"/>
                          <a:cs typeface="Arial" panose="020B0604020202020204" pitchFamily="34" charset="0"/>
                        </a:rPr>
                        <a:t>) *</a:t>
                      </a:r>
                      <a:endParaRPr lang="lt-LT" sz="1200" b="1" baseline="0" dirty="0">
                        <a:solidFill>
                          <a:schemeClr val="tx1"/>
                        </a:solidFill>
                        <a:latin typeface="+mn-lt"/>
                        <a:cs typeface="Arial" panose="020B0604020202020204" pitchFamily="34" charset="0"/>
                      </a:endParaRPr>
                    </a:p>
                  </a:txBody>
                  <a:tcPr anchor="ctr"/>
                </a:tc>
                <a:tc>
                  <a:txBody>
                    <a:bodyPr/>
                    <a:lstStyle/>
                    <a:p>
                      <a:pPr algn="ctr" fontAlgn="t"/>
                      <a:r>
                        <a:rPr lang="lt-LT" sz="1200" b="1" i="0" u="none" strike="noStrike" dirty="0">
                          <a:solidFill>
                            <a:srgbClr val="000000"/>
                          </a:solidFill>
                          <a:effectLst/>
                          <a:latin typeface="+mn-lt"/>
                          <a:cs typeface="Arial" panose="020B0604020202020204" pitchFamily="34" charset="0"/>
                        </a:rPr>
                        <a:t>79 069 936,62</a:t>
                      </a:r>
                      <a:endParaRPr lang="lt-LT"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mn-lt"/>
                          <a:cs typeface="Arial" panose="020B0604020202020204" pitchFamily="34" charset="0"/>
                        </a:rPr>
                        <a:t>54 675 951,84</a:t>
                      </a: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mn-lt"/>
                          <a:cs typeface="Arial" panose="020B0604020202020204" pitchFamily="34" charset="0"/>
                        </a:rPr>
                        <a:t>2 249 103,18</a:t>
                      </a:r>
                    </a:p>
                  </a:txBody>
                  <a:tcPr marL="9525" marR="9525" marT="9525" marB="0" anchor="ctr">
                    <a:solidFill>
                      <a:schemeClr val="bg1"/>
                    </a:solidFill>
                  </a:tcPr>
                </a:tc>
                <a:tc>
                  <a:txBody>
                    <a:bodyPr/>
                    <a:lstStyle/>
                    <a:p>
                      <a:pPr marL="0" algn="ctr" defTabSz="914400" rtl="0" eaLnBrk="1" fontAlgn="t" latinLnBrk="0" hangingPunct="1"/>
                      <a:r>
                        <a:rPr lang="en-US" sz="1200" b="1" i="0" u="none" strike="noStrike" kern="1200" dirty="0">
                          <a:solidFill>
                            <a:srgbClr val="000000"/>
                          </a:solidFill>
                          <a:effectLst/>
                          <a:latin typeface="+mn-lt"/>
                          <a:ea typeface="+mn-ea"/>
                          <a:cs typeface="Arial" panose="020B0604020202020204" pitchFamily="34" charset="0"/>
                        </a:rPr>
                        <a:t>21 464 797,63</a:t>
                      </a:r>
                    </a:p>
                  </a:txBody>
                  <a:tcPr marL="9525" marR="9525" marT="9525" marB="0" anchor="ctr">
                    <a:solidFill>
                      <a:schemeClr val="bg1"/>
                    </a:solidFill>
                  </a:tcPr>
                </a:tc>
                <a:tc>
                  <a:txBody>
                    <a:bodyPr/>
                    <a:lstStyle/>
                    <a:p>
                      <a:pPr marL="0" algn="ctr" defTabSz="914400" rtl="0" eaLnBrk="1" fontAlgn="t" latinLnBrk="0" hangingPunct="1"/>
                      <a:r>
                        <a:rPr lang="en-US" sz="1200" b="1" i="0" u="none" strike="noStrike" kern="1200" dirty="0">
                          <a:solidFill>
                            <a:srgbClr val="000000"/>
                          </a:solidFill>
                          <a:effectLst/>
                          <a:latin typeface="+mn-lt"/>
                          <a:ea typeface="+mn-ea"/>
                          <a:cs typeface="Arial" panose="020B0604020202020204" pitchFamily="34" charset="0"/>
                        </a:rPr>
                        <a:t>680 083,97</a:t>
                      </a:r>
                    </a:p>
                  </a:txBody>
                  <a:tcPr marL="9525" marR="9525" marT="9525" marB="0" anchor="ctr">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692583" y="6165304"/>
            <a:ext cx="7623832" cy="276999"/>
          </a:xfrm>
          <a:prstGeom prst="rect">
            <a:avLst/>
          </a:prstGeom>
        </p:spPr>
        <p:txBody>
          <a:bodyPr wrap="square">
            <a:spAutoFit/>
          </a:bodyPr>
          <a:lstStyle/>
          <a:p>
            <a:r>
              <a:rPr lang="lt-LT" sz="1200" b="1"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L</a:t>
            </a:r>
            <a:r>
              <a:rPr lang="lt-LT" sz="1200" b="1" dirty="0" err="1">
                <a:latin typeface="Arial" panose="020B0604020202020204" pitchFamily="34" charset="0"/>
                <a:cs typeface="Arial" panose="020B0604020202020204" pitchFamily="34" charset="0"/>
              </a:rPr>
              <a:t>ėšos</a:t>
            </a:r>
            <a:r>
              <a:rPr lang="lt-LT" sz="1200" b="1" dirty="0">
                <a:latin typeface="Arial" panose="020B0604020202020204" pitchFamily="34" charset="0"/>
                <a:cs typeface="Arial" panose="020B0604020202020204" pitchFamily="34" charset="0"/>
              </a:rPr>
              <a:t> be Kultūros ministerijos valstybinių projektų.</a:t>
            </a:r>
          </a:p>
        </p:txBody>
      </p:sp>
    </p:spTree>
    <p:extLst>
      <p:ext uri="{BB962C8B-B14F-4D97-AF65-F5344CB8AC3E}">
        <p14:creationId xmlns:p14="http://schemas.microsoft.com/office/powerpoint/2010/main" val="234891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276872"/>
            <a:ext cx="7715200" cy="3849291"/>
          </a:xfrm>
        </p:spPr>
        <p:txBody>
          <a:bodyPr/>
          <a:lstStyle/>
          <a:p>
            <a:pPr marL="285750" indent="-285750"/>
            <a:r>
              <a:rPr lang="lt-LT" sz="1600" b="1" dirty="0">
                <a:latin typeface="Arial" panose="020B0604020202020204" pitchFamily="34" charset="0"/>
                <a:cs typeface="Arial" panose="020B0604020202020204" pitchFamily="34" charset="0"/>
              </a:rPr>
              <a:t>Iki 2020-12-31 turi būti pasirašomos finansavimo sutartys;</a:t>
            </a:r>
          </a:p>
          <a:p>
            <a:endParaRPr lang="lt-LT" sz="1600" b="1" dirty="0">
              <a:latin typeface="Arial" panose="020B0604020202020204" pitchFamily="34" charset="0"/>
              <a:cs typeface="Arial" panose="020B0604020202020204" pitchFamily="34" charset="0"/>
            </a:endParaRPr>
          </a:p>
          <a:p>
            <a:pPr marL="285750" indent="-285750"/>
            <a:r>
              <a:rPr lang="lt-LT" sz="1600" b="1" dirty="0">
                <a:latin typeface="Arial" panose="020B0604020202020204" pitchFamily="34" charset="0"/>
                <a:cs typeface="Arial" panose="020B0604020202020204" pitchFamily="34" charset="0"/>
              </a:rPr>
              <a:t>Iki 2023-09-01 turi būti baigti rangos darbai. </a:t>
            </a:r>
          </a:p>
          <a:p>
            <a:endParaRPr lang="en-GB" dirty="0"/>
          </a:p>
        </p:txBody>
      </p:sp>
      <p:sp>
        <p:nvSpPr>
          <p:cNvPr id="4" name="Title 1"/>
          <p:cNvSpPr txBox="1">
            <a:spLocks/>
          </p:cNvSpPr>
          <p:nvPr/>
        </p:nvSpPr>
        <p:spPr>
          <a:xfrm>
            <a:off x="899592" y="548680"/>
            <a:ext cx="7920880"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ITV PROJEKTŲ PLANAVIMO EIGA IKI </a:t>
            </a:r>
          </a:p>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LAIKOTARPIO PABAIGOS</a:t>
            </a: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51300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539552" y="2204864"/>
            <a:ext cx="7632848" cy="4263690"/>
          </a:xfrm>
        </p:spPr>
        <p:txBody>
          <a:bodyPr>
            <a:normAutofit/>
          </a:bodyPr>
          <a:lstStyle/>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lt-LT" sz="1400" dirty="0">
              <a:latin typeface="Arial" panose="020B0604020202020204" pitchFamily="34" charset="0"/>
              <a:cs typeface="Arial" panose="020B0604020202020204" pitchFamily="34" charset="0"/>
            </a:endParaRPr>
          </a:p>
          <a:p>
            <a:pPr marL="0" indent="0" algn="ctr">
              <a:buNone/>
            </a:pPr>
            <a:r>
              <a:rPr lang="lt-LT" sz="1400" b="1" dirty="0">
                <a:latin typeface="Arial" panose="020B0604020202020204" pitchFamily="34" charset="0"/>
                <a:cs typeface="Arial" panose="020B0604020202020204" pitchFamily="34" charset="0"/>
              </a:rPr>
              <a:t>2020 m. vasaris</a:t>
            </a: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lt-LT" sz="1400" dirty="0">
              <a:latin typeface="Arial" panose="020B0604020202020204" pitchFamily="34" charset="0"/>
              <a:cs typeface="Arial" panose="020B0604020202020204" pitchFamily="34" charset="0"/>
            </a:endParaRPr>
          </a:p>
          <a:p>
            <a:pPr marL="0" indent="0" algn="ctr">
              <a:lnSpc>
                <a:spcPct val="150000"/>
              </a:lnSpc>
              <a:buNone/>
            </a:pPr>
            <a:r>
              <a:rPr lang="lt-LT" sz="1400" dirty="0">
                <a:latin typeface="Arial" panose="020B0604020202020204" pitchFamily="34" charset="0"/>
                <a:cs typeface="Arial" panose="020B0604020202020204" pitchFamily="34" charset="0"/>
              </a:rPr>
              <a:t>Kontaktai:</a:t>
            </a:r>
          </a:p>
          <a:p>
            <a:pPr marL="0" indent="0" algn="ctr">
              <a:lnSpc>
                <a:spcPct val="150000"/>
              </a:lnSpc>
              <a:buNone/>
            </a:pPr>
            <a:r>
              <a:rPr lang="lt-LT" sz="1400" dirty="0">
                <a:latin typeface="Arial" panose="020B0604020202020204" pitchFamily="34" charset="0"/>
                <a:cs typeface="Arial" panose="020B0604020202020204" pitchFamily="34" charset="0"/>
              </a:rPr>
              <a:t>Investicinių projektų valdymo skyrius</a:t>
            </a:r>
          </a:p>
          <a:p>
            <a:pPr marL="0" indent="0" algn="ctr">
              <a:lnSpc>
                <a:spcPct val="150000"/>
              </a:lnSpc>
              <a:buNone/>
            </a:pPr>
            <a:r>
              <a:rPr lang="lt-LT" sz="1400" dirty="0">
                <a:latin typeface="Arial" panose="020B0604020202020204" pitchFamily="34" charset="0"/>
                <a:cs typeface="Arial" panose="020B0604020202020204" pitchFamily="34" charset="0"/>
              </a:rPr>
              <a:t>El. paštas: </a:t>
            </a:r>
            <a:r>
              <a:rPr lang="lt-LT" sz="1400" dirty="0" err="1">
                <a:latin typeface="Arial" panose="020B0604020202020204" pitchFamily="34" charset="0"/>
                <a:cs typeface="Arial" panose="020B0604020202020204" pitchFamily="34" charset="0"/>
              </a:rPr>
              <a:t>lina.melianiene</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vilnius.lt</a:t>
            </a:r>
            <a:endParaRPr lang="lt-L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45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036214"/>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INTEGRUOTOS TERITORIJOS VYSTYMO PROGRAMOS </a:t>
            </a:r>
            <a:br>
              <a:rPr lang="lt-LT" sz="1800" b="1" dirty="0">
                <a:solidFill>
                  <a:schemeClr val="tx1">
                    <a:lumMod val="75000"/>
                    <a:lumOff val="25000"/>
                  </a:schemeClr>
                </a:solidFill>
                <a:latin typeface="Arial" panose="020B0604020202020204" pitchFamily="34" charset="0"/>
                <a:cs typeface="Arial" panose="020B0604020202020204" pitchFamily="34" charset="0"/>
              </a:rPr>
            </a:br>
            <a:r>
              <a:rPr lang="lt-LT" sz="1800" b="1" dirty="0">
                <a:solidFill>
                  <a:schemeClr val="tx1">
                    <a:lumMod val="75000"/>
                    <a:lumOff val="25000"/>
                  </a:schemeClr>
                </a:solidFill>
                <a:latin typeface="Arial" panose="020B0604020202020204" pitchFamily="34" charset="0"/>
                <a:cs typeface="Arial" panose="020B0604020202020204" pitchFamily="34" charset="0"/>
              </a:rPr>
              <a:t>ATASKAITOS PAGRINDAS</a:t>
            </a:r>
          </a:p>
        </p:txBody>
      </p:sp>
      <p:sp>
        <p:nvSpPr>
          <p:cNvPr id="3" name="Content Placeholder 2"/>
          <p:cNvSpPr>
            <a:spLocks noGrp="1"/>
          </p:cNvSpPr>
          <p:nvPr>
            <p:ph idx="1"/>
          </p:nvPr>
        </p:nvSpPr>
        <p:spPr>
          <a:xfrm>
            <a:off x="888730" y="1916832"/>
            <a:ext cx="7920880" cy="4525963"/>
          </a:xfrm>
        </p:spPr>
        <p:txBody>
          <a:bodyPr>
            <a:normAutofit/>
          </a:bodyPr>
          <a:lstStyle/>
          <a:p>
            <a:endParaRPr lang="lt-LT" sz="1400" dirty="0">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p>
            <a:r>
              <a:rPr lang="lt-LT" sz="1400" dirty="0">
                <a:latin typeface="Arial" panose="020B0604020202020204" pitchFamily="34" charset="0"/>
                <a:cs typeface="Arial" panose="020B0604020202020204" pitchFamily="34" charset="0"/>
              </a:rPr>
              <a:t>Vadovaujantis Lietuvos Respublikos vidaus reikalų ministro 2014 m. liepos 11 d. įsakymu Nr. 1V- 480 patvirtintų </a:t>
            </a:r>
            <a:r>
              <a:rPr lang="lt-LT" sz="1400" b="1" dirty="0">
                <a:latin typeface="Arial" panose="020B0604020202020204" pitchFamily="34" charset="0"/>
                <a:cs typeface="Arial" panose="020B0604020202020204" pitchFamily="34" charset="0"/>
              </a:rPr>
              <a:t>Integruotų teritorijų vystymo programų rengimo ir įgyvendinimo gairių 30 </a:t>
            </a:r>
            <a:r>
              <a:rPr lang="lt-LT" sz="1400" b="1" dirty="0" err="1">
                <a:latin typeface="Arial" panose="020B0604020202020204" pitchFamily="34" charset="0"/>
                <a:cs typeface="Arial" panose="020B0604020202020204" pitchFamily="34" charset="0"/>
              </a:rPr>
              <a:t>punkt</a:t>
            </a:r>
            <a:r>
              <a:rPr lang="en-US" sz="1400" b="1" dirty="0">
                <a:latin typeface="Arial" panose="020B0604020202020204" pitchFamily="34" charset="0"/>
                <a:cs typeface="Arial" panose="020B0604020202020204" pitchFamily="34" charset="0"/>
              </a:rPr>
              <a:t>u</a:t>
            </a:r>
            <a:r>
              <a:rPr lang="lt-LT" sz="1400" b="1" dirty="0">
                <a:latin typeface="Arial" panose="020B0604020202020204" pitchFamily="34" charset="0"/>
                <a:cs typeface="Arial" panose="020B0604020202020204" pitchFamily="34" charset="0"/>
              </a:rPr>
              <a:t> teikiama ITVP įgyvendinimo ataskaita už 2019 m. savivaldybės tarybai ir VRM</a:t>
            </a:r>
          </a:p>
          <a:p>
            <a:endParaRPr lang="lt-LT" sz="1400" b="1" dirty="0">
              <a:latin typeface="Arial" panose="020B0604020202020204" pitchFamily="34" charset="0"/>
              <a:cs typeface="Arial" panose="020B0604020202020204" pitchFamily="34" charset="0"/>
            </a:endParaRPr>
          </a:p>
          <a:p>
            <a:pPr marL="0" indent="0">
              <a:buNone/>
            </a:pPr>
            <a:r>
              <a:rPr lang="lt-LT" sz="1400" b="1" dirty="0">
                <a:latin typeface="Arial" panose="020B0604020202020204" pitchFamily="34" charset="0"/>
                <a:cs typeface="Arial" panose="020B0604020202020204" pitchFamily="34" charset="0"/>
              </a:rPr>
              <a:t>PATVIRTINTA</a:t>
            </a:r>
          </a:p>
          <a:p>
            <a:endParaRPr lang="lt-LT" sz="1400" b="1" dirty="0">
              <a:latin typeface="Arial" panose="020B0604020202020204" pitchFamily="34" charset="0"/>
              <a:cs typeface="Arial" panose="020B0604020202020204" pitchFamily="34" charset="0"/>
            </a:endParaRPr>
          </a:p>
          <a:p>
            <a:r>
              <a:rPr lang="lt-LT" sz="1400" b="1" dirty="0">
                <a:latin typeface="Arial" panose="020B0604020202020204" pitchFamily="34" charset="0"/>
                <a:cs typeface="Arial" panose="020B0604020202020204" pitchFamily="34" charset="0"/>
              </a:rPr>
              <a:t>2015 m. sausiu 21 d. </a:t>
            </a:r>
            <a:r>
              <a:rPr lang="lt-LT" sz="1400" dirty="0">
                <a:latin typeface="Arial" panose="020B0604020202020204" pitchFamily="34" charset="0"/>
                <a:cs typeface="Arial" panose="020B0604020202020204" pitchFamily="34" charset="0"/>
              </a:rPr>
              <a:t>sprendimu Nr. 1-2210 Vilniaus miesto savivaldybės taryba </a:t>
            </a:r>
            <a:r>
              <a:rPr lang="lt-LT" sz="1400" b="1" dirty="0">
                <a:latin typeface="Arial" panose="020B0604020202020204" pitchFamily="34" charset="0"/>
                <a:cs typeface="Arial" panose="020B0604020202020204" pitchFamily="34" charset="0"/>
              </a:rPr>
              <a:t>pritarė patikslintam 2014-2020 m. Vilniaus miesto integruotų teritorijų vystymo programos projektui</a:t>
            </a:r>
            <a:endParaRPr lang="en-GB" sz="1400" b="1" dirty="0">
              <a:latin typeface="Arial" panose="020B0604020202020204" pitchFamily="34" charset="0"/>
              <a:cs typeface="Arial" panose="020B0604020202020204" pitchFamily="34" charset="0"/>
            </a:endParaRPr>
          </a:p>
          <a:p>
            <a:endParaRPr lang="lt-LT" sz="1400" b="1" dirty="0">
              <a:latin typeface="Arial" panose="020B0604020202020204" pitchFamily="34" charset="0"/>
              <a:cs typeface="Arial" panose="020B0604020202020204" pitchFamily="34" charset="0"/>
            </a:endParaRPr>
          </a:p>
          <a:p>
            <a:r>
              <a:rPr lang="lt-LT" sz="1400" b="1" dirty="0">
                <a:latin typeface="Arial" panose="020B0604020202020204" pitchFamily="34" charset="0"/>
                <a:cs typeface="Arial" panose="020B0604020202020204" pitchFamily="34" charset="0"/>
              </a:rPr>
              <a:t>2015 m. birželio 19 d. </a:t>
            </a:r>
            <a:r>
              <a:rPr lang="lt-LT" sz="1400" dirty="0">
                <a:latin typeface="Arial" panose="020B0604020202020204" pitchFamily="34" charset="0"/>
                <a:cs typeface="Arial" panose="020B0604020202020204" pitchFamily="34" charset="0"/>
              </a:rPr>
              <a:t>Lietuvos Respublikos vidaus reikalų ministras įsakymu Nr. 1V- 513 </a:t>
            </a:r>
            <a:r>
              <a:rPr lang="lt-LT" sz="1400" b="1" dirty="0">
                <a:latin typeface="Arial" panose="020B0604020202020204" pitchFamily="34" charset="0"/>
                <a:cs typeface="Arial" panose="020B0604020202020204" pitchFamily="34" charset="0"/>
              </a:rPr>
              <a:t>patvirtino Vilniaus miesto integruotą teritorijų vystymo </a:t>
            </a:r>
            <a:r>
              <a:rPr lang="lt-LT" sz="1400" b="1" dirty="0" err="1">
                <a:latin typeface="Arial" panose="020B0604020202020204" pitchFamily="34" charset="0"/>
                <a:cs typeface="Arial" panose="020B0604020202020204" pitchFamily="34" charset="0"/>
              </a:rPr>
              <a:t>program</a:t>
            </a:r>
            <a:r>
              <a:rPr lang="en-US" sz="1400" b="1" dirty="0" err="1">
                <a:latin typeface="Arial" panose="020B0604020202020204" pitchFamily="34" charset="0"/>
                <a:cs typeface="Arial" panose="020B0604020202020204" pitchFamily="34" charset="0"/>
              </a:rPr>
              <a:t>os</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projekt</a:t>
            </a:r>
            <a:r>
              <a:rPr lang="lt-LT" sz="1400" b="1" dirty="0">
                <a:latin typeface="Arial" panose="020B0604020202020204" pitchFamily="34" charset="0"/>
                <a:cs typeface="Arial" panose="020B0604020202020204" pitchFamily="34" charset="0"/>
              </a:rPr>
              <a:t>ą</a:t>
            </a:r>
            <a:endParaRPr lang="en-GB" sz="1400" b="1" dirty="0">
              <a:latin typeface="Arial" panose="020B0604020202020204" pitchFamily="34" charset="0"/>
              <a:cs typeface="Arial" panose="020B0604020202020204" pitchFamily="34" charset="0"/>
            </a:endParaRPr>
          </a:p>
          <a:p>
            <a:endParaRPr lang="lt-LT" sz="1400" b="1" dirty="0">
              <a:latin typeface="Arial" panose="020B0604020202020204" pitchFamily="34" charset="0"/>
              <a:cs typeface="Arial" panose="020B0604020202020204" pitchFamily="34" charset="0"/>
            </a:endParaRPr>
          </a:p>
          <a:p>
            <a:r>
              <a:rPr lang="lt-LT" sz="1400" b="1" dirty="0">
                <a:latin typeface="Arial" panose="020B0604020202020204" pitchFamily="34" charset="0"/>
                <a:cs typeface="Arial" panose="020B0604020202020204" pitchFamily="34" charset="0"/>
              </a:rPr>
              <a:t>2019 m. gruodžio 10 d. </a:t>
            </a:r>
            <a:r>
              <a:rPr lang="lt-LT" sz="1400" dirty="0">
                <a:latin typeface="Arial" panose="020B0604020202020204" pitchFamily="34" charset="0"/>
                <a:cs typeface="Arial" panose="020B0604020202020204" pitchFamily="34" charset="0"/>
              </a:rPr>
              <a:t>Lietuvos Respublikos vidaus reikalų ministras įsakymu Nr. 1V-981 </a:t>
            </a:r>
            <a:r>
              <a:rPr lang="lt-LT" sz="1400" b="1" dirty="0">
                <a:latin typeface="Arial" panose="020B0604020202020204" pitchFamily="34" charset="0"/>
                <a:cs typeface="Arial" panose="020B0604020202020204" pitchFamily="34" charset="0"/>
              </a:rPr>
              <a:t>patvirtino Vilniaus miesto </a:t>
            </a:r>
            <a:r>
              <a:rPr lang="en-GB" sz="1400" b="1" dirty="0">
                <a:latin typeface="Arial" panose="020B0604020202020204" pitchFamily="34" charset="0"/>
                <a:cs typeface="Arial" panose="020B0604020202020204" pitchFamily="34" charset="0"/>
              </a:rPr>
              <a:t>integruot</a:t>
            </a:r>
            <a:r>
              <a:rPr lang="lt-LT" sz="1400" b="1" dirty="0">
                <a:latin typeface="Arial" panose="020B0604020202020204" pitchFamily="34" charset="0"/>
                <a:cs typeface="Arial" panose="020B0604020202020204" pitchFamily="34" charset="0"/>
              </a:rPr>
              <a:t>os teritorijos vystymo programos keitimo projektą</a:t>
            </a: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8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036214"/>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INTEGRUOTOS TERITORIJOS VYSTYMO PROGRAMOS </a:t>
            </a:r>
            <a:br>
              <a:rPr lang="lt-LT" sz="1800" b="1" dirty="0">
                <a:solidFill>
                  <a:schemeClr val="tx1">
                    <a:lumMod val="75000"/>
                    <a:lumOff val="25000"/>
                  </a:schemeClr>
                </a:solidFill>
                <a:latin typeface="Arial" panose="020B0604020202020204" pitchFamily="34" charset="0"/>
                <a:cs typeface="Arial" panose="020B0604020202020204" pitchFamily="34" charset="0"/>
              </a:rPr>
            </a:br>
            <a:r>
              <a:rPr lang="lt-LT" sz="1800" b="1" dirty="0">
                <a:solidFill>
                  <a:schemeClr val="tx1">
                    <a:lumMod val="75000"/>
                    <a:lumOff val="25000"/>
                  </a:schemeClr>
                </a:solidFill>
                <a:latin typeface="Arial" panose="020B0604020202020204" pitchFamily="34" charset="0"/>
                <a:cs typeface="Arial" panose="020B0604020202020204" pitchFamily="34" charset="0"/>
              </a:rPr>
              <a:t>PASKIRTIS</a:t>
            </a:r>
          </a:p>
        </p:txBody>
      </p:sp>
      <p:sp>
        <p:nvSpPr>
          <p:cNvPr id="3" name="Content Placeholder 2"/>
          <p:cNvSpPr>
            <a:spLocks noGrp="1"/>
          </p:cNvSpPr>
          <p:nvPr>
            <p:ph idx="1"/>
          </p:nvPr>
        </p:nvSpPr>
        <p:spPr>
          <a:xfrm>
            <a:off x="4535083" y="1628800"/>
            <a:ext cx="4069365" cy="4788768"/>
          </a:xfrm>
        </p:spPr>
        <p:txBody>
          <a:bodyPr>
            <a:normAutofit/>
          </a:bodyPr>
          <a:lstStyle/>
          <a:p>
            <a:pPr algn="just"/>
            <a:r>
              <a:rPr lang="lt-LT" sz="1400" dirty="0">
                <a:latin typeface="Arial" panose="020B0604020202020204" pitchFamily="34" charset="0"/>
                <a:cs typeface="Arial" panose="020B0604020202020204" pitchFamily="34" charset="0"/>
              </a:rPr>
              <a:t>Nustatyti Vilniaus miesto integruoto darnaus vystymo strategiją ir veiksmų planą 2014-2020 metams, siekiant užtikrinti ES, VB ir SB investicijų efektyvumą, jas koncentruojant į Šiaurinę ir Pietinę tikslines teritorijas</a:t>
            </a:r>
            <a:endParaRPr lang="lt-LT" sz="1400" b="1" dirty="0">
              <a:latin typeface="Arial" panose="020B0604020202020204" pitchFamily="34" charset="0"/>
              <a:cs typeface="Arial" panose="020B0604020202020204" pitchFamily="34" charset="0"/>
            </a:endParaRPr>
          </a:p>
          <a:p>
            <a:pPr algn="just"/>
            <a:endParaRPr lang="lt-LT" sz="1400" b="1" dirty="0">
              <a:latin typeface="Arial" panose="020B0604020202020204" pitchFamily="34" charset="0"/>
              <a:cs typeface="Arial" panose="020B0604020202020204" pitchFamily="34" charset="0"/>
            </a:endParaRPr>
          </a:p>
          <a:p>
            <a:pPr algn="just">
              <a:spcAft>
                <a:spcPts val="0"/>
              </a:spcAft>
            </a:pPr>
            <a:r>
              <a:rPr lang="lt-LT" sz="1400" dirty="0">
                <a:latin typeface="Arial" panose="020B0604020202020204" pitchFamily="34" charset="0"/>
                <a:cs typeface="Arial" panose="020B0604020202020204" pitchFamily="34" charset="0"/>
              </a:rPr>
              <a:t>Naujos</a:t>
            </a:r>
            <a:r>
              <a:rPr lang="lt-LT" sz="1400" b="1" dirty="0">
                <a:latin typeface="Arial" panose="020B0604020202020204" pitchFamily="34" charset="0"/>
                <a:cs typeface="Arial" panose="020B0604020202020204" pitchFamily="34" charset="0"/>
              </a:rPr>
              <a:t> Šiaurinės </a:t>
            </a:r>
            <a:r>
              <a:rPr lang="lt-LT" sz="1400" dirty="0">
                <a:latin typeface="Arial" panose="020B0604020202020204" pitchFamily="34" charset="0"/>
                <a:cs typeface="Arial" panose="020B0604020202020204" pitchFamily="34" charset="0"/>
              </a:rPr>
              <a:t>ir </a:t>
            </a:r>
            <a:r>
              <a:rPr lang="lt-LT" sz="1400" b="1" dirty="0">
                <a:latin typeface="Arial" panose="020B0604020202020204" pitchFamily="34" charset="0"/>
                <a:cs typeface="Arial" panose="020B0604020202020204" pitchFamily="34" charset="0"/>
              </a:rPr>
              <a:t>Pietinės </a:t>
            </a:r>
            <a:r>
              <a:rPr lang="lt-LT" sz="1400" dirty="0">
                <a:latin typeface="Arial" panose="020B0604020202020204" pitchFamily="34" charset="0"/>
                <a:cs typeface="Arial" panose="020B0604020202020204" pitchFamily="34" charset="0"/>
              </a:rPr>
              <a:t>tikslinių teritorijų ribos (patvirtintos Lietuvos Respublikos vidaus reikalų ministro 2019 m. gruodžio 10 d. įsakymu Nr. 1V-981 „Dėl vidaus reikalų ministro 2015 m. birželio 19 d. įsakymo Nr. 1V-513 „Dėl Vilniaus miesto integruotos teritorijos vystymo programos patvirtinimo“ pakeitimo“)</a:t>
            </a:r>
          </a:p>
          <a:p>
            <a:pPr algn="just"/>
            <a:endParaRPr lang="lt-LT" sz="1400" b="1" dirty="0">
              <a:latin typeface="Arial" panose="020B0604020202020204" pitchFamily="34" charset="0"/>
              <a:cs typeface="Arial" panose="020B0604020202020204" pitchFamily="34" charset="0"/>
            </a:endParaRPr>
          </a:p>
          <a:p>
            <a:pPr algn="just"/>
            <a:r>
              <a:rPr lang="lt-LT" sz="1400" dirty="0">
                <a:latin typeface="Arial" panose="020B0604020202020204" pitchFamily="34" charset="0"/>
                <a:cs typeface="Arial" panose="020B0604020202020204" pitchFamily="34" charset="0"/>
              </a:rPr>
              <a:t>12 priemonių ir 81 projektas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a:t>
            </a:r>
            <a:r>
              <a:rPr lang="en-US" sz="1400" dirty="0">
                <a:latin typeface="Arial" panose="020B0604020202020204" pitchFamily="34" charset="0"/>
                <a:cs typeface="Arial" panose="020B0604020202020204" pitchFamily="34" charset="0"/>
              </a:rPr>
              <a:t> 11 KM </a:t>
            </a:r>
            <a:r>
              <a:rPr lang="lt-LT" sz="1400" dirty="0">
                <a:latin typeface="Arial" panose="020B0604020202020204" pitchFamily="34" charset="0"/>
                <a:cs typeface="Arial" panose="020B0604020202020204" pitchFamily="34" charset="0"/>
              </a:rPr>
              <a:t> valstybinių </a:t>
            </a:r>
            <a:r>
              <a:rPr lang="en-US" sz="1400" dirty="0" err="1">
                <a:latin typeface="Arial" panose="020B0604020202020204" pitchFamily="34" charset="0"/>
                <a:cs typeface="Arial" panose="020B0604020202020204" pitchFamily="34" charset="0"/>
              </a:rPr>
              <a:t>projekt</a:t>
            </a:r>
            <a:r>
              <a:rPr lang="lt-LT" sz="1400" dirty="0">
                <a:latin typeface="Arial" panose="020B0604020202020204" pitchFamily="34" charset="0"/>
                <a:cs typeface="Arial" panose="020B0604020202020204" pitchFamily="34" charset="0"/>
              </a:rPr>
              <a:t>ų</a:t>
            </a:r>
            <a:r>
              <a:rPr lang="en-US" sz="1400" dirty="0">
                <a:latin typeface="Arial" panose="020B0604020202020204" pitchFamily="34" charset="0"/>
                <a:cs typeface="Arial" panose="020B0604020202020204" pitchFamily="34" charset="0"/>
              </a:rPr>
              <a:t>)</a:t>
            </a:r>
            <a:endParaRPr lang="lt-LT"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29" y="1628800"/>
            <a:ext cx="3568454" cy="5042299"/>
          </a:xfrm>
          <a:prstGeom prst="rect">
            <a:avLst/>
          </a:prstGeom>
        </p:spPr>
      </p:pic>
    </p:spTree>
    <p:extLst>
      <p:ext uri="{BB962C8B-B14F-4D97-AF65-F5344CB8AC3E}">
        <p14:creationId xmlns:p14="http://schemas.microsoft.com/office/powerpoint/2010/main" val="264675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INTERAKTYVUS ITV PROGRAMOS TERITOJŲ ŽEMĖLAPIS</a:t>
            </a: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899592" y="1464192"/>
            <a:ext cx="7920880" cy="69269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lt-LT" sz="1400" b="1" dirty="0">
                <a:solidFill>
                  <a:schemeClr val="tx1">
                    <a:lumMod val="95000"/>
                    <a:lumOff val="5000"/>
                  </a:schemeClr>
                </a:solidFill>
                <a:latin typeface="Arial" panose="020B0604020202020204" pitchFamily="34" charset="0"/>
                <a:cs typeface="Arial" panose="020B0604020202020204" pitchFamily="34" charset="0"/>
              </a:rPr>
              <a:t>2019 </a:t>
            </a:r>
            <a:r>
              <a:rPr lang="en-US" sz="1400" b="1" dirty="0">
                <a:solidFill>
                  <a:schemeClr val="tx1">
                    <a:lumMod val="95000"/>
                    <a:lumOff val="5000"/>
                  </a:schemeClr>
                </a:solidFill>
                <a:latin typeface="Arial" panose="020B0604020202020204" pitchFamily="34" charset="0"/>
                <a:cs typeface="Arial" panose="020B0604020202020204" pitchFamily="34" charset="0"/>
              </a:rPr>
              <a:t>m. </a:t>
            </a:r>
            <a:r>
              <a:rPr lang="lt-LT" sz="1400" b="1" dirty="0">
                <a:solidFill>
                  <a:schemeClr val="tx1">
                    <a:lumMod val="95000"/>
                    <a:lumOff val="5000"/>
                  </a:schemeClr>
                </a:solidFill>
                <a:latin typeface="Arial" panose="020B0604020202020204" pitchFamily="34" charset="0"/>
                <a:cs typeface="Arial" panose="020B0604020202020204" pitchFamily="34" charset="0"/>
              </a:rPr>
              <a:t>sukurtas</a:t>
            </a:r>
            <a:r>
              <a:rPr lang="en-US" sz="1400" b="1" dirty="0">
                <a:solidFill>
                  <a:schemeClr val="tx1">
                    <a:lumMod val="95000"/>
                    <a:lumOff val="5000"/>
                  </a:schemeClr>
                </a:solidFill>
                <a:latin typeface="Arial" panose="020B0604020202020204" pitchFamily="34" charset="0"/>
                <a:cs typeface="Arial" panose="020B0604020202020204" pitchFamily="34" charset="0"/>
              </a:rPr>
              <a:t> </a:t>
            </a:r>
            <a:r>
              <a:rPr lang="lt-LT" sz="1400" b="1" dirty="0">
                <a:solidFill>
                  <a:schemeClr val="tx1">
                    <a:lumMod val="95000"/>
                    <a:lumOff val="5000"/>
                  </a:schemeClr>
                </a:solidFill>
                <a:latin typeface="Arial" panose="020B0604020202020204" pitchFamily="34" charset="0"/>
                <a:cs typeface="Arial" panose="020B0604020202020204" pitchFamily="34" charset="0"/>
              </a:rPr>
              <a:t>„Sprendinių palyginimo“ įrankis ITV programos investicinių projektų interaktyvaus žemėlapio funkcionalumui pagerinti:</a:t>
            </a:r>
          </a:p>
          <a:p>
            <a:pPr algn="l"/>
            <a:r>
              <a:rPr lang="lt-LT" sz="1400" b="1" dirty="0">
                <a:solidFill>
                  <a:schemeClr val="tx1">
                    <a:lumMod val="95000"/>
                    <a:lumOff val="5000"/>
                  </a:schemeClr>
                </a:solidFill>
                <a:latin typeface="Arial" panose="020B0604020202020204" pitchFamily="34" charset="0"/>
                <a:cs typeface="Arial" panose="020B0604020202020204" pitchFamily="34" charset="0"/>
                <a:hlinkClick r:id="rId3"/>
              </a:rPr>
              <a:t>https://maps.vilnius.lt/projektai</a:t>
            </a:r>
            <a:endParaRPr lang="lt-LT" sz="14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stretch>
            <a:fillRect/>
          </a:stretch>
        </p:blipFill>
        <p:spPr>
          <a:xfrm>
            <a:off x="971600" y="2186158"/>
            <a:ext cx="7796786" cy="4456821"/>
          </a:xfrm>
          <a:prstGeom prst="rect">
            <a:avLst/>
          </a:prstGeom>
        </p:spPr>
      </p:pic>
    </p:spTree>
    <p:extLst>
      <p:ext uri="{BB962C8B-B14F-4D97-AF65-F5344CB8AC3E}">
        <p14:creationId xmlns:p14="http://schemas.microsoft.com/office/powerpoint/2010/main" val="336590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INVESTICIJOS PAGAL VILNIAUS ITV PROGRAMĄ</a:t>
            </a:r>
            <a:br>
              <a:rPr lang="lt-LT" sz="1800" b="1" dirty="0">
                <a:solidFill>
                  <a:schemeClr val="tx1">
                    <a:lumMod val="75000"/>
                    <a:lumOff val="25000"/>
                  </a:schemeClr>
                </a:solidFill>
                <a:latin typeface="Arial" panose="020B0604020202020204" pitchFamily="34" charset="0"/>
                <a:cs typeface="Arial" panose="020B0604020202020204" pitchFamily="34" charset="0"/>
              </a:rPr>
            </a:br>
            <a:r>
              <a:rPr lang="lt-LT" sz="1400" b="1" dirty="0">
                <a:solidFill>
                  <a:schemeClr val="tx1">
                    <a:lumMod val="75000"/>
                    <a:lumOff val="25000"/>
                  </a:schemeClr>
                </a:solidFill>
                <a:latin typeface="Arial" panose="020B0604020202020204" pitchFamily="34" charset="0"/>
                <a:cs typeface="Arial" panose="020B0604020202020204" pitchFamily="34" charset="0"/>
              </a:rPr>
              <a:t>2019-12-10 AKTUALI REDAKCIJA</a:t>
            </a: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523229802"/>
              </p:ext>
            </p:extLst>
          </p:nvPr>
        </p:nvGraphicFramePr>
        <p:xfrm>
          <a:off x="192862" y="1548790"/>
          <a:ext cx="8424946" cy="2034708"/>
        </p:xfrm>
        <a:graphic>
          <a:graphicData uri="http://schemas.openxmlformats.org/drawingml/2006/table">
            <a:tbl>
              <a:tblPr firstRow="1" bandRow="1">
                <a:tableStyleId>{69012ECD-51FC-41F1-AA8D-1B2483CD663E}</a:tableStyleId>
              </a:tblPr>
              <a:tblGrid>
                <a:gridCol w="1080121">
                  <a:extLst>
                    <a:ext uri="{9D8B030D-6E8A-4147-A177-3AD203B41FA5}">
                      <a16:colId xmlns:a16="http://schemas.microsoft.com/office/drawing/2014/main" val="20000"/>
                    </a:ext>
                  </a:extLst>
                </a:gridCol>
                <a:gridCol w="1210785">
                  <a:extLst>
                    <a:ext uri="{9D8B030D-6E8A-4147-A177-3AD203B41FA5}">
                      <a16:colId xmlns:a16="http://schemas.microsoft.com/office/drawing/2014/main" val="20001"/>
                    </a:ext>
                  </a:extLst>
                </a:gridCol>
                <a:gridCol w="1381503">
                  <a:extLst>
                    <a:ext uri="{9D8B030D-6E8A-4147-A177-3AD203B41FA5}">
                      <a16:colId xmlns:a16="http://schemas.microsoft.com/office/drawing/2014/main" val="20002"/>
                    </a:ext>
                  </a:extLst>
                </a:gridCol>
                <a:gridCol w="1282793">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093480">
                  <a:extLst>
                    <a:ext uri="{9D8B030D-6E8A-4147-A177-3AD203B41FA5}">
                      <a16:colId xmlns:a16="http://schemas.microsoft.com/office/drawing/2014/main" val="20006"/>
                    </a:ext>
                  </a:extLst>
                </a:gridCol>
              </a:tblGrid>
              <a:tr h="1211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u="none" strike="noStrike" kern="1200" baseline="0" dirty="0">
                          <a:latin typeface="Arial" panose="020B0604020202020204" pitchFamily="34" charset="0"/>
                          <a:cs typeface="Arial" panose="020B0604020202020204" pitchFamily="34" charset="0"/>
                        </a:rPr>
                        <a:t>Iš viso pagal Vilniaus ITV programos veiksmų planą, </a:t>
                      </a:r>
                      <a:r>
                        <a:rPr lang="lt-LT" sz="1200" u="none" strike="noStrike" kern="1200" baseline="0" dirty="0" err="1">
                          <a:latin typeface="Arial" panose="020B0604020202020204" pitchFamily="34" charset="0"/>
                          <a:cs typeface="Arial" panose="020B0604020202020204" pitchFamily="34" charset="0"/>
                        </a:rPr>
                        <a:t>Eur</a:t>
                      </a:r>
                      <a:endParaRPr lang="lt-LT" sz="12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ES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Valstybės biudžeto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Savivaldybės biudžeto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Privačios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Kitos viešosios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725575">
                <a:tc>
                  <a:txBody>
                    <a:bodyPr/>
                    <a:lstStyle/>
                    <a:p>
                      <a:pPr algn="ctr"/>
                      <a:r>
                        <a:rPr lang="lt-LT" sz="1200" b="1" dirty="0">
                          <a:latin typeface="Arial" panose="020B0604020202020204" pitchFamily="34" charset="0"/>
                          <a:cs typeface="Arial" panose="020B0604020202020204" pitchFamily="34" charset="0"/>
                        </a:rPr>
                        <a:t>Iš viso pagal viešąsias</a:t>
                      </a:r>
                      <a:r>
                        <a:rPr lang="lt-LT" sz="1200" b="1" baseline="0" dirty="0">
                          <a:latin typeface="Arial" panose="020B0604020202020204" pitchFamily="34" charset="0"/>
                          <a:cs typeface="Arial" panose="020B0604020202020204" pitchFamily="34" charset="0"/>
                        </a:rPr>
                        <a:t> priemones</a:t>
                      </a:r>
                      <a:endParaRPr lang="en-US" sz="1200" b="1" dirty="0">
                        <a:latin typeface="Arial" panose="020B0604020202020204" pitchFamily="34" charset="0"/>
                        <a:cs typeface="Arial" panose="020B0604020202020204" pitchFamily="34" charset="0"/>
                      </a:endParaRPr>
                    </a:p>
                  </a:txBody>
                  <a:tcPr/>
                </a:tc>
                <a:tc>
                  <a:txBody>
                    <a:bodyPr/>
                    <a:lstStyle/>
                    <a:p>
                      <a:pPr algn="ctr"/>
                      <a:r>
                        <a:rPr lang="lt-LT" sz="1100" b="1" dirty="0">
                          <a:solidFill>
                            <a:schemeClr val="tx1"/>
                          </a:solidFill>
                          <a:latin typeface="Arial" panose="020B0604020202020204" pitchFamily="34" charset="0"/>
                          <a:cs typeface="Arial" panose="020B0604020202020204" pitchFamily="34" charset="0"/>
                        </a:rPr>
                        <a:t>516 358 13</a:t>
                      </a:r>
                      <a:r>
                        <a:rPr lang="en-GB" sz="1100" b="1" dirty="0">
                          <a:solidFill>
                            <a:schemeClr val="tx1"/>
                          </a:solidFill>
                          <a:latin typeface="Arial" panose="020B0604020202020204" pitchFamily="34" charset="0"/>
                          <a:cs typeface="Arial" panose="020B0604020202020204" pitchFamily="34" charset="0"/>
                        </a:rPr>
                        <a:t>8</a:t>
                      </a:r>
                      <a:endParaRPr lang="lt-LT" sz="11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100" b="1" kern="1200" noProof="0" dirty="0">
                          <a:solidFill>
                            <a:schemeClr val="tx1"/>
                          </a:solidFill>
                          <a:latin typeface="Arial" panose="020B0604020202020204" pitchFamily="34" charset="0"/>
                          <a:ea typeface="+mn-ea"/>
                          <a:cs typeface="Arial" panose="020B0604020202020204" pitchFamily="34" charset="0"/>
                        </a:rPr>
                        <a:t>322 788 89</a:t>
                      </a:r>
                      <a:r>
                        <a:rPr lang="en-GB" sz="1100" b="1" kern="1200" noProof="0" dirty="0">
                          <a:solidFill>
                            <a:schemeClr val="tx1"/>
                          </a:solidFill>
                          <a:latin typeface="Arial" panose="020B0604020202020204" pitchFamily="34" charset="0"/>
                          <a:ea typeface="+mn-ea"/>
                          <a:cs typeface="Arial" panose="020B0604020202020204" pitchFamily="34" charset="0"/>
                        </a:rPr>
                        <a:t>1</a:t>
                      </a:r>
                      <a:r>
                        <a:rPr lang="lt-LT" sz="1100" b="1" kern="1200" dirty="0">
                          <a:solidFill>
                            <a:schemeClr val="tx1"/>
                          </a:solidFill>
                          <a:latin typeface="Arial" panose="020B0604020202020204" pitchFamily="34" charset="0"/>
                          <a:ea typeface="+mn-ea"/>
                          <a:cs typeface="Arial" panose="020B0604020202020204" pitchFamily="34" charset="0"/>
                        </a:rPr>
                        <a:t>*</a:t>
                      </a:r>
                      <a:endParaRPr lang="en-US" sz="11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100" b="1" kern="1200" noProof="0" dirty="0">
                          <a:solidFill>
                            <a:schemeClr val="tx1"/>
                          </a:solidFill>
                          <a:latin typeface="Arial" panose="020B0604020202020204" pitchFamily="34" charset="0"/>
                          <a:ea typeface="+mn-ea"/>
                          <a:cs typeface="Arial" panose="020B0604020202020204" pitchFamily="34" charset="0"/>
                        </a:rPr>
                        <a:t>73 661 21</a:t>
                      </a:r>
                      <a:r>
                        <a:rPr lang="en-GB" sz="1100" b="1" kern="1200" noProof="0" dirty="0">
                          <a:solidFill>
                            <a:schemeClr val="tx1"/>
                          </a:solidFill>
                          <a:latin typeface="Arial" panose="020B0604020202020204" pitchFamily="34" charset="0"/>
                          <a:ea typeface="+mn-ea"/>
                          <a:cs typeface="Arial" panose="020B0604020202020204" pitchFamily="34" charset="0"/>
                        </a:rPr>
                        <a:t>3</a:t>
                      </a:r>
                      <a:r>
                        <a:rPr lang="lt-LT" sz="1100" b="1" kern="1200" dirty="0">
                          <a:solidFill>
                            <a:schemeClr val="tx1"/>
                          </a:solidFill>
                          <a:latin typeface="Arial" panose="020B0604020202020204" pitchFamily="34" charset="0"/>
                          <a:ea typeface="+mn-ea"/>
                          <a:cs typeface="Arial" panose="020B0604020202020204" pitchFamily="34" charset="0"/>
                        </a:rPr>
                        <a:t>*</a:t>
                      </a:r>
                      <a:endParaRPr lang="en-US" sz="11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lt-LT" sz="1100" b="1" kern="1200" dirty="0">
                          <a:solidFill>
                            <a:schemeClr val="tx1"/>
                          </a:solidFill>
                          <a:latin typeface="Arial" panose="020B0604020202020204" pitchFamily="34" charset="0"/>
                          <a:ea typeface="+mn-ea"/>
                          <a:cs typeface="Arial" panose="020B0604020202020204" pitchFamily="34" charset="0"/>
                        </a:rPr>
                        <a:t>97 706 783</a:t>
                      </a:r>
                      <a:endParaRPr lang="en-US" sz="11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lt-LT" sz="1100" b="1" kern="1200" dirty="0">
                          <a:solidFill>
                            <a:schemeClr val="tx1"/>
                          </a:solidFill>
                          <a:latin typeface="Arial" panose="020B0604020202020204" pitchFamily="34" charset="0"/>
                          <a:ea typeface="+mn-ea"/>
                          <a:cs typeface="Arial" panose="020B0604020202020204" pitchFamily="34" charset="0"/>
                        </a:rPr>
                        <a:t>22 201 251</a:t>
                      </a:r>
                      <a:endParaRPr lang="en-US" sz="11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lt-LT" sz="1100" b="1" dirty="0">
                          <a:latin typeface="Arial" panose="020B0604020202020204" pitchFamily="34" charset="0"/>
                          <a:cs typeface="Arial" panose="020B0604020202020204" pitchFamily="34" charset="0"/>
                        </a:rPr>
                        <a:t>0</a:t>
                      </a:r>
                      <a:endParaRPr lang="en-US" sz="11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6" name="Title 1"/>
          <p:cNvSpPr txBox="1">
            <a:spLocks/>
          </p:cNvSpPr>
          <p:nvPr/>
        </p:nvSpPr>
        <p:spPr>
          <a:xfrm>
            <a:off x="168494" y="3610405"/>
            <a:ext cx="8229600" cy="2837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1100" b="1" dirty="0">
                <a:solidFill>
                  <a:schemeClr val="tx1">
                    <a:lumMod val="65000"/>
                    <a:lumOff val="35000"/>
                  </a:schemeClr>
                </a:solidFill>
                <a:latin typeface="Arial" panose="020B0604020202020204" pitchFamily="34" charset="0"/>
                <a:cs typeface="Arial" panose="020B0604020202020204" pitchFamily="34" charset="0"/>
              </a:rPr>
              <a:t>* ES ir VB lėšos su Kultūros ministerijos valstybiniais projektais.</a:t>
            </a:r>
          </a:p>
        </p:txBody>
      </p:sp>
      <p:graphicFrame>
        <p:nvGraphicFramePr>
          <p:cNvPr id="8" name="Table 7"/>
          <p:cNvGraphicFramePr>
            <a:graphicFrameLocks noGrp="1"/>
          </p:cNvGraphicFramePr>
          <p:nvPr>
            <p:extLst>
              <p:ext uri="{D42A27DB-BD31-4B8C-83A1-F6EECF244321}">
                <p14:modId xmlns:p14="http://schemas.microsoft.com/office/powerpoint/2010/main" val="3795992633"/>
              </p:ext>
            </p:extLst>
          </p:nvPr>
        </p:nvGraphicFramePr>
        <p:xfrm>
          <a:off x="179511" y="4509120"/>
          <a:ext cx="8424946" cy="2095276"/>
        </p:xfrm>
        <a:graphic>
          <a:graphicData uri="http://schemas.openxmlformats.org/drawingml/2006/table">
            <a:tbl>
              <a:tblPr firstRow="1" bandRow="1">
                <a:tableStyleId>{69012ECD-51FC-41F1-AA8D-1B2483CD663E}</a:tableStyleId>
              </a:tblPr>
              <a:tblGrid>
                <a:gridCol w="1080121">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141845">
                  <a:extLst>
                    <a:ext uri="{9D8B030D-6E8A-4147-A177-3AD203B41FA5}">
                      <a16:colId xmlns:a16="http://schemas.microsoft.com/office/drawing/2014/main" val="20003"/>
                    </a:ext>
                  </a:extLst>
                </a:gridCol>
                <a:gridCol w="1203564">
                  <a:extLst>
                    <a:ext uri="{9D8B030D-6E8A-4147-A177-3AD203B41FA5}">
                      <a16:colId xmlns:a16="http://schemas.microsoft.com/office/drawing/2014/main" val="20004"/>
                    </a:ext>
                  </a:extLst>
                </a:gridCol>
                <a:gridCol w="1203564">
                  <a:extLst>
                    <a:ext uri="{9D8B030D-6E8A-4147-A177-3AD203B41FA5}">
                      <a16:colId xmlns:a16="http://schemas.microsoft.com/office/drawing/2014/main" val="20005"/>
                    </a:ext>
                  </a:extLst>
                </a:gridCol>
                <a:gridCol w="1203564">
                  <a:extLst>
                    <a:ext uri="{9D8B030D-6E8A-4147-A177-3AD203B41FA5}">
                      <a16:colId xmlns:a16="http://schemas.microsoft.com/office/drawing/2014/main" val="20006"/>
                    </a:ext>
                  </a:extLst>
                </a:gridCol>
              </a:tblGrid>
              <a:tr h="1272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u="none" strike="noStrike" kern="1200" baseline="0" dirty="0">
                          <a:latin typeface="Arial" panose="020B0604020202020204" pitchFamily="34" charset="0"/>
                          <a:cs typeface="Arial" panose="020B0604020202020204" pitchFamily="34" charset="0"/>
                        </a:rPr>
                        <a:t>Iš viso pagal Vilniaus ITV programos veiksmų planą, </a:t>
                      </a:r>
                      <a:r>
                        <a:rPr lang="lt-LT" sz="1200" u="none" strike="noStrike" kern="1200" baseline="0" dirty="0" err="1">
                          <a:latin typeface="Arial" panose="020B0604020202020204" pitchFamily="34" charset="0"/>
                          <a:cs typeface="Arial" panose="020B0604020202020204" pitchFamily="34" charset="0"/>
                        </a:rPr>
                        <a:t>Eur</a:t>
                      </a:r>
                      <a:endParaRPr lang="lt-LT" sz="12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ES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Valstybės biudžeto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Savivaldybės biudžeto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Privačios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Kitos viešosios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725575">
                <a:tc>
                  <a:txBody>
                    <a:bodyPr/>
                    <a:lstStyle/>
                    <a:p>
                      <a:pPr algn="ctr"/>
                      <a:r>
                        <a:rPr lang="lt-LT" sz="1200" b="1" dirty="0">
                          <a:latin typeface="Arial" panose="020B0604020202020204" pitchFamily="34" charset="0"/>
                          <a:cs typeface="Arial" panose="020B0604020202020204" pitchFamily="34" charset="0"/>
                        </a:rPr>
                        <a:t>Iš viso pagal viešąsias</a:t>
                      </a:r>
                      <a:r>
                        <a:rPr lang="lt-LT" sz="1200" b="1" baseline="0" dirty="0">
                          <a:latin typeface="Arial" panose="020B0604020202020204" pitchFamily="34" charset="0"/>
                          <a:cs typeface="Arial" panose="020B0604020202020204" pitchFamily="34" charset="0"/>
                        </a:rPr>
                        <a:t> priemones</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1" dirty="0">
                          <a:solidFill>
                            <a:schemeClr val="tx1"/>
                          </a:solidFill>
                          <a:latin typeface="+mn-lt"/>
                        </a:rPr>
                        <a:t>476 497 452</a:t>
                      </a:r>
                      <a:r>
                        <a:rPr lang="lt-LT" sz="1200" b="1" dirty="0">
                          <a:solidFill>
                            <a:schemeClr val="tx1"/>
                          </a:solidFill>
                          <a:latin typeface="+mn-lt"/>
                        </a:rPr>
                        <a:t> </a:t>
                      </a:r>
                      <a:endParaRPr lang="lt-LT" sz="1200" b="1" dirty="0">
                        <a:solidFill>
                          <a:schemeClr val="tx1"/>
                        </a:solidFill>
                        <a:latin typeface="+mn-lt"/>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288 907 308</a:t>
                      </a:r>
                    </a:p>
                  </a:txBody>
                  <a:tcPr anchor="ctr"/>
                </a:tc>
                <a:tc>
                  <a:txBody>
                    <a:bodyPr/>
                    <a:lstStyle/>
                    <a:p>
                      <a:pPr algn="ctr"/>
                      <a:r>
                        <a:rPr lang="en-US" sz="1200" b="1" dirty="0">
                          <a:latin typeface="+mn-lt"/>
                          <a:cs typeface="Arial" panose="020B0604020202020204" pitchFamily="34" charset="0"/>
                        </a:rPr>
                        <a:t>67 682 110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b="1" dirty="0">
                          <a:latin typeface="+mn-lt"/>
                          <a:cs typeface="Arial" panose="020B0604020202020204" pitchFamily="34" charset="0"/>
                        </a:rPr>
                        <a:t>97 706 783</a:t>
                      </a:r>
                      <a:endParaRPr lang="en-US" sz="1200" b="1" dirty="0">
                        <a:latin typeface="+mn-lt"/>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b="1" dirty="0">
                          <a:latin typeface="+mn-lt"/>
                          <a:cs typeface="Arial" panose="020B0604020202020204" pitchFamily="34" charset="0"/>
                        </a:rPr>
                        <a:t>22 201 251</a:t>
                      </a:r>
                      <a:endParaRPr lang="en-US" sz="1200" b="1" dirty="0">
                        <a:latin typeface="+mn-lt"/>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b="1" dirty="0">
                          <a:latin typeface="+mn-lt"/>
                          <a:cs typeface="Arial" panose="020B0604020202020204" pitchFamily="34" charset="0"/>
                        </a:rPr>
                        <a:t>0</a:t>
                      </a:r>
                      <a:endParaRPr lang="en-US" sz="1200" b="1" dirty="0">
                        <a:latin typeface="+mn-lt"/>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4" name="Rectangle 3"/>
          <p:cNvSpPr/>
          <p:nvPr/>
        </p:nvSpPr>
        <p:spPr>
          <a:xfrm>
            <a:off x="168494" y="4139788"/>
            <a:ext cx="8292275" cy="307777"/>
          </a:xfrm>
          <a:prstGeom prst="rect">
            <a:avLst/>
          </a:prstGeom>
        </p:spPr>
        <p:txBody>
          <a:bodyPr wrap="square">
            <a:spAutoFit/>
          </a:bodyPr>
          <a:lstStyle/>
          <a:p>
            <a:r>
              <a:rPr lang="lt-LT" sz="1400" b="1" dirty="0">
                <a:solidFill>
                  <a:schemeClr val="tx1">
                    <a:lumMod val="95000"/>
                    <a:lumOff val="5000"/>
                  </a:schemeClr>
                </a:solidFill>
                <a:latin typeface="Arial" panose="020B0604020202020204" pitchFamily="34" charset="0"/>
                <a:cs typeface="Arial" panose="020B0604020202020204" pitchFamily="34" charset="0"/>
              </a:rPr>
              <a:t>INVESTICIJOS Į VILNIAUS ITV PROGRAMĄ BE KM VALSTYBINIŲ PROJEKTŲ </a:t>
            </a:r>
            <a:endParaRPr lang="en-US" sz="1400" dirty="0">
              <a:solidFill>
                <a:schemeClr val="tx1">
                  <a:lumMod val="95000"/>
                  <a:lumOff val="5000"/>
                </a:schemeClr>
              </a:solidFill>
            </a:endParaRPr>
          </a:p>
        </p:txBody>
      </p:sp>
    </p:spTree>
    <p:extLst>
      <p:ext uri="{BB962C8B-B14F-4D97-AF65-F5344CB8AC3E}">
        <p14:creationId xmlns:p14="http://schemas.microsoft.com/office/powerpoint/2010/main" val="191808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624" y="620688"/>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a:t>
            </a:r>
            <a:r>
              <a:rPr lang="en-GB" sz="1800" b="1" dirty="0">
                <a:solidFill>
                  <a:schemeClr val="tx1">
                    <a:lumMod val="75000"/>
                    <a:lumOff val="25000"/>
                  </a:schemeClr>
                </a:solidFill>
                <a:latin typeface="Arial" panose="020B0604020202020204" pitchFamily="34" charset="0"/>
                <a:cs typeface="Arial" panose="020B0604020202020204" pitchFamily="34" charset="0"/>
              </a:rPr>
              <a:t>9</a:t>
            </a:r>
            <a:r>
              <a:rPr lang="lt-LT" sz="1800" b="1" dirty="0">
                <a:solidFill>
                  <a:schemeClr val="tx1">
                    <a:lumMod val="75000"/>
                    <a:lumOff val="25000"/>
                  </a:schemeClr>
                </a:solidFill>
                <a:latin typeface="Arial" panose="020B0604020202020204" pitchFamily="34" charset="0"/>
                <a:cs typeface="Arial" panose="020B0604020202020204" pitchFamily="34" charset="0"/>
              </a:rPr>
              <a:t> M. DARBAI</a:t>
            </a:r>
            <a:endParaRPr lang="lt-LT"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27583" y="1515615"/>
            <a:ext cx="7632847" cy="1522133"/>
          </a:xfrm>
        </p:spPr>
        <p:txBody>
          <a:bodyPr>
            <a:normAutofit/>
          </a:bodyPr>
          <a:lstStyle/>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Pateikta </a:t>
            </a:r>
            <a:r>
              <a:rPr lang="lt-LT" sz="1200" b="1" dirty="0">
                <a:latin typeface="Arial" panose="020B0604020202020204" pitchFamily="34" charset="0"/>
                <a:cs typeface="Arial" panose="020B0604020202020204" pitchFamily="34" charset="0"/>
              </a:rPr>
              <a:t>8</a:t>
            </a:r>
            <a:r>
              <a:rPr lang="lt-LT" sz="1200" b="1" dirty="0">
                <a:solidFill>
                  <a:schemeClr val="tx1">
                    <a:lumMod val="75000"/>
                    <a:lumOff val="25000"/>
                  </a:schemeClr>
                </a:solidFill>
                <a:latin typeface="Arial" panose="020B0604020202020204" pitchFamily="34" charset="0"/>
                <a:cs typeface="Arial" panose="020B0604020202020204" pitchFamily="34" charset="0"/>
              </a:rPr>
              <a:t> projektiniai pasiūlymai </a:t>
            </a:r>
            <a:r>
              <a:rPr lang="lt-LT" sz="1200" dirty="0">
                <a:solidFill>
                  <a:schemeClr val="tx1">
                    <a:lumMod val="75000"/>
                    <a:lumOff val="25000"/>
                  </a:schemeClr>
                </a:solidFill>
                <a:latin typeface="Arial" panose="020B0604020202020204" pitchFamily="34" charset="0"/>
                <a:cs typeface="Arial" panose="020B0604020202020204" pitchFamily="34" charset="0"/>
              </a:rPr>
              <a:t>(pirminės paraiškos) Vilnius regiono plėtros tarybai ir ministerijoms;</a:t>
            </a: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Projektai įtraukti į Regiono ir valstybės sąrašus, suteikiant teisę teikti paraiškas ir gauti finansavimą;</a:t>
            </a: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Pateikta </a:t>
            </a:r>
            <a:r>
              <a:rPr lang="lt-LT" sz="1200" b="1" dirty="0">
                <a:latin typeface="Arial" panose="020B0604020202020204" pitchFamily="34" charset="0"/>
                <a:cs typeface="Arial" panose="020B0604020202020204" pitchFamily="34" charset="0"/>
              </a:rPr>
              <a:t>9</a:t>
            </a:r>
            <a:r>
              <a:rPr lang="lt-LT" sz="1200" b="1" dirty="0">
                <a:solidFill>
                  <a:schemeClr val="tx1">
                    <a:lumMod val="75000"/>
                    <a:lumOff val="25000"/>
                  </a:schemeClr>
                </a:solidFill>
                <a:latin typeface="Arial" panose="020B0604020202020204" pitchFamily="34" charset="0"/>
                <a:cs typeface="Arial" panose="020B0604020202020204" pitchFamily="34" charset="0"/>
              </a:rPr>
              <a:t> paraiškos agentūroms</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Skirtas finansavimas </a:t>
            </a:r>
            <a:r>
              <a:rPr lang="lt-LT" sz="1200" b="1" dirty="0">
                <a:latin typeface="Arial" panose="020B0604020202020204" pitchFamily="34" charset="0"/>
                <a:cs typeface="Arial" panose="020B0604020202020204" pitchFamily="34" charset="0"/>
              </a:rPr>
              <a:t>11</a:t>
            </a:r>
            <a:r>
              <a:rPr lang="lt-LT" sz="1200" b="1" dirty="0">
                <a:solidFill>
                  <a:schemeClr val="tx1">
                    <a:lumMod val="75000"/>
                    <a:lumOff val="25000"/>
                  </a:schemeClr>
                </a:solidFill>
                <a:latin typeface="Arial" panose="020B0604020202020204" pitchFamily="34" charset="0"/>
                <a:cs typeface="Arial" panose="020B0604020202020204" pitchFamily="34" charset="0"/>
              </a:rPr>
              <a:t> projektų ir pasirašytos ES finansavimo sutartys</a:t>
            </a: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6009E9C6-02E6-464B-8D1B-DD8BEEEE0A1D}"/>
              </a:ext>
            </a:extLst>
          </p:cNvPr>
          <p:cNvGraphicFramePr>
            <a:graphicFrameLocks noGrp="1"/>
          </p:cNvGraphicFramePr>
          <p:nvPr>
            <p:extLst>
              <p:ext uri="{D42A27DB-BD31-4B8C-83A1-F6EECF244321}">
                <p14:modId xmlns:p14="http://schemas.microsoft.com/office/powerpoint/2010/main" val="1106820718"/>
              </p:ext>
            </p:extLst>
          </p:nvPr>
        </p:nvGraphicFramePr>
        <p:xfrm>
          <a:off x="892467" y="2636913"/>
          <a:ext cx="7560841" cy="2232248"/>
        </p:xfrm>
        <a:graphic>
          <a:graphicData uri="http://schemas.openxmlformats.org/drawingml/2006/table">
            <a:tbl>
              <a:tblPr firstRow="1" bandRow="1">
                <a:tableStyleId>{69012ECD-51FC-41F1-AA8D-1B2483CD663E}</a:tableStyleId>
              </a:tblPr>
              <a:tblGrid>
                <a:gridCol w="1447285">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17012">
                  <a:extLst>
                    <a:ext uri="{9D8B030D-6E8A-4147-A177-3AD203B41FA5}">
                      <a16:colId xmlns:a16="http://schemas.microsoft.com/office/drawing/2014/main" val="20005"/>
                    </a:ext>
                  </a:extLst>
                </a:gridCol>
              </a:tblGrid>
              <a:tr h="1001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u="none" strike="noStrike" kern="1200" baseline="0" dirty="0"/>
                        <a:t>Iš viso, Eur</a:t>
                      </a: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400" dirty="0"/>
                        <a:t>ES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Valstybės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Savivaldybės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Privačios lėšos, </a:t>
                      </a:r>
                      <a:r>
                        <a:rPr kumimoji="0" lang="lt-LT"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Eur</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0"/>
                  </a:ext>
                </a:extLst>
              </a:tr>
              <a:tr h="1230362">
                <a:tc>
                  <a:txBody>
                    <a:bodyPr/>
                    <a:lstStyle/>
                    <a:p>
                      <a:pPr algn="ctr"/>
                      <a:r>
                        <a:rPr lang="lt-LT" sz="1200" b="1" dirty="0">
                          <a:latin typeface="Arial" panose="020B0604020202020204" pitchFamily="34" charset="0"/>
                          <a:cs typeface="Arial" panose="020B0604020202020204" pitchFamily="34" charset="0"/>
                        </a:rPr>
                        <a:t>Iš viso pagal viešąsias</a:t>
                      </a:r>
                      <a:r>
                        <a:rPr lang="lt-LT" sz="1200" b="1" baseline="0" dirty="0">
                          <a:latin typeface="Arial" panose="020B0604020202020204" pitchFamily="34" charset="0"/>
                          <a:cs typeface="Arial" panose="020B0604020202020204" pitchFamily="34" charset="0"/>
                        </a:rPr>
                        <a:t> priemones iki 201</a:t>
                      </a:r>
                      <a:r>
                        <a:rPr lang="en-GB" sz="1200" b="1" baseline="0" dirty="0">
                          <a:latin typeface="Arial" panose="020B0604020202020204" pitchFamily="34" charset="0"/>
                          <a:cs typeface="Arial" panose="020B0604020202020204" pitchFamily="34" charset="0"/>
                        </a:rPr>
                        <a:t>9</a:t>
                      </a:r>
                      <a:r>
                        <a:rPr lang="lt-LT" sz="1200" b="1" baseline="0" dirty="0">
                          <a:latin typeface="Arial" panose="020B0604020202020204" pitchFamily="34" charset="0"/>
                          <a:cs typeface="Arial" panose="020B0604020202020204" pitchFamily="34" charset="0"/>
                        </a:rPr>
                        <a:t> 12 31 gautos lėšos *</a:t>
                      </a:r>
                      <a:endParaRPr lang="en-US" sz="1200" b="1" dirty="0">
                        <a:latin typeface="Arial" panose="020B0604020202020204" pitchFamily="34" charset="0"/>
                        <a:cs typeface="Arial" panose="020B0604020202020204" pitchFamily="34" charset="0"/>
                      </a:endParaRPr>
                    </a:p>
                  </a:txBody>
                  <a:tcPr anchor="ctr"/>
                </a:tc>
                <a:tc>
                  <a:txBody>
                    <a:bodyPr/>
                    <a:lstStyle/>
                    <a:p>
                      <a:pPr algn="ctr" fontAlgn="t"/>
                      <a:r>
                        <a:rPr lang="lt-LT" sz="1200" b="1" i="0" u="none" strike="noStrike" dirty="0">
                          <a:solidFill>
                            <a:srgbClr val="000000"/>
                          </a:solidFill>
                          <a:effectLst/>
                          <a:latin typeface="Arial" panose="020B0604020202020204" pitchFamily="34" charset="0"/>
                          <a:cs typeface="Arial" panose="020B0604020202020204" pitchFamily="34" charset="0"/>
                        </a:rPr>
                        <a:t>168 </a:t>
                      </a:r>
                      <a:r>
                        <a:rPr lang="en-GB" sz="1200" b="1" i="0" u="none" strike="noStrike" dirty="0">
                          <a:solidFill>
                            <a:srgbClr val="000000"/>
                          </a:solidFill>
                          <a:effectLst/>
                          <a:latin typeface="Arial" panose="020B0604020202020204" pitchFamily="34" charset="0"/>
                          <a:cs typeface="Arial" panose="020B0604020202020204" pitchFamily="34" charset="0"/>
                        </a:rPr>
                        <a:t>628</a:t>
                      </a:r>
                      <a:r>
                        <a:rPr lang="lt-LT" sz="1200" b="1" i="0" u="none" strike="noStrike" dirty="0">
                          <a:solidFill>
                            <a:srgbClr val="000000"/>
                          </a:solidFill>
                          <a:effectLst/>
                          <a:latin typeface="Arial" panose="020B0604020202020204" pitchFamily="34" charset="0"/>
                          <a:cs typeface="Arial" panose="020B0604020202020204" pitchFamily="34" charset="0"/>
                        </a:rPr>
                        <a:t> </a:t>
                      </a:r>
                      <a:r>
                        <a:rPr lang="en-GB" sz="1200" b="1" i="0" u="none" strike="noStrike" dirty="0">
                          <a:solidFill>
                            <a:srgbClr val="000000"/>
                          </a:solidFill>
                          <a:effectLst/>
                          <a:latin typeface="Arial" panose="020B0604020202020204" pitchFamily="34" charset="0"/>
                          <a:cs typeface="Arial" panose="020B0604020202020204" pitchFamily="34" charset="0"/>
                        </a:rPr>
                        <a:t>832</a:t>
                      </a:r>
                      <a:endParaRPr lang="lt-LT"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138 921 369</a:t>
                      </a: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2 301 802</a:t>
                      </a: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19 486 763</a:t>
                      </a: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7 918 898</a:t>
                      </a:r>
                    </a:p>
                  </a:txBody>
                  <a:tcPr marL="9525" marR="9525" marT="9525" marB="0" anchor="ctr">
                    <a:solidFill>
                      <a:schemeClr val="bg1"/>
                    </a:solidFill>
                  </a:tcPr>
                </a:tc>
                <a:extLst>
                  <a:ext uri="{0D108BD9-81ED-4DB2-BD59-A6C34878D82A}">
                    <a16:rowId xmlns:a16="http://schemas.microsoft.com/office/drawing/2014/main" val="10001"/>
                  </a:ext>
                </a:extLst>
              </a:tr>
            </a:tbl>
          </a:graphicData>
        </a:graphic>
      </p:graphicFrame>
      <p:sp>
        <p:nvSpPr>
          <p:cNvPr id="12" name="Content Placeholder 2">
            <a:extLst>
              <a:ext uri="{FF2B5EF4-FFF2-40B4-BE49-F238E27FC236}">
                <a16:creationId xmlns:a16="http://schemas.microsoft.com/office/drawing/2014/main" id="{646BDF8F-1F97-4177-B2E5-DC25116E87D5}"/>
              </a:ext>
            </a:extLst>
          </p:cNvPr>
          <p:cNvSpPr txBox="1">
            <a:spLocks/>
          </p:cNvSpPr>
          <p:nvPr/>
        </p:nvSpPr>
        <p:spPr>
          <a:xfrm>
            <a:off x="899592" y="4869160"/>
            <a:ext cx="7620043" cy="172819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lt-LT" sz="1300" b="1" dirty="0">
                <a:latin typeface="Arial" panose="020B0604020202020204" pitchFamily="34" charset="0"/>
                <a:cs typeface="Arial" panose="020B0604020202020204" pitchFamily="34" charset="0"/>
              </a:rPr>
              <a:t>*be KM valstybinių projektų</a:t>
            </a:r>
          </a:p>
          <a:p>
            <a:pPr marL="0" indent="0" algn="just">
              <a:buFont typeface="Arial" panose="020B0604020202020204" pitchFamily="34" charset="0"/>
              <a:buNone/>
            </a:pPr>
            <a:endParaRPr lang="lt-LT" sz="1250" b="1" dirty="0">
              <a:solidFill>
                <a:schemeClr val="tx1">
                  <a:lumMod val="75000"/>
                  <a:lumOff val="25000"/>
                </a:schemeClr>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lt-LT" sz="1250" b="1" dirty="0">
                <a:latin typeface="Arial" panose="020B0604020202020204" pitchFamily="34" charset="0"/>
                <a:cs typeface="Arial" panose="020B0604020202020204" pitchFamily="34" charset="0"/>
              </a:rPr>
              <a:t>201</a:t>
            </a:r>
            <a:r>
              <a:rPr lang="en-GB" sz="1250" b="1" dirty="0">
                <a:latin typeface="Arial" panose="020B0604020202020204" pitchFamily="34" charset="0"/>
                <a:cs typeface="Arial" panose="020B0604020202020204" pitchFamily="34" charset="0"/>
              </a:rPr>
              <a:t>9</a:t>
            </a:r>
            <a:r>
              <a:rPr lang="lt-LT" sz="1250" b="1" dirty="0">
                <a:latin typeface="Arial" panose="020B0604020202020204" pitchFamily="34" charset="0"/>
                <a:cs typeface="Arial" panose="020B0604020202020204" pitchFamily="34" charset="0"/>
              </a:rPr>
              <a:t> m. buvo atliktas</a:t>
            </a:r>
            <a:r>
              <a:rPr lang="en-US" sz="1250" b="1" dirty="0">
                <a:latin typeface="Arial" panose="020B0604020202020204" pitchFamily="34" charset="0"/>
                <a:cs typeface="Arial" panose="020B0604020202020204" pitchFamily="34" charset="0"/>
              </a:rPr>
              <a:t> </a:t>
            </a:r>
            <a:r>
              <a:rPr lang="en-US" sz="1250" b="1" dirty="0" err="1">
                <a:latin typeface="Arial" panose="020B0604020202020204" pitchFamily="34" charset="0"/>
                <a:cs typeface="Arial" panose="020B0604020202020204" pitchFamily="34" charset="0"/>
              </a:rPr>
              <a:t>esminis</a:t>
            </a:r>
            <a:r>
              <a:rPr lang="en-US" sz="1250" b="1" dirty="0">
                <a:latin typeface="Arial" panose="020B0604020202020204" pitchFamily="34" charset="0"/>
                <a:cs typeface="Arial" panose="020B0604020202020204" pitchFamily="34" charset="0"/>
              </a:rPr>
              <a:t> </a:t>
            </a:r>
            <a:r>
              <a:rPr lang="lt-LT" sz="1250" b="1" dirty="0">
                <a:latin typeface="Arial" panose="020B0604020202020204" pitchFamily="34" charset="0"/>
                <a:cs typeface="Arial" panose="020B0604020202020204" pitchFamily="34" charset="0"/>
              </a:rPr>
              <a:t> ITVP </a:t>
            </a:r>
            <a:r>
              <a:rPr lang="lt-LT" sz="1250" b="1" dirty="0" err="1">
                <a:latin typeface="Arial" panose="020B0604020202020204" pitchFamily="34" charset="0"/>
                <a:cs typeface="Arial" panose="020B0604020202020204" pitchFamily="34" charset="0"/>
              </a:rPr>
              <a:t>keitim</a:t>
            </a:r>
            <a:r>
              <a:rPr lang="en-US" sz="1250" b="1" dirty="0">
                <a:latin typeface="Arial" panose="020B0604020202020204" pitchFamily="34" charset="0"/>
                <a:cs typeface="Arial" panose="020B0604020202020204" pitchFamily="34" charset="0"/>
              </a:rPr>
              <a:t>as</a:t>
            </a:r>
            <a:endParaRPr lang="lt-LT" sz="1250" b="1"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lt-LT" sz="1300" dirty="0">
                <a:solidFill>
                  <a:schemeClr val="tx1">
                    <a:lumMod val="75000"/>
                    <a:lumOff val="25000"/>
                  </a:schemeClr>
                </a:solidFill>
                <a:latin typeface="Arial" panose="020B0604020202020204" pitchFamily="34" charset="0"/>
                <a:cs typeface="Arial" panose="020B0604020202020204" pitchFamily="34" charset="0"/>
              </a:rPr>
              <a:t>Buvo </a:t>
            </a:r>
            <a:r>
              <a:rPr lang="en-GB" sz="1300" dirty="0" err="1">
                <a:solidFill>
                  <a:schemeClr val="tx1">
                    <a:lumMod val="75000"/>
                    <a:lumOff val="25000"/>
                  </a:schemeClr>
                </a:solidFill>
                <a:latin typeface="Arial" panose="020B0604020202020204" pitchFamily="34" charset="0"/>
                <a:cs typeface="Arial" panose="020B0604020202020204" pitchFamily="34" charset="0"/>
              </a:rPr>
              <a:t>apjungti</a:t>
            </a:r>
            <a:r>
              <a:rPr lang="en-GB" sz="1300" dirty="0">
                <a:solidFill>
                  <a:schemeClr val="tx1">
                    <a:lumMod val="75000"/>
                    <a:lumOff val="25000"/>
                  </a:schemeClr>
                </a:solidFill>
                <a:latin typeface="Arial" panose="020B0604020202020204" pitchFamily="34" charset="0"/>
                <a:cs typeface="Arial" panose="020B0604020202020204" pitchFamily="34" charset="0"/>
              </a:rPr>
              <a:t> ITV </a:t>
            </a:r>
            <a:r>
              <a:rPr lang="en-GB" sz="1300" dirty="0" err="1">
                <a:solidFill>
                  <a:schemeClr val="tx1">
                    <a:lumMod val="75000"/>
                    <a:lumOff val="25000"/>
                  </a:schemeClr>
                </a:solidFill>
                <a:latin typeface="Arial" panose="020B0604020202020204" pitchFamily="34" charset="0"/>
                <a:cs typeface="Arial" panose="020B0604020202020204" pitchFamily="34" charset="0"/>
              </a:rPr>
              <a:t>programos</a:t>
            </a:r>
            <a:r>
              <a:rPr lang="en-GB" sz="1300" dirty="0">
                <a:solidFill>
                  <a:schemeClr val="tx1">
                    <a:lumMod val="75000"/>
                    <a:lumOff val="25000"/>
                  </a:schemeClr>
                </a:solidFill>
                <a:latin typeface="Arial" panose="020B0604020202020204" pitchFamily="34" charset="0"/>
                <a:cs typeface="Arial" panose="020B0604020202020204" pitchFamily="34" charset="0"/>
              </a:rPr>
              <a:t> </a:t>
            </a:r>
            <a:r>
              <a:rPr lang="en-GB" sz="1300" dirty="0" err="1">
                <a:solidFill>
                  <a:schemeClr val="tx1">
                    <a:lumMod val="75000"/>
                    <a:lumOff val="25000"/>
                  </a:schemeClr>
                </a:solidFill>
                <a:latin typeface="Arial" panose="020B0604020202020204" pitchFamily="34" charset="0"/>
                <a:cs typeface="Arial" panose="020B0604020202020204" pitchFamily="34" charset="0"/>
              </a:rPr>
              <a:t>tikslai</a:t>
            </a:r>
            <a:r>
              <a:rPr lang="lt-LT" sz="1300" dirty="0">
                <a:solidFill>
                  <a:schemeClr val="tx1">
                    <a:lumMod val="75000"/>
                    <a:lumOff val="25000"/>
                  </a:schemeClr>
                </a:solidFill>
                <a:latin typeface="Arial" panose="020B0604020202020204" pitchFamily="34" charset="0"/>
                <a:cs typeface="Arial" panose="020B0604020202020204" pitchFamily="34" charset="0"/>
              </a:rPr>
              <a:t>, patikslintos ir pakeisto</a:t>
            </a:r>
            <a:r>
              <a:rPr lang="en-US" sz="1300" dirty="0">
                <a:solidFill>
                  <a:schemeClr val="tx1">
                    <a:lumMod val="75000"/>
                    <a:lumOff val="25000"/>
                  </a:schemeClr>
                </a:solidFill>
                <a:latin typeface="Arial" panose="020B0604020202020204" pitchFamily="34" charset="0"/>
                <a:cs typeface="Arial" panose="020B0604020202020204" pitchFamily="34" charset="0"/>
              </a:rPr>
              <a:t>s</a:t>
            </a:r>
            <a:r>
              <a:rPr lang="lt-LT" sz="1300" dirty="0">
                <a:solidFill>
                  <a:schemeClr val="tx1">
                    <a:lumMod val="75000"/>
                    <a:lumOff val="25000"/>
                  </a:schemeClr>
                </a:solidFill>
                <a:latin typeface="Arial" panose="020B0604020202020204" pitchFamily="34" charset="0"/>
                <a:cs typeface="Arial" panose="020B0604020202020204" pitchFamily="34" charset="0"/>
              </a:rPr>
              <a:t> ITV programos Šiaurinės ir Pietinės teritorijos ribos, iš naujo įvertintos tikslų rezultatų ir veiksmų alternatyvos.</a:t>
            </a:r>
            <a:endParaRPr lang="lt-LT" sz="15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lt-LT" sz="1800" dirty="0">
              <a:latin typeface="Arial" panose="020B0604020202020204" pitchFamily="34" charset="0"/>
              <a:cs typeface="Arial" panose="020B0604020202020204" pitchFamily="34" charset="0"/>
            </a:endParaRPr>
          </a:p>
          <a:p>
            <a:pPr marL="0" indent="0">
              <a:lnSpc>
                <a:spcPct val="90000"/>
              </a:lnSpc>
              <a:buNone/>
            </a:pPr>
            <a:r>
              <a:rPr lang="lt-LT" sz="1400" b="1" dirty="0">
                <a:latin typeface="Arial" panose="020B0604020202020204" pitchFamily="34" charset="0"/>
                <a:cs typeface="Arial" panose="020B0604020202020204" pitchFamily="34" charset="0"/>
              </a:rPr>
              <a:t>Viso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iki</a:t>
            </a:r>
            <a:r>
              <a:rPr lang="en-US" sz="1400" b="1" dirty="0">
                <a:latin typeface="Arial" panose="020B0604020202020204" pitchFamily="34" charset="0"/>
                <a:cs typeface="Arial" panose="020B0604020202020204" pitchFamily="34" charset="0"/>
              </a:rPr>
              <a:t> </a:t>
            </a:r>
            <a:r>
              <a:rPr lang="lt-LT" sz="1400" b="1" dirty="0">
                <a:latin typeface="Arial" panose="020B0604020202020204" pitchFamily="34" charset="0"/>
                <a:cs typeface="Arial" panose="020B0604020202020204" pitchFamily="34" charset="0"/>
              </a:rPr>
              <a:t> 2019</a:t>
            </a:r>
            <a:r>
              <a:rPr lang="en-US" sz="1400" b="1" dirty="0">
                <a:latin typeface="Arial" panose="020B0604020202020204" pitchFamily="34" charset="0"/>
                <a:cs typeface="Arial" panose="020B0604020202020204" pitchFamily="34" charset="0"/>
              </a:rPr>
              <a:t>-12-31 d. </a:t>
            </a:r>
            <a:r>
              <a:rPr lang="lt-LT" sz="1400" b="1" dirty="0">
                <a:latin typeface="Arial" panose="020B0604020202020204" pitchFamily="34" charset="0"/>
                <a:cs typeface="Arial" panose="020B0604020202020204" pitchFamily="34" charset="0"/>
              </a:rPr>
              <a:t> projektams išmokėta ES ir VB lėšų</a:t>
            </a:r>
            <a:r>
              <a:rPr lang="en-GB" sz="1400" b="1" dirty="0">
                <a:latin typeface="Arial" panose="020B0604020202020204" pitchFamily="34" charset="0"/>
                <a:cs typeface="Arial" panose="020B0604020202020204" pitchFamily="34" charset="0"/>
              </a:rPr>
              <a:t> (be KM </a:t>
            </a:r>
            <a:r>
              <a:rPr lang="lt-LT" sz="1400" b="1" dirty="0">
                <a:latin typeface="Arial" panose="020B0604020202020204" pitchFamily="34" charset="0"/>
                <a:cs typeface="Arial" panose="020B0604020202020204" pitchFamily="34" charset="0"/>
              </a:rPr>
              <a:t>projektų</a:t>
            </a:r>
            <a:r>
              <a:rPr lang="en-GB" sz="1400" b="1" dirty="0">
                <a:latin typeface="Arial" panose="020B0604020202020204" pitchFamily="34" charset="0"/>
                <a:cs typeface="Arial" panose="020B0604020202020204" pitchFamily="34" charset="0"/>
              </a:rPr>
              <a:t>)</a:t>
            </a:r>
            <a:r>
              <a:rPr lang="lt-LT" sz="1400" b="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 </a:t>
            </a:r>
            <a:r>
              <a:rPr lang="lt-LT" sz="1400" b="1" dirty="0">
                <a:latin typeface="Arial" panose="020B0604020202020204" pitchFamily="34" charset="0"/>
                <a:cs typeface="Arial" panose="020B0604020202020204" pitchFamily="34" charset="0"/>
              </a:rPr>
              <a:t>141 </a:t>
            </a:r>
            <a:r>
              <a:rPr lang="en-GB" sz="1400" b="1" dirty="0">
                <a:latin typeface="Arial" panose="020B0604020202020204" pitchFamily="34" charset="0"/>
                <a:cs typeface="Arial" panose="020B0604020202020204" pitchFamily="34" charset="0"/>
              </a:rPr>
              <a:t>223 171</a:t>
            </a:r>
            <a:r>
              <a:rPr lang="lt-LT" sz="1400" b="1" dirty="0">
                <a:latin typeface="Arial" panose="020B0604020202020204" pitchFamily="34" charset="0"/>
                <a:cs typeface="Arial" panose="020B0604020202020204" pitchFamily="34" charset="0"/>
              </a:rPr>
              <a:t> Eur, tai sudaro </a:t>
            </a:r>
            <a:r>
              <a:rPr lang="en-US" sz="1400" b="1" dirty="0">
                <a:latin typeface="Arial" panose="020B0604020202020204" pitchFamily="34" charset="0"/>
                <a:cs typeface="Arial" panose="020B0604020202020204" pitchFamily="34" charset="0"/>
              </a:rPr>
              <a:t>47,</a:t>
            </a:r>
            <a:r>
              <a:rPr lang="lt-LT" sz="1400" b="1" dirty="0">
                <a:latin typeface="Arial" panose="020B0604020202020204" pitchFamily="34" charset="0"/>
                <a:cs typeface="Arial" panose="020B0604020202020204" pitchFamily="34" charset="0"/>
              </a:rPr>
              <a:t>4</a:t>
            </a:r>
            <a:r>
              <a:rPr lang="en-US" sz="1400" b="1" dirty="0">
                <a:latin typeface="Arial" panose="020B0604020202020204" pitchFamily="34" charset="0"/>
                <a:cs typeface="Arial" panose="020B0604020202020204" pitchFamily="34" charset="0"/>
              </a:rPr>
              <a:t> </a:t>
            </a:r>
            <a:r>
              <a:rPr lang="lt-LT" sz="1400" b="1" dirty="0">
                <a:latin typeface="Arial" panose="020B0604020202020204" pitchFamily="34" charset="0"/>
                <a:cs typeface="Arial" panose="020B0604020202020204" pitchFamily="34" charset="0"/>
              </a:rPr>
              <a:t>% nuo ITV programoje numatytų skirti ES ir VB lėšų</a:t>
            </a:r>
            <a:r>
              <a:rPr lang="en-US" sz="1400" b="1" dirty="0">
                <a:latin typeface="Arial" panose="020B0604020202020204" pitchFamily="34" charset="0"/>
                <a:cs typeface="Arial" panose="020B0604020202020204" pitchFamily="34" charset="0"/>
              </a:rPr>
              <a:t> (be </a:t>
            </a:r>
            <a:r>
              <a:rPr lang="lt-LT" sz="1400" b="1" dirty="0">
                <a:latin typeface="Arial" panose="020B0604020202020204" pitchFamily="34" charset="0"/>
                <a:cs typeface="Arial" panose="020B0604020202020204" pitchFamily="34" charset="0"/>
              </a:rPr>
              <a:t>Š</a:t>
            </a:r>
            <a:r>
              <a:rPr lang="en-US" sz="1400" b="1" dirty="0">
                <a:latin typeface="Arial" panose="020B0604020202020204" pitchFamily="34" charset="0"/>
                <a:cs typeface="Arial" panose="020B0604020202020204" pitchFamily="34" charset="0"/>
              </a:rPr>
              <a:t>e</a:t>
            </a:r>
            <a:r>
              <a:rPr lang="lt-LT" sz="1400" b="1" dirty="0">
                <a:latin typeface="Arial" panose="020B0604020202020204" pitchFamily="34" charset="0"/>
                <a:cs typeface="Arial" panose="020B0604020202020204" pitchFamily="34" charset="0"/>
              </a:rPr>
              <a:t>š</a:t>
            </a:r>
            <a:r>
              <a:rPr lang="en-US" sz="1400" b="1" dirty="0">
                <a:latin typeface="Arial" panose="020B0604020202020204" pitchFamily="34" charset="0"/>
                <a:cs typeface="Arial" panose="020B0604020202020204" pitchFamily="34" charset="0"/>
              </a:rPr>
              <a:t>kin</a:t>
            </a:r>
            <a:r>
              <a:rPr lang="lt-LT" sz="1400" b="1" dirty="0">
                <a:latin typeface="Arial" panose="020B0604020202020204" pitchFamily="34" charset="0"/>
                <a:cs typeface="Arial" panose="020B0604020202020204" pitchFamily="34" charset="0"/>
              </a:rPr>
              <a:t>ė</a:t>
            </a:r>
            <a:r>
              <a:rPr lang="en-US" sz="1400" b="1" dirty="0">
                <a:latin typeface="Arial" panose="020B0604020202020204" pitchFamily="34" charset="0"/>
                <a:cs typeface="Arial" panose="020B0604020202020204" pitchFamily="34" charset="0"/>
              </a:rPr>
              <a:t>s </a:t>
            </a:r>
            <a:r>
              <a:rPr lang="en-US" sz="1400" b="1" dirty="0" err="1">
                <a:latin typeface="Arial" panose="020B0604020202020204" pitchFamily="34" charset="0"/>
                <a:cs typeface="Arial" panose="020B0604020202020204" pitchFamily="34" charset="0"/>
              </a:rPr>
              <a:t>daugiafunkcio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koncesijos</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projekto</a:t>
            </a:r>
            <a:r>
              <a:rPr lang="en-US" sz="1400" b="1" dirty="0">
                <a:latin typeface="Arial" panose="020B0604020202020204" pitchFamily="34" charset="0"/>
                <a:cs typeface="Arial" panose="020B0604020202020204" pitchFamily="34" charset="0"/>
              </a:rPr>
              <a:t>).</a:t>
            </a:r>
            <a:endParaRPr lang="lt-LT" sz="1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7789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624" y="620688"/>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a:t>
            </a:r>
            <a:r>
              <a:rPr lang="en-GB" sz="1800" b="1" dirty="0">
                <a:solidFill>
                  <a:schemeClr val="tx1">
                    <a:lumMod val="75000"/>
                    <a:lumOff val="25000"/>
                  </a:schemeClr>
                </a:solidFill>
                <a:latin typeface="Arial" panose="020B0604020202020204" pitchFamily="34" charset="0"/>
                <a:cs typeface="Arial" panose="020B0604020202020204" pitchFamily="34" charset="0"/>
              </a:rPr>
              <a:t>8</a:t>
            </a:r>
            <a:r>
              <a:rPr lang="lt-LT" sz="1800" b="1" dirty="0">
                <a:solidFill>
                  <a:schemeClr val="tx1">
                    <a:lumMod val="75000"/>
                    <a:lumOff val="25000"/>
                  </a:schemeClr>
                </a:solidFill>
                <a:latin typeface="Arial" panose="020B0604020202020204" pitchFamily="34" charset="0"/>
                <a:cs typeface="Arial" panose="020B0604020202020204" pitchFamily="34" charset="0"/>
              </a:rPr>
              <a:t> M. DARBAI</a:t>
            </a:r>
            <a:endParaRPr lang="lt-LT"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27583" y="1515615"/>
            <a:ext cx="7632847" cy="1522133"/>
          </a:xfrm>
        </p:spPr>
        <p:txBody>
          <a:bodyPr>
            <a:normAutofit/>
          </a:bodyPr>
          <a:lstStyle/>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Pateikta 14 projektinių pasiūlymų </a:t>
            </a:r>
            <a:r>
              <a:rPr lang="lt-LT" sz="1200" dirty="0">
                <a:solidFill>
                  <a:schemeClr val="tx1">
                    <a:lumMod val="75000"/>
                    <a:lumOff val="25000"/>
                  </a:schemeClr>
                </a:solidFill>
                <a:latin typeface="Arial" panose="020B0604020202020204" pitchFamily="34" charset="0"/>
                <a:cs typeface="Arial" panose="020B0604020202020204" pitchFamily="34" charset="0"/>
              </a:rPr>
              <a:t>(pirminės paraiškos) Vilnius regiono plėtros tarybai ir ministerijoms;</a:t>
            </a: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Projektai įtraukti į Regiono ir valstybės sąrašus, suteikiant teisę teikti paraiškas ir gauti finansavimą;</a:t>
            </a: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Pateikta 14 paraiškų agentūroms</a:t>
            </a:r>
            <a:r>
              <a:rPr lang="en-US" sz="1200" b="1" dirty="0">
                <a:solidFill>
                  <a:schemeClr val="tx1">
                    <a:lumMod val="75000"/>
                    <a:lumOff val="25000"/>
                  </a:schemeClr>
                </a:solidFill>
                <a:latin typeface="Arial" panose="020B0604020202020204" pitchFamily="34" charset="0"/>
                <a:cs typeface="Arial" panose="020B0604020202020204" pitchFamily="34" charset="0"/>
              </a:rPr>
              <a:t>;</a:t>
            </a:r>
            <a:endParaRPr lang="lt-LT" sz="1200" b="1" dirty="0">
              <a:solidFill>
                <a:schemeClr val="tx1">
                  <a:lumMod val="75000"/>
                  <a:lumOff val="25000"/>
                </a:schemeClr>
              </a:solidFill>
              <a:latin typeface="Arial" panose="020B0604020202020204" pitchFamily="34" charset="0"/>
              <a:cs typeface="Arial" panose="020B0604020202020204" pitchFamily="34" charset="0"/>
            </a:endParaRPr>
          </a:p>
          <a:p>
            <a:r>
              <a:rPr lang="lt-LT" sz="1200" b="1" dirty="0">
                <a:solidFill>
                  <a:schemeClr val="tx1">
                    <a:lumMod val="75000"/>
                    <a:lumOff val="25000"/>
                  </a:schemeClr>
                </a:solidFill>
                <a:latin typeface="Arial" panose="020B0604020202020204" pitchFamily="34" charset="0"/>
                <a:cs typeface="Arial" panose="020B0604020202020204" pitchFamily="34" charset="0"/>
              </a:rPr>
              <a:t>Skirtas finansavimas 23 projektams ir pasirašytos ES finansavimo sutartys</a:t>
            </a: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6009E9C6-02E6-464B-8D1B-DD8BEEEE0A1D}"/>
              </a:ext>
            </a:extLst>
          </p:cNvPr>
          <p:cNvGraphicFramePr>
            <a:graphicFrameLocks noGrp="1"/>
          </p:cNvGraphicFramePr>
          <p:nvPr>
            <p:extLst>
              <p:ext uri="{D42A27DB-BD31-4B8C-83A1-F6EECF244321}">
                <p14:modId xmlns:p14="http://schemas.microsoft.com/office/powerpoint/2010/main" val="3987461334"/>
              </p:ext>
            </p:extLst>
          </p:nvPr>
        </p:nvGraphicFramePr>
        <p:xfrm>
          <a:off x="917179" y="2837987"/>
          <a:ext cx="7560841" cy="2086342"/>
        </p:xfrm>
        <a:graphic>
          <a:graphicData uri="http://schemas.openxmlformats.org/drawingml/2006/table">
            <a:tbl>
              <a:tblPr firstRow="1" bandRow="1">
                <a:tableStyleId>{69012ECD-51FC-41F1-AA8D-1B2483CD663E}</a:tableStyleId>
              </a:tblPr>
              <a:tblGrid>
                <a:gridCol w="1512168">
                  <a:extLst>
                    <a:ext uri="{9D8B030D-6E8A-4147-A177-3AD203B41FA5}">
                      <a16:colId xmlns:a16="http://schemas.microsoft.com/office/drawing/2014/main" val="20000"/>
                    </a:ext>
                  </a:extLst>
                </a:gridCol>
                <a:gridCol w="1584177">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1080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u="none" strike="noStrike" kern="1200" baseline="0" dirty="0"/>
                        <a:t>Iš viso, Eur</a:t>
                      </a: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400" dirty="0"/>
                        <a:t>ES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Valstybės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Savivaldybės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95272">
                <a:tc>
                  <a:txBody>
                    <a:bodyPr/>
                    <a:lstStyle/>
                    <a:p>
                      <a:pPr algn="ctr"/>
                      <a:r>
                        <a:rPr lang="lt-LT" sz="1200" b="1" dirty="0">
                          <a:latin typeface="Arial" panose="020B0604020202020204" pitchFamily="34" charset="0"/>
                          <a:cs typeface="Arial" panose="020B0604020202020204" pitchFamily="34" charset="0"/>
                        </a:rPr>
                        <a:t>Iš viso pagal viešąsias</a:t>
                      </a:r>
                      <a:r>
                        <a:rPr lang="lt-LT" sz="1200" b="1" baseline="0" dirty="0">
                          <a:latin typeface="Arial" panose="020B0604020202020204" pitchFamily="34" charset="0"/>
                          <a:cs typeface="Arial" panose="020B0604020202020204" pitchFamily="34" charset="0"/>
                        </a:rPr>
                        <a:t> priemones iki 201</a:t>
                      </a:r>
                      <a:r>
                        <a:rPr lang="en-GB" sz="1200" b="1" baseline="0" dirty="0">
                          <a:latin typeface="Arial" panose="020B0604020202020204" pitchFamily="34" charset="0"/>
                          <a:cs typeface="Arial" panose="020B0604020202020204" pitchFamily="34" charset="0"/>
                        </a:rPr>
                        <a:t>8</a:t>
                      </a:r>
                      <a:r>
                        <a:rPr lang="lt-LT" sz="1200" b="1" baseline="0" dirty="0">
                          <a:latin typeface="Arial" panose="020B0604020202020204" pitchFamily="34" charset="0"/>
                          <a:cs typeface="Arial" panose="020B0604020202020204" pitchFamily="34" charset="0"/>
                        </a:rPr>
                        <a:t> 12 31 gautos lėšos*</a:t>
                      </a:r>
                      <a:endParaRPr lang="en-US" sz="1200" b="1" dirty="0">
                        <a:latin typeface="Arial" panose="020B0604020202020204" pitchFamily="34" charset="0"/>
                        <a:cs typeface="Arial" panose="020B0604020202020204" pitchFamily="34" charset="0"/>
                      </a:endParaRPr>
                    </a:p>
                  </a:txBody>
                  <a:tcPr anchor="ctr"/>
                </a:tc>
                <a:tc>
                  <a:txBody>
                    <a:bodyPr/>
                    <a:lstStyle/>
                    <a:p>
                      <a:pPr algn="ctr" fontAlgn="t"/>
                      <a:r>
                        <a:rPr lang="lt-LT" sz="1200" b="1" i="0" u="none" strike="noStrike" dirty="0">
                          <a:solidFill>
                            <a:srgbClr val="000000"/>
                          </a:solidFill>
                          <a:effectLst/>
                          <a:latin typeface="Arial" panose="020B0604020202020204" pitchFamily="34" charset="0"/>
                          <a:cs typeface="Arial" panose="020B0604020202020204" pitchFamily="34" charset="0"/>
                        </a:rPr>
                        <a:t>116</a:t>
                      </a:r>
                      <a:r>
                        <a:rPr lang="lt-LT" sz="1200" b="1" i="0" u="none" strike="noStrike" baseline="0" dirty="0">
                          <a:solidFill>
                            <a:srgbClr val="000000"/>
                          </a:solidFill>
                          <a:effectLst/>
                          <a:latin typeface="Arial" panose="020B0604020202020204" pitchFamily="34" charset="0"/>
                          <a:cs typeface="Arial" panose="020B0604020202020204" pitchFamily="34" charset="0"/>
                        </a:rPr>
                        <a:t> 289 623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100 358 041</a:t>
                      </a: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1 825 516</a:t>
                      </a: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14 106 066</a:t>
                      </a:r>
                    </a:p>
                  </a:txBody>
                  <a:tcPr marL="9525" marR="9525" marT="9525" marB="0" anchor="ctr">
                    <a:solidFill>
                      <a:schemeClr val="bg1"/>
                    </a:solidFill>
                  </a:tcPr>
                </a:tc>
                <a:extLst>
                  <a:ext uri="{0D108BD9-81ED-4DB2-BD59-A6C34878D82A}">
                    <a16:rowId xmlns:a16="http://schemas.microsoft.com/office/drawing/2014/main" val="10001"/>
                  </a:ext>
                </a:extLst>
              </a:tr>
            </a:tbl>
          </a:graphicData>
        </a:graphic>
      </p:graphicFrame>
      <p:sp>
        <p:nvSpPr>
          <p:cNvPr id="12" name="Content Placeholder 2">
            <a:extLst>
              <a:ext uri="{FF2B5EF4-FFF2-40B4-BE49-F238E27FC236}">
                <a16:creationId xmlns:a16="http://schemas.microsoft.com/office/drawing/2014/main" id="{646BDF8F-1F97-4177-B2E5-DC25116E87D5}"/>
              </a:ext>
            </a:extLst>
          </p:cNvPr>
          <p:cNvSpPr txBox="1">
            <a:spLocks/>
          </p:cNvSpPr>
          <p:nvPr/>
        </p:nvSpPr>
        <p:spPr>
          <a:xfrm>
            <a:off x="841601" y="4869160"/>
            <a:ext cx="7620043" cy="14541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lt-LT" sz="1400" b="1" dirty="0">
                <a:latin typeface="Arial" panose="020B0604020202020204" pitchFamily="34" charset="0"/>
                <a:cs typeface="Arial" panose="020B0604020202020204" pitchFamily="34" charset="0"/>
              </a:rPr>
              <a:t>*</a:t>
            </a:r>
            <a:r>
              <a:rPr lang="lt-LT" sz="1200" b="1" dirty="0">
                <a:latin typeface="Arial" panose="020B0604020202020204" pitchFamily="34" charset="0"/>
                <a:cs typeface="Arial" panose="020B0604020202020204" pitchFamily="34" charset="0"/>
              </a:rPr>
              <a:t>be KM valstybinių projektų</a:t>
            </a:r>
          </a:p>
          <a:p>
            <a:pPr marL="0" indent="0" algn="just">
              <a:buNone/>
            </a:pPr>
            <a:endParaRPr lang="lt-LT" sz="1200" b="1" dirty="0">
              <a:solidFill>
                <a:schemeClr val="tx1">
                  <a:lumMod val="75000"/>
                  <a:lumOff val="25000"/>
                </a:schemeClr>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2018 m. buvo atliktas esminis ITVP keitimas</a:t>
            </a:r>
          </a:p>
          <a:p>
            <a:pPr marL="0" indent="0" algn="just">
              <a:buFont typeface="Arial" panose="020B0604020202020204" pitchFamily="34" charset="0"/>
              <a:buNone/>
            </a:pPr>
            <a:r>
              <a:rPr lang="lt-LT" sz="1300" dirty="0">
                <a:solidFill>
                  <a:schemeClr val="tx1">
                    <a:lumMod val="75000"/>
                    <a:lumOff val="25000"/>
                  </a:schemeClr>
                </a:solidFill>
                <a:latin typeface="Arial" panose="020B0604020202020204" pitchFamily="34" charset="0"/>
                <a:cs typeface="Arial" panose="020B0604020202020204" pitchFamily="34" charset="0"/>
              </a:rPr>
              <a:t>Buvo peržiūrimi programos veiksmai, jie tikslinami ir keičiami (ypač švietimo, ikimokyklinio ir priešmokyklinio ugdymo, didžiųjų miestų kompleksinės plėtros projektams).</a:t>
            </a:r>
          </a:p>
          <a:p>
            <a:pPr marL="0" indent="0">
              <a:buFont typeface="Arial" panose="020B0604020202020204" pitchFamily="34" charset="0"/>
              <a:buNone/>
            </a:pPr>
            <a:endParaRPr lang="lt-LT" sz="1500"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70990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2017 M. DARBAI</a:t>
            </a:r>
            <a:endParaRPr lang="lt-LT" sz="18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914377" y="1529666"/>
            <a:ext cx="7488832" cy="1899334"/>
          </a:xfrm>
        </p:spPr>
        <p:txBody>
          <a:bodyPr>
            <a:normAutofit/>
          </a:bodyPr>
          <a:lstStyle/>
          <a:p>
            <a:r>
              <a:rPr lang="lt-LT" sz="1250" b="1" dirty="0">
                <a:solidFill>
                  <a:schemeClr val="tx1">
                    <a:lumMod val="75000"/>
                    <a:lumOff val="25000"/>
                  </a:schemeClr>
                </a:solidFill>
                <a:latin typeface="Arial" panose="020B0604020202020204" pitchFamily="34" charset="0"/>
                <a:cs typeface="Arial" panose="020B0604020202020204" pitchFamily="34" charset="0"/>
              </a:rPr>
              <a:t>Pateikti 29 projektiniai pasiūlymai </a:t>
            </a:r>
            <a:r>
              <a:rPr lang="lt-LT" sz="1250" dirty="0">
                <a:solidFill>
                  <a:schemeClr val="tx1">
                    <a:lumMod val="75000"/>
                    <a:lumOff val="25000"/>
                  </a:schemeClr>
                </a:solidFill>
                <a:latin typeface="Arial" panose="020B0604020202020204" pitchFamily="34" charset="0"/>
                <a:cs typeface="Arial" panose="020B0604020202020204" pitchFamily="34" charset="0"/>
              </a:rPr>
              <a:t>(pirminės paraiškos) Vilnius regiono plėtros tarybai ir ministerijoms;</a:t>
            </a:r>
          </a:p>
          <a:p>
            <a:r>
              <a:rPr lang="lt-LT" sz="1250" b="1" dirty="0">
                <a:solidFill>
                  <a:schemeClr val="tx1">
                    <a:lumMod val="75000"/>
                    <a:lumOff val="25000"/>
                  </a:schemeClr>
                </a:solidFill>
                <a:latin typeface="Arial" panose="020B0604020202020204" pitchFamily="34" charset="0"/>
                <a:cs typeface="Arial" panose="020B0604020202020204" pitchFamily="34" charset="0"/>
              </a:rPr>
              <a:t>Projektai įtraukti į Regiono ir valstybės sąrašus, suteikiant teisę teikti paraiškas ir gauti finansavimą;</a:t>
            </a:r>
          </a:p>
          <a:p>
            <a:r>
              <a:rPr lang="lt-LT" sz="1250" b="1" dirty="0">
                <a:solidFill>
                  <a:schemeClr val="tx1">
                    <a:lumMod val="75000"/>
                    <a:lumOff val="25000"/>
                  </a:schemeClr>
                </a:solidFill>
                <a:latin typeface="Arial" panose="020B0604020202020204" pitchFamily="34" charset="0"/>
                <a:cs typeface="Arial" panose="020B0604020202020204" pitchFamily="34" charset="0"/>
              </a:rPr>
              <a:t>Pateikta 25 paraiškų agentūroms </a:t>
            </a:r>
            <a:r>
              <a:rPr lang="lt-LT" sz="1250" dirty="0">
                <a:solidFill>
                  <a:schemeClr val="tx1">
                    <a:lumMod val="75000"/>
                    <a:lumOff val="25000"/>
                  </a:schemeClr>
                </a:solidFill>
                <a:latin typeface="Arial" panose="020B0604020202020204" pitchFamily="34" charset="0"/>
                <a:cs typeface="Arial" panose="020B0604020202020204" pitchFamily="34" charset="0"/>
              </a:rPr>
              <a:t>(</a:t>
            </a:r>
            <a:r>
              <a:rPr lang="lt-LT" sz="1200" dirty="0">
                <a:latin typeface="Arial" panose="020B0604020202020204" pitchFamily="34" charset="0"/>
                <a:cs typeface="Arial" panose="020B0604020202020204" pitchFamily="34" charset="0"/>
              </a:rPr>
              <a:t>Daugiafunkcio Lazdynų sveikatinimo centro įkūrimas, Miesto viešojo transporto priemonių parko atnaujinimas, 18 Vilniaus mokyklų efektyvumo didinimas, Valstybinio Sapiegų parko tvarkymas ir pritaikymas lankymui ir tausojančiam naudojimui, Vilniaus istorinių  Rasų kapinių koplyčių, tvorų, atskirų paminklų tvarkyba</a:t>
            </a:r>
            <a:r>
              <a:rPr lang="lt-LT" sz="1200" dirty="0">
                <a:solidFill>
                  <a:schemeClr val="tx1">
                    <a:lumMod val="75000"/>
                    <a:lumOff val="25000"/>
                  </a:schemeClr>
                </a:solidFill>
                <a:latin typeface="Arial" panose="020B0604020202020204" pitchFamily="34" charset="0"/>
                <a:cs typeface="Arial" panose="020B0604020202020204" pitchFamily="34" charset="0"/>
              </a:rPr>
              <a:t> ir kt.)</a:t>
            </a:r>
          </a:p>
          <a:p>
            <a:r>
              <a:rPr lang="lt-LT" sz="1250" b="1" dirty="0">
                <a:solidFill>
                  <a:schemeClr val="tx1">
                    <a:lumMod val="75000"/>
                    <a:lumOff val="25000"/>
                  </a:schemeClr>
                </a:solidFill>
                <a:latin typeface="Arial" panose="020B0604020202020204" pitchFamily="34" charset="0"/>
                <a:cs typeface="Arial" panose="020B0604020202020204" pitchFamily="34" charset="0"/>
              </a:rPr>
              <a:t>Skirtas finansavimas 15 projektų ir pasirašytos ES finansavimo sutartys:</a:t>
            </a:r>
          </a:p>
          <a:p>
            <a:pPr marL="0" indent="0">
              <a:buNone/>
            </a:pPr>
            <a:endParaRPr lang="lt-LT" sz="1800"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6009E9C6-02E6-464B-8D1B-DD8BEEEE0A1D}"/>
              </a:ext>
            </a:extLst>
          </p:cNvPr>
          <p:cNvGraphicFramePr>
            <a:graphicFrameLocks noGrp="1"/>
          </p:cNvGraphicFramePr>
          <p:nvPr>
            <p:extLst>
              <p:ext uri="{D42A27DB-BD31-4B8C-83A1-F6EECF244321}">
                <p14:modId xmlns:p14="http://schemas.microsoft.com/office/powerpoint/2010/main" val="3012999917"/>
              </p:ext>
            </p:extLst>
          </p:nvPr>
        </p:nvGraphicFramePr>
        <p:xfrm>
          <a:off x="1223628" y="3473881"/>
          <a:ext cx="7272808" cy="1905088"/>
        </p:xfrm>
        <a:graphic>
          <a:graphicData uri="http://schemas.openxmlformats.org/drawingml/2006/table">
            <a:tbl>
              <a:tblPr firstRow="1" bandRow="1">
                <a:tableStyleId>{69012ECD-51FC-41F1-AA8D-1B2483CD663E}</a:tableStyleId>
              </a:tblPr>
              <a:tblGrid>
                <a:gridCol w="1108919">
                  <a:extLst>
                    <a:ext uri="{9D8B030D-6E8A-4147-A177-3AD203B41FA5}">
                      <a16:colId xmlns:a16="http://schemas.microsoft.com/office/drawing/2014/main" val="20000"/>
                    </a:ext>
                  </a:extLst>
                </a:gridCol>
                <a:gridCol w="1915417">
                  <a:extLst>
                    <a:ext uri="{9D8B030D-6E8A-4147-A177-3AD203B41FA5}">
                      <a16:colId xmlns:a16="http://schemas.microsoft.com/office/drawing/2014/main" val="20001"/>
                    </a:ext>
                  </a:extLst>
                </a:gridCol>
                <a:gridCol w="1166528">
                  <a:extLst>
                    <a:ext uri="{9D8B030D-6E8A-4147-A177-3AD203B41FA5}">
                      <a16:colId xmlns:a16="http://schemas.microsoft.com/office/drawing/2014/main" val="20002"/>
                    </a:ext>
                  </a:extLst>
                </a:gridCol>
                <a:gridCol w="1540972">
                  <a:extLst>
                    <a:ext uri="{9D8B030D-6E8A-4147-A177-3AD203B41FA5}">
                      <a16:colId xmlns:a16="http://schemas.microsoft.com/office/drawing/2014/main" val="20003"/>
                    </a:ext>
                  </a:extLst>
                </a:gridCol>
                <a:gridCol w="1540972">
                  <a:extLst>
                    <a:ext uri="{9D8B030D-6E8A-4147-A177-3AD203B41FA5}">
                      <a16:colId xmlns:a16="http://schemas.microsoft.com/office/drawing/2014/main" val="20004"/>
                    </a:ext>
                  </a:extLst>
                </a:gridCol>
              </a:tblGrid>
              <a:tr h="899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0" i="0" u="none" strike="noStrike" kern="1200" baseline="0" dirty="0">
                          <a:solidFill>
                            <a:schemeClr val="lt1"/>
                          </a:solidFill>
                          <a:latin typeface="Arial" panose="020B0604020202020204" pitchFamily="34" charset="0"/>
                          <a:ea typeface="+mn-ea"/>
                          <a:cs typeface="Arial" panose="020B0604020202020204"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u="none" strike="noStrike" kern="1200" baseline="0" dirty="0"/>
                        <a:t>Iš viso, Eur</a:t>
                      </a: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400" dirty="0"/>
                        <a:t>ES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Valstybės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Savivaldybės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95272">
                <a:tc>
                  <a:txBody>
                    <a:bodyPr/>
                    <a:lstStyle/>
                    <a:p>
                      <a:pPr algn="ctr"/>
                      <a:r>
                        <a:rPr lang="lt-LT" sz="1200" b="1" dirty="0"/>
                        <a:t>Iš viso pagal viešąsias</a:t>
                      </a:r>
                      <a:r>
                        <a:rPr lang="lt-LT" sz="1200" b="1" baseline="0" dirty="0"/>
                        <a:t> priemones iki 2017 12 31 gautos  lėšos*</a:t>
                      </a:r>
                      <a:endParaRPr lang="en-US" sz="1200" b="1" dirty="0">
                        <a:latin typeface="Arial" panose="020B0604020202020204" pitchFamily="34" charset="0"/>
                        <a:cs typeface="Arial" panose="020B0604020202020204" pitchFamily="34" charset="0"/>
                      </a:endParaRPr>
                    </a:p>
                  </a:txBody>
                  <a:tcPr/>
                </a:tc>
                <a:tc>
                  <a:txBody>
                    <a:bodyPr/>
                    <a:lstStyle/>
                    <a:p>
                      <a:pPr algn="ctr"/>
                      <a:r>
                        <a:rPr lang="lt-LT" sz="1200" b="1" dirty="0"/>
                        <a:t>88 605 425</a:t>
                      </a:r>
                      <a:endParaRPr lang="lt-LT" sz="1200" b="1" dirty="0">
                        <a:latin typeface="Arial" panose="020B0604020202020204" pitchFamily="34" charset="0"/>
                        <a:cs typeface="Arial" panose="020B0604020202020204" pitchFamily="34" charset="0"/>
                      </a:endParaRPr>
                    </a:p>
                  </a:txBody>
                  <a:tcPr anchor="ctr"/>
                </a:tc>
                <a:tc>
                  <a:txBody>
                    <a:bodyPr/>
                    <a:lstStyle/>
                    <a:p>
                      <a:pPr algn="ctr"/>
                      <a:r>
                        <a:rPr lang="lt-LT" sz="1200" b="1" dirty="0"/>
                        <a:t>65 430 800</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dirty="0"/>
                        <a:t>12 601 944</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dirty="0"/>
                        <a:t>10 572 681</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12" name="Content Placeholder 2">
            <a:extLst>
              <a:ext uri="{FF2B5EF4-FFF2-40B4-BE49-F238E27FC236}">
                <a16:creationId xmlns:a16="http://schemas.microsoft.com/office/drawing/2014/main" id="{646BDF8F-1F97-4177-B2E5-DC25116E87D5}"/>
              </a:ext>
            </a:extLst>
          </p:cNvPr>
          <p:cNvSpPr txBox="1">
            <a:spLocks/>
          </p:cNvSpPr>
          <p:nvPr/>
        </p:nvSpPr>
        <p:spPr>
          <a:xfrm>
            <a:off x="1187624" y="5423850"/>
            <a:ext cx="7488832" cy="12455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*be KM valstybinių projektų</a:t>
            </a:r>
          </a:p>
          <a:p>
            <a:pPr marL="0" indent="0">
              <a:buFont typeface="Arial" panose="020B0604020202020204" pitchFamily="34" charset="0"/>
              <a:buNone/>
            </a:pPr>
            <a:endParaRPr lang="lt-LT" sz="1250" b="1"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2017 m.  nebuvo  ITVP keitimų</a:t>
            </a:r>
          </a:p>
          <a:p>
            <a:pPr marL="0" indent="0">
              <a:buFont typeface="Arial" panose="020B0604020202020204" pitchFamily="34" charset="0"/>
              <a:buNone/>
            </a:pPr>
            <a:r>
              <a:rPr lang="lt-LT" sz="1300" dirty="0">
                <a:solidFill>
                  <a:schemeClr val="tx1">
                    <a:lumMod val="75000"/>
                    <a:lumOff val="25000"/>
                  </a:schemeClr>
                </a:solidFill>
                <a:latin typeface="Arial" panose="020B0604020202020204" pitchFamily="34" charset="0"/>
                <a:cs typeface="Arial" panose="020B0604020202020204" pitchFamily="34" charset="0"/>
              </a:rPr>
              <a:t>Buvo</a:t>
            </a:r>
            <a:r>
              <a:rPr lang="en-US" sz="1300" dirty="0">
                <a:solidFill>
                  <a:schemeClr val="tx1">
                    <a:lumMod val="75000"/>
                    <a:lumOff val="25000"/>
                  </a:schemeClr>
                </a:solidFill>
                <a:latin typeface="Arial" panose="020B0604020202020204" pitchFamily="34" charset="0"/>
                <a:cs typeface="Arial" panose="020B0604020202020204" pitchFamily="34" charset="0"/>
              </a:rPr>
              <a:t> </a:t>
            </a:r>
            <a:r>
              <a:rPr lang="lt-LT" sz="1300" dirty="0">
                <a:solidFill>
                  <a:schemeClr val="tx1">
                    <a:lumMod val="75000"/>
                    <a:lumOff val="25000"/>
                  </a:schemeClr>
                </a:solidFill>
                <a:latin typeface="Arial" panose="020B0604020202020204" pitchFamily="34" charset="0"/>
                <a:cs typeface="Arial" panose="020B0604020202020204" pitchFamily="34" charset="0"/>
              </a:rPr>
              <a:t> peržiūrimi </a:t>
            </a:r>
            <a:r>
              <a:rPr lang="en-US" sz="1300" dirty="0">
                <a:solidFill>
                  <a:schemeClr val="tx1">
                    <a:lumMod val="75000"/>
                    <a:lumOff val="25000"/>
                  </a:schemeClr>
                </a:solidFill>
                <a:latin typeface="Arial" panose="020B0604020202020204" pitchFamily="34" charset="0"/>
                <a:cs typeface="Arial" panose="020B0604020202020204" pitchFamily="34" charset="0"/>
              </a:rPr>
              <a:t> </a:t>
            </a:r>
            <a:r>
              <a:rPr lang="en-US" sz="1300" dirty="0" err="1">
                <a:solidFill>
                  <a:schemeClr val="tx1">
                    <a:lumMod val="75000"/>
                    <a:lumOff val="25000"/>
                  </a:schemeClr>
                </a:solidFill>
                <a:latin typeface="Arial" panose="020B0604020202020204" pitchFamily="34" charset="0"/>
                <a:cs typeface="Arial" panose="020B0604020202020204" pitchFamily="34" charset="0"/>
              </a:rPr>
              <a:t>ir</a:t>
            </a:r>
            <a:r>
              <a:rPr lang="en-US" sz="1300" dirty="0">
                <a:solidFill>
                  <a:schemeClr val="tx1">
                    <a:lumMod val="75000"/>
                    <a:lumOff val="25000"/>
                  </a:schemeClr>
                </a:solidFill>
                <a:latin typeface="Arial" panose="020B0604020202020204" pitchFamily="34" charset="0"/>
                <a:cs typeface="Arial" panose="020B0604020202020204" pitchFamily="34" charset="0"/>
              </a:rPr>
              <a:t> </a:t>
            </a:r>
            <a:r>
              <a:rPr lang="en-US" sz="1300" dirty="0" err="1">
                <a:solidFill>
                  <a:schemeClr val="tx1">
                    <a:lumMod val="75000"/>
                    <a:lumOff val="25000"/>
                  </a:schemeClr>
                </a:solidFill>
                <a:latin typeface="Arial" panose="020B0604020202020204" pitchFamily="34" charset="0"/>
                <a:cs typeface="Arial" panose="020B0604020202020204" pitchFamily="34" charset="0"/>
              </a:rPr>
              <a:t>su</a:t>
            </a:r>
            <a:r>
              <a:rPr lang="en-US" sz="1300" dirty="0">
                <a:solidFill>
                  <a:schemeClr val="tx1">
                    <a:lumMod val="75000"/>
                    <a:lumOff val="25000"/>
                  </a:schemeClr>
                </a:solidFill>
                <a:latin typeface="Arial" panose="020B0604020202020204" pitchFamily="34" charset="0"/>
                <a:cs typeface="Arial" panose="020B0604020202020204" pitchFamily="34" charset="0"/>
              </a:rPr>
              <a:t> VRM </a:t>
            </a:r>
            <a:r>
              <a:rPr lang="en-US" sz="1300" dirty="0" err="1">
                <a:solidFill>
                  <a:schemeClr val="tx1">
                    <a:lumMod val="75000"/>
                    <a:lumOff val="25000"/>
                  </a:schemeClr>
                </a:solidFill>
                <a:latin typeface="Arial" panose="020B0604020202020204" pitchFamily="34" charset="0"/>
                <a:cs typeface="Arial" panose="020B0604020202020204" pitchFamily="34" charset="0"/>
              </a:rPr>
              <a:t>derinami</a:t>
            </a:r>
            <a:r>
              <a:rPr lang="en-US" sz="1300" dirty="0">
                <a:solidFill>
                  <a:schemeClr val="tx1">
                    <a:lumMod val="75000"/>
                    <a:lumOff val="25000"/>
                  </a:schemeClr>
                </a:solidFill>
                <a:latin typeface="Arial" panose="020B0604020202020204" pitchFamily="34" charset="0"/>
                <a:cs typeface="Arial" panose="020B0604020202020204" pitchFamily="34" charset="0"/>
              </a:rPr>
              <a:t> </a:t>
            </a:r>
            <a:r>
              <a:rPr lang="lt-LT" sz="1300" dirty="0">
                <a:solidFill>
                  <a:schemeClr val="tx1">
                    <a:lumMod val="75000"/>
                    <a:lumOff val="25000"/>
                  </a:schemeClr>
                </a:solidFill>
                <a:latin typeface="Arial" panose="020B0604020202020204" pitchFamily="34" charset="0"/>
                <a:cs typeface="Arial" panose="020B0604020202020204" pitchFamily="34" charset="0"/>
              </a:rPr>
              <a:t>programos veiksmai (ypač švietimo, ikimokyklinio ugdymo ir viešųjų erdvių).</a:t>
            </a:r>
          </a:p>
          <a:p>
            <a:pPr marL="0" indent="0">
              <a:buNone/>
            </a:pPr>
            <a:endParaRPr lang="lt-LT" sz="1300"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lt-LT" sz="1500"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96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2016 M. DARBAI</a:t>
            </a:r>
            <a:endParaRPr lang="lt-LT" sz="18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827584" y="1556792"/>
            <a:ext cx="7488832" cy="5184576"/>
          </a:xfrm>
        </p:spPr>
        <p:txBody>
          <a:bodyPr>
            <a:normAutofit/>
          </a:bodyPr>
          <a:lstStyle/>
          <a:p>
            <a:r>
              <a:rPr lang="lt-LT" sz="1250" b="1" dirty="0">
                <a:solidFill>
                  <a:schemeClr val="tx1">
                    <a:lumMod val="75000"/>
                    <a:lumOff val="25000"/>
                  </a:schemeClr>
                </a:solidFill>
                <a:latin typeface="Arial" panose="020B0604020202020204" pitchFamily="34" charset="0"/>
                <a:cs typeface="Arial" panose="020B0604020202020204" pitchFamily="34" charset="0"/>
              </a:rPr>
              <a:t>Pateikti 24 projektiniai pasiūlymai </a:t>
            </a:r>
            <a:r>
              <a:rPr lang="lt-LT" sz="1250" dirty="0">
                <a:solidFill>
                  <a:schemeClr val="tx1">
                    <a:lumMod val="75000"/>
                    <a:lumOff val="25000"/>
                  </a:schemeClr>
                </a:solidFill>
                <a:latin typeface="Arial" panose="020B0604020202020204" pitchFamily="34" charset="0"/>
                <a:cs typeface="Arial" panose="020B0604020202020204" pitchFamily="34" charset="0"/>
              </a:rPr>
              <a:t>(pirminės paraiškos) Vilnius regiono plėtros tarybai ir ministerijoms</a:t>
            </a:r>
            <a:r>
              <a:rPr lang="lt-LT" sz="1250" b="1" dirty="0">
                <a:solidFill>
                  <a:schemeClr val="tx1">
                    <a:lumMod val="75000"/>
                    <a:lumOff val="25000"/>
                  </a:schemeClr>
                </a:solidFill>
                <a:latin typeface="Arial" panose="020B0604020202020204" pitchFamily="34" charset="0"/>
                <a:cs typeface="Arial" panose="020B0604020202020204" pitchFamily="34" charset="0"/>
              </a:rPr>
              <a:t>;</a:t>
            </a:r>
          </a:p>
          <a:p>
            <a:r>
              <a:rPr lang="lt-LT" sz="1250" b="1" dirty="0">
                <a:solidFill>
                  <a:schemeClr val="tx1">
                    <a:lumMod val="75000"/>
                    <a:lumOff val="25000"/>
                  </a:schemeClr>
                </a:solidFill>
                <a:latin typeface="Arial" panose="020B0604020202020204" pitchFamily="34" charset="0"/>
                <a:cs typeface="Arial" panose="020B0604020202020204" pitchFamily="34" charset="0"/>
              </a:rPr>
              <a:t>Projektai įtraukti į Regiono ir valstybės sąrašus, suteikiant teisę teikti paraiškas ir gauti finansavimą;</a:t>
            </a:r>
          </a:p>
          <a:p>
            <a:r>
              <a:rPr lang="lt-LT" sz="1250" b="1" dirty="0">
                <a:solidFill>
                  <a:schemeClr val="tx1">
                    <a:lumMod val="75000"/>
                    <a:lumOff val="25000"/>
                  </a:schemeClr>
                </a:solidFill>
                <a:latin typeface="Arial" panose="020B0604020202020204" pitchFamily="34" charset="0"/>
                <a:cs typeface="Arial" panose="020B0604020202020204" pitchFamily="34" charset="0"/>
              </a:rPr>
              <a:t>Pateikta 12 paraiškų agentūroms </a:t>
            </a:r>
            <a:r>
              <a:rPr lang="lt-LT" sz="1250" dirty="0">
                <a:solidFill>
                  <a:schemeClr val="tx1">
                    <a:lumMod val="75000"/>
                    <a:lumOff val="25000"/>
                  </a:schemeClr>
                </a:solidFill>
                <a:latin typeface="Arial" panose="020B0604020202020204" pitchFamily="34" charset="0"/>
                <a:cs typeface="Arial" panose="020B0604020202020204" pitchFamily="34" charset="0"/>
              </a:rPr>
              <a:t>(vakarinis aplinkkelis, Neries krantinės, Neries senvagės, kraštovaizdis, kultūros paveldas, Reformatų ir Misionierių sodai, geriamasis vanduo, paviršinės nuotekos ir kt.)</a:t>
            </a:r>
          </a:p>
          <a:p>
            <a:pPr marL="0" inden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Skirtas finansavimas 2 projektams:</a:t>
            </a:r>
          </a:p>
          <a:p>
            <a:pPr>
              <a:buFont typeface="Arial" panose="020B0604020202020204" pitchFamily="34" charset="0"/>
              <a:buChar char="‒"/>
            </a:pPr>
            <a:r>
              <a:rPr lang="lt-LT" sz="1250" dirty="0">
                <a:solidFill>
                  <a:schemeClr val="tx1">
                    <a:lumMod val="75000"/>
                    <a:lumOff val="25000"/>
                  </a:schemeClr>
                </a:solidFill>
                <a:latin typeface="Arial" panose="020B0604020202020204" pitchFamily="34" charset="0"/>
                <a:cs typeface="Arial" panose="020B0604020202020204" pitchFamily="34" charset="0"/>
              </a:rPr>
              <a:t>1.2.1v Kultūrinį-istorinį reformacijos paveldą reprezentuojančio Reformatų sodo atkūrimas ir sutvarkymas;</a:t>
            </a:r>
          </a:p>
          <a:p>
            <a:pPr>
              <a:buFont typeface="Arial" panose="020B0604020202020204" pitchFamily="34" charset="0"/>
              <a:buChar char="‒"/>
            </a:pPr>
            <a:r>
              <a:rPr lang="lt-LT" sz="1250" dirty="0">
                <a:solidFill>
                  <a:schemeClr val="tx1">
                    <a:lumMod val="75000"/>
                    <a:lumOff val="25000"/>
                  </a:schemeClr>
                </a:solidFill>
                <a:latin typeface="Arial" panose="020B0604020202020204" pitchFamily="34" charset="0"/>
                <a:cs typeface="Arial" panose="020B0604020202020204" pitchFamily="34" charset="0"/>
              </a:rPr>
              <a:t>1.2.8v Gamtinės Neries senvagės kraštovaizdžio arealų būklės atkūrimas (tarp Linkmenų ir Geležinio Vilko gatvių);</a:t>
            </a:r>
          </a:p>
          <a:p>
            <a:pPr marL="0" inden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Pasirašytos 2 ES finansavimo sutartys:</a:t>
            </a:r>
          </a:p>
          <a:p>
            <a:pPr>
              <a:buFont typeface="Arial" panose="020B0604020202020204" pitchFamily="34" charset="0"/>
              <a:buChar char="‒"/>
            </a:pPr>
            <a:r>
              <a:rPr lang="lt-LT" sz="1250" dirty="0">
                <a:solidFill>
                  <a:schemeClr val="tx1">
                    <a:lumMod val="75000"/>
                    <a:lumOff val="25000"/>
                  </a:schemeClr>
                </a:solidFill>
                <a:latin typeface="Arial" panose="020B0604020202020204" pitchFamily="34" charset="0"/>
                <a:cs typeface="Arial" panose="020B0604020202020204" pitchFamily="34" charset="0"/>
              </a:rPr>
              <a:t>3.2.1v </a:t>
            </a:r>
            <a:r>
              <a:rPr lang="lt-LT" sz="1250" dirty="0" err="1">
                <a:solidFill>
                  <a:schemeClr val="tx1">
                    <a:lumMod val="75000"/>
                    <a:lumOff val="25000"/>
                  </a:schemeClr>
                </a:solidFill>
                <a:latin typeface="Arial" panose="020B0604020202020204" pitchFamily="34" charset="0"/>
                <a:cs typeface="Arial" panose="020B0604020202020204" pitchFamily="34" charset="0"/>
              </a:rPr>
              <a:t>Transeuropinio</a:t>
            </a:r>
            <a:r>
              <a:rPr lang="lt-LT" sz="1250" dirty="0">
                <a:solidFill>
                  <a:schemeClr val="tx1">
                    <a:lumMod val="75000"/>
                    <a:lumOff val="25000"/>
                  </a:schemeClr>
                </a:solidFill>
                <a:latin typeface="Arial" panose="020B0604020202020204" pitchFamily="34" charset="0"/>
                <a:cs typeface="Arial" panose="020B0604020202020204" pitchFamily="34" charset="0"/>
              </a:rPr>
              <a:t> tinklo jungties – Vilniaus miesto vakarinio aplinkkelio statyba (III etapas);</a:t>
            </a:r>
          </a:p>
          <a:p>
            <a:pPr>
              <a:buFont typeface="Arial" panose="020B0604020202020204" pitchFamily="34" charset="0"/>
              <a:buChar char="‒"/>
            </a:pPr>
            <a:r>
              <a:rPr lang="lt-LT" sz="1250" dirty="0">
                <a:solidFill>
                  <a:schemeClr val="tx1">
                    <a:lumMod val="75000"/>
                    <a:lumOff val="25000"/>
                  </a:schemeClr>
                </a:solidFill>
                <a:latin typeface="Arial" panose="020B0604020202020204" pitchFamily="34" charset="0"/>
                <a:cs typeface="Arial" panose="020B0604020202020204" pitchFamily="34" charset="0"/>
              </a:rPr>
              <a:t>2.1.5v Geriamojo vandens tiekimo ir nuotekų tvarkymo sistemos renovavimas ir plėtra Vilniaus mieste;</a:t>
            </a:r>
          </a:p>
          <a:p>
            <a:pPr marL="0" inden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Atlikti 3 neesminiai ITVP keitimai</a:t>
            </a:r>
          </a:p>
          <a:p>
            <a:pPr marL="0" indent="0">
              <a:buNone/>
            </a:pPr>
            <a:r>
              <a:rPr lang="lt-LT" sz="1250" dirty="0">
                <a:solidFill>
                  <a:schemeClr val="tx1">
                    <a:lumMod val="75000"/>
                    <a:lumOff val="25000"/>
                  </a:schemeClr>
                </a:solidFill>
                <a:latin typeface="Arial" panose="020B0604020202020204" pitchFamily="34" charset="0"/>
                <a:cs typeface="Arial" panose="020B0604020202020204" pitchFamily="34" charset="0"/>
              </a:rPr>
              <a:t>Vyko išankstinis viešųjų pirkimų dokumentų derinimas su agentūromis. Procedūra nuo paraiškos pateikimo iki finansavimo skyrimo truko apie 3 mėn.</a:t>
            </a:r>
          </a:p>
          <a:p>
            <a:pPr marL="0" indent="0">
              <a:buNone/>
            </a:pPr>
            <a:endParaRPr lang="lt-LT" sz="18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917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9449</TotalTime>
  <Words>1223</Words>
  <Application>Microsoft Office PowerPoint</Application>
  <PresentationFormat>Demonstracija ekrane (4:3)</PresentationFormat>
  <Paragraphs>162</Paragraphs>
  <Slides>12</Slides>
  <Notes>6</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12</vt:i4>
      </vt:variant>
    </vt:vector>
  </HeadingPairs>
  <TitlesOfParts>
    <vt:vector size="15" baseType="lpstr">
      <vt:lpstr>Arial</vt:lpstr>
      <vt:lpstr>Calibri</vt:lpstr>
      <vt:lpstr>Office Theme</vt:lpstr>
      <vt:lpstr>VILNIAUS MIESTO INTEGRUOTOS TERITORIJOS VYSTYMO PROGRAMOS (ITVP) ĮGYVENDINIMO ATASKAITA UŽ 2019 M.</vt:lpstr>
      <vt:lpstr>INTEGRUOTOS TERITORIJOS VYSTYMO PROGRAMOS  ATASKAITOS PAGRINDAS</vt:lpstr>
      <vt:lpstr>INTEGRUOTOS TERITORIJOS VYSTYMO PROGRAMOS  PASKIRTIS</vt:lpstr>
      <vt:lpstr>INTERAKTYVUS ITV PROGRAMOS TERITOJŲ ŽEMĖLAPIS</vt:lpstr>
      <vt:lpstr>INVESTICIJOS PAGAL VILNIAUS ITV PROGRAMĄ 2019-12-10 AKTUALI REDAKCIJA</vt:lpstr>
      <vt:lpstr>2019 M. DARBAI</vt:lpstr>
      <vt:lpstr>2018 M. DARBAI</vt:lpstr>
      <vt:lpstr>2017 M. DARBAI</vt:lpstr>
      <vt:lpstr>2016 M. DARBAI</vt:lpstr>
      <vt:lpstr>PLANUOJAMI 2020 M. DARBAI</vt:lpstr>
      <vt:lpstr>„PowerPoint“ pateiktis</vt:lpstr>
      <vt:lpstr>„PowerPoint“ pateiktis</vt:lpstr>
    </vt:vector>
  </TitlesOfParts>
  <Company>Lukrecijos reklama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Regina Katkevičienė</cp:lastModifiedBy>
  <cp:revision>174</cp:revision>
  <cp:lastPrinted>2020-02-12T07:16:13Z</cp:lastPrinted>
  <dcterms:created xsi:type="dcterms:W3CDTF">2014-03-04T16:12:36Z</dcterms:created>
  <dcterms:modified xsi:type="dcterms:W3CDTF">2020-02-12T07:20:55Z</dcterms:modified>
</cp:coreProperties>
</file>