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436" r:id="rId4"/>
    <p:sldId id="441" r:id="rId5"/>
    <p:sldId id="456" r:id="rId6"/>
    <p:sldId id="454" r:id="rId7"/>
    <p:sldId id="446" r:id="rId8"/>
    <p:sldId id="443" r:id="rId9"/>
    <p:sldId id="433" r:id="rId10"/>
    <p:sldId id="439" r:id="rId11"/>
    <p:sldId id="444" r:id="rId12"/>
    <p:sldId id="445" r:id="rId13"/>
    <p:sldId id="455" r:id="rId14"/>
    <p:sldId id="447" r:id="rId15"/>
    <p:sldId id="457" r:id="rId16"/>
    <p:sldId id="452" r:id="rId17"/>
    <p:sldId id="453" r:id="rId18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75133" autoAdjust="0"/>
  </p:normalViewPr>
  <p:slideViewPr>
    <p:cSldViewPr>
      <p:cViewPr>
        <p:scale>
          <a:sx n="50" d="100"/>
          <a:sy n="50" d="100"/>
        </p:scale>
        <p:origin x="-208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A7C30A-C7E7-4D21-A808-066995EF6503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E0E39C-48FF-4F30-B000-B4258663F511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613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7863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kaidrės vaizdo vietos rezervavimo ženkla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dirty="0" smtClean="0"/>
              <a:t>	Remiantis </a:t>
            </a:r>
            <a:r>
              <a:rPr lang="lt-LT" dirty="0" err="1" smtClean="0"/>
              <a:t>Daugiafunkcio</a:t>
            </a:r>
            <a:r>
              <a:rPr lang="lt-LT" dirty="0" smtClean="0"/>
              <a:t> komplekso investicijų projektu, valdžios ir privataus subjektų partnerystės (VPSP) objektu galėtu tapti 10 investicinių subprojektų (veiklų) ir jų rezultatų panaudojimas: infrastruktūros sukūrimas, jos eksploatavimas, kai kuriais atvejais – paslaugų teikimas. Šioje apimtyje investicinių veiklų (subprojektų) </a:t>
            </a:r>
            <a:r>
              <a:rPr lang="en-US" dirty="0" err="1" smtClean="0"/>
              <a:t>orientacin</a:t>
            </a:r>
            <a:r>
              <a:rPr lang="lt-LT" dirty="0" smtClean="0"/>
              <a:t>ė kaina sudarytų apie </a:t>
            </a:r>
            <a:r>
              <a:rPr lang="lt-LT" b="1" dirty="0" smtClean="0"/>
              <a:t>76,1 mln. EUR</a:t>
            </a:r>
            <a:r>
              <a:rPr lang="lt-LT" dirty="0" smtClean="0"/>
              <a:t>, ES lėšos – 44,3 mln. EUR, valstybės lėšos – 23,8 mln. EUR, </a:t>
            </a:r>
            <a:r>
              <a:rPr lang="lt-LT" b="1" dirty="0" smtClean="0"/>
              <a:t>savivaldybės dalis – 3,5 </a:t>
            </a:r>
            <a:r>
              <a:rPr lang="lt-LT" b="1" dirty="0" err="1" smtClean="0"/>
              <a:t>mln</a:t>
            </a:r>
            <a:r>
              <a:rPr lang="lt-LT" b="1" dirty="0" smtClean="0"/>
              <a:t> EUR</a:t>
            </a:r>
            <a:r>
              <a:rPr lang="lt-LT" dirty="0" smtClean="0"/>
              <a:t>, kitos lėšos – 4 </a:t>
            </a:r>
            <a:r>
              <a:rPr lang="lt-LT" dirty="0" err="1" smtClean="0"/>
              <a:t>mln</a:t>
            </a:r>
            <a:r>
              <a:rPr lang="lt-LT" dirty="0" smtClean="0"/>
              <a:t> EUR. </a:t>
            </a:r>
          </a:p>
          <a:p>
            <a:pPr eaLnBrk="1" hangingPunct="1"/>
            <a:r>
              <a:rPr lang="lt-LT" dirty="0" smtClean="0"/>
              <a:t>	Savivaldybės eksploatacinius kaštus  per 22 </a:t>
            </a:r>
            <a:r>
              <a:rPr lang="lt-LT" dirty="0" err="1" smtClean="0"/>
              <a:t>poinvesticinius</a:t>
            </a:r>
            <a:r>
              <a:rPr lang="lt-LT" dirty="0" smtClean="0"/>
              <a:t> metus </a:t>
            </a:r>
            <a:r>
              <a:rPr lang="lt-LT" b="1" dirty="0" smtClean="0"/>
              <a:t>sudarytų 71,2 </a:t>
            </a:r>
            <a:r>
              <a:rPr lang="lt-LT" b="1" dirty="0" err="1" smtClean="0"/>
              <a:t>mln</a:t>
            </a:r>
            <a:r>
              <a:rPr lang="lt-LT" b="1" dirty="0" smtClean="0"/>
              <a:t> EUR </a:t>
            </a:r>
            <a:r>
              <a:rPr lang="lt-LT" dirty="0" smtClean="0"/>
              <a:t>(per metus apie 3,24 </a:t>
            </a:r>
            <a:r>
              <a:rPr lang="lt-LT" dirty="0" err="1" smtClean="0"/>
              <a:t>mln</a:t>
            </a:r>
            <a:r>
              <a:rPr lang="lt-LT" dirty="0" smtClean="0"/>
              <a:t> EUR).</a:t>
            </a:r>
          </a:p>
          <a:p>
            <a:pPr eaLnBrk="1" hangingPunct="1"/>
            <a:r>
              <a:rPr lang="lt-LT" dirty="0" smtClean="0"/>
              <a:t>	Visas Komplekso projektas apjungtų 13 investicinių subprojektų (veiklų), kurios yra įtrauktos į Vilniaus miesto 2014 - 2020 m. integruotą teritorijų vystymo programą. Tai būtų ir trys papildomi: lietaus vandens nuotekų tvarkymo, susisiekimo infrastruktūros iš Ukmergės ir Ozo g. įrengimo ir DK gretutinės aplinkos kompleksinio tvarkymo projektai. Investicines veiklas yra  numatyta vykdyti 2016 - 2018 metais. Bendra investicinių veiklų kaina sudarytų apie </a:t>
            </a:r>
            <a:r>
              <a:rPr lang="lt-LT" b="1" dirty="0" smtClean="0"/>
              <a:t>103 mln. EUR</a:t>
            </a:r>
            <a:r>
              <a:rPr lang="lt-LT" dirty="0" smtClean="0"/>
              <a:t>, ES lėšos – 67 mln. EUR, valstybės lėšos - 24 mln. EUR, </a:t>
            </a:r>
            <a:r>
              <a:rPr lang="lt-LT" b="1" dirty="0" smtClean="0"/>
              <a:t>savivaldybės dalis – 7,8 </a:t>
            </a:r>
            <a:r>
              <a:rPr lang="lt-LT" b="1" dirty="0" err="1" smtClean="0"/>
              <a:t>mln</a:t>
            </a:r>
            <a:r>
              <a:rPr lang="lt-LT" b="1" dirty="0" smtClean="0"/>
              <a:t> EUR</a:t>
            </a:r>
            <a:r>
              <a:rPr lang="lt-LT" dirty="0" smtClean="0"/>
              <a:t>, kitos lėšos – 4 </a:t>
            </a:r>
            <a:r>
              <a:rPr lang="lt-LT" dirty="0" err="1" smtClean="0"/>
              <a:t>mln</a:t>
            </a:r>
            <a:r>
              <a:rPr lang="lt-LT" dirty="0" smtClean="0"/>
              <a:t> EUR.</a:t>
            </a:r>
          </a:p>
          <a:p>
            <a:pPr eaLnBrk="1" hangingPunct="1"/>
            <a:endParaRPr lang="lt-LT" dirty="0" smtClean="0"/>
          </a:p>
          <a:p>
            <a:pPr eaLnBrk="1" hangingPunct="1"/>
            <a:r>
              <a:rPr lang="lt-LT" dirty="0" smtClean="0"/>
              <a:t>	Savivaldybė - apie </a:t>
            </a:r>
            <a:r>
              <a:rPr lang="lt-LT" b="1" dirty="0" smtClean="0"/>
              <a:t>80 </a:t>
            </a:r>
            <a:r>
              <a:rPr lang="lt-LT" b="1" dirty="0" err="1" smtClean="0"/>
              <a:t>mln</a:t>
            </a:r>
            <a:r>
              <a:rPr lang="lt-LT" b="1" dirty="0" smtClean="0"/>
              <a:t> EUR </a:t>
            </a:r>
            <a:r>
              <a:rPr lang="lt-LT" dirty="0" smtClean="0"/>
              <a:t>(be rizikos kaštų). Per 25 metus.</a:t>
            </a:r>
          </a:p>
          <a:p>
            <a:pPr eaLnBrk="1" hangingPunct="1"/>
            <a:r>
              <a:rPr lang="lt-LT" dirty="0" smtClean="0"/>
              <a:t>	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C9387-B105-4964-B898-3B10235AD4FB}" type="slidenum">
              <a:rPr lang="lt-LT" smtClean="0"/>
              <a:pPr>
                <a:defRPr/>
              </a:pPr>
              <a:t>10</a:t>
            </a:fld>
            <a:endParaRPr lang="lt-L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532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449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75257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58964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964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16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491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Šeškinės</a:t>
            </a:r>
            <a:r>
              <a:rPr lang="en-US" dirty="0" smtClean="0"/>
              <a:t> </a:t>
            </a:r>
            <a:r>
              <a:rPr lang="en-US" dirty="0" err="1" smtClean="0"/>
              <a:t>Ozo</a:t>
            </a:r>
            <a:r>
              <a:rPr lang="en-US" dirty="0" smtClean="0"/>
              <a:t> </a:t>
            </a:r>
            <a:r>
              <a:rPr lang="en-US" dirty="0" err="1" smtClean="0"/>
              <a:t>kalno</a:t>
            </a:r>
            <a:r>
              <a:rPr lang="en-US" dirty="0" smtClean="0"/>
              <a:t> pap</a:t>
            </a:r>
            <a:r>
              <a:rPr lang="lt-LT" dirty="0" smtClean="0"/>
              <a:t>ėdė</a:t>
            </a:r>
            <a:r>
              <a:rPr lang="lt-LT" baseline="0" dirty="0" smtClean="0"/>
              <a:t> – kariškių amunicijos sandėliai 1924 m.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235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alibri" pitchFamily="34" charset="0"/>
              <a:buNone/>
            </a:pPr>
            <a:r>
              <a:rPr lang="lt-LT" sz="800" dirty="0" smtClean="0"/>
              <a:t>Buvo išnagrinėtos trys alternatyvos, pasirinkta </a:t>
            </a:r>
            <a:r>
              <a:rPr lang="lt-LT" sz="800" b="1" dirty="0" smtClean="0"/>
              <a:t>: P</a:t>
            </a:r>
            <a:r>
              <a:rPr lang="lt-LT" b="1" dirty="0" smtClean="0"/>
              <a:t>radėto statyti pastato </a:t>
            </a:r>
            <a:r>
              <a:rPr lang="lt-LT" b="1" dirty="0" smtClean="0"/>
              <a:t>atsisakymas,  </a:t>
            </a:r>
            <a:r>
              <a:rPr lang="lt-LT" b="1" dirty="0" smtClean="0"/>
              <a:t>naujo, </a:t>
            </a:r>
            <a:r>
              <a:rPr lang="lt-LT" b="1" dirty="0" smtClean="0"/>
              <a:t>min poreikius </a:t>
            </a:r>
            <a:r>
              <a:rPr lang="lt-LT" b="1" dirty="0" smtClean="0"/>
              <a:t>atitinkančio pastato </a:t>
            </a:r>
            <a:r>
              <a:rPr lang="lt-LT" b="1" dirty="0" smtClean="0"/>
              <a:t>statyba ir naujo, </a:t>
            </a:r>
            <a:r>
              <a:rPr lang="lt-LT" b="1" dirty="0" err="1" smtClean="0"/>
              <a:t>max</a:t>
            </a:r>
            <a:r>
              <a:rPr lang="lt-LT" b="1" dirty="0" smtClean="0"/>
              <a:t> poreikius atitinkančio pastato statyba</a:t>
            </a:r>
            <a:r>
              <a:rPr lang="lt-LT" dirty="0" smtClean="0"/>
              <a:t>.</a:t>
            </a:r>
            <a:endParaRPr lang="lt-LT" sz="800" dirty="0" smtClean="0"/>
          </a:p>
          <a:p>
            <a:pPr eaLnBrk="1" hangingPunct="1">
              <a:buFont typeface="Calibri" pitchFamily="34" charset="0"/>
              <a:buNone/>
            </a:pPr>
            <a:r>
              <a:rPr lang="lt-LT" sz="800" dirty="0" smtClean="0"/>
              <a:t>Visos ES fondus administruojančios ministerijos prisidės prie projekto finansavimo, Veiksmų programos lėšos perskirstomos;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kaidrės vaizdo vietos rezervavimo ženkla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smtClean="0"/>
              <a:t>Artimiausiu metu reikia apsispręsti dėl partnerystės apimties:</a:t>
            </a:r>
          </a:p>
          <a:p>
            <a:pPr eaLnBrk="1" hangingPunct="1"/>
            <a:endParaRPr lang="lt-LT" smtClean="0"/>
          </a:p>
          <a:p>
            <a:pPr eaLnBrk="1" hangingPunct="1"/>
            <a:r>
              <a:rPr lang="lt-LT" smtClean="0"/>
              <a:t>apibrėžti kiekvienos perduodamos privačiam partneriui veiklos apimtį (pvz., tik bazinė eksploatacija: komunalinių paslaugų teikimas ir sistemų priežiūra, valymas ir atliekų tvarkymas, pastato ir teritorijos priežiūra arba eksploatacija kartu su veiklos organizavimu).</a:t>
            </a:r>
          </a:p>
          <a:p>
            <a:pPr eaLnBrk="1" hangingPunct="1"/>
            <a:r>
              <a:rPr lang="lt-LT" smtClean="0"/>
              <a:t>patvirtinti partnerystės sutarties apimtį (turtas, laikotarpis, kaina). </a:t>
            </a:r>
          </a:p>
          <a:p>
            <a:pPr eaLnBrk="1" hangingPunct="1"/>
            <a:endParaRPr lang="lt-LT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0F1B9-36D7-4D49-A5AC-33F5D4B27B66}" type="slidenum">
              <a:rPr lang="lt-LT" smtClean="0"/>
              <a:pPr>
                <a:defRPr/>
              </a:pPr>
              <a:t>4</a:t>
            </a:fld>
            <a:endParaRPr lang="lt-L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433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474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7940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8287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0E39C-48FF-4F30-B000-B4258663F511}" type="slidenum">
              <a:rPr lang="lt-LT" smtClean="0"/>
              <a:pPr>
                <a:defRPr/>
              </a:pPr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3742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3C88-085F-4A18-88C3-CF0B6CCD51AC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505E-EC5E-4F5A-9D7E-9F77279AEFAC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014D-2C60-4223-846F-9411C6AB7B0B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8C7B-4075-4C78-9BCC-DBDB3B65E9EF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8640-3771-48FD-8ED2-9B29753BD7BE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DE3A-F8DD-417A-AE4C-50F957407071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5271-C2E2-428A-B6BF-05334C656A0E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325C-6130-4BA7-9366-BF66717CE6D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697D-EF16-48FF-8177-AEB469506272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5B83-99AD-4BB7-9A49-119FEF846E5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E0B4-BAD6-4F55-879B-DF85670A3430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D6B5-F13F-4305-ACEF-5229A202704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10A3-6106-4220-B3D7-32905F2BD975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4699-288A-4759-A9D5-279284D9C91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0644-8A15-4A02-B925-CFB90DA755D3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E748-28D4-4F06-A87D-88514782EF0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2941-04EC-4436-8B6F-4EC67F847FE9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5D97-B7CF-43EB-960F-13E5E0FFD10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374C-E733-4BE7-8025-0872A22907F0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640F-108C-425A-B50B-D90C5D14723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710F-37EC-4E91-BA57-AD525F3F64F0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CE54-5EA3-49DB-8D8E-46D912DE04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B2E1-50D1-4681-8C7A-E6D392520BC8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B530-0D98-43B5-A719-421F402C8783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795B-1B2B-4E37-B5A6-88C63D5064D5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0AB1-7174-4B79-8D5C-302416FCCEB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0CA5-670D-4A9B-84F4-A57C6E2078AD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A1F2-D30A-4E02-8B07-B638B55712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CFB9-A527-4314-A3F3-BCD632C9339D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6513-EE1D-42DA-A597-5D16ABCE8AB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E03F-6BF6-4D1A-832E-B59607116A48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A8E8-C437-433A-BA9B-9F8A9334B0CD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E4E8-8956-4BCC-BA30-B6275A59139F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BF6B-C4AC-43AD-AB2C-2FC4D86EF867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FDAE-7DE3-4ED0-9234-196F30F83D19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9AD4-7542-4FF2-AB38-0E29497026D9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81B9-A759-403B-BEFF-C39409DDC4CB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2DA1-2410-46C6-A90D-5B296ED4FBE9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E9F2-BAC3-4CDE-B48E-237027123D73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1551-DE6D-48C1-9C0B-7BD27B8AF536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A935-1EC5-41BC-AC07-32A999FE7F7E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EA0C-181D-4938-B9DF-7F8890C6668D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D032-2320-45DE-91CE-35FB6EFE2BEF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8CC2-6835-44DD-9794-2478F4F73E18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812D3-6799-4A8B-AF8D-3E61FEFE7138}" type="datetimeFigureOut">
              <a:rPr lang="lt-LT"/>
              <a:pPr>
                <a:defRPr/>
              </a:pPr>
              <a:t>2015.06.05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622AF-B0F9-47C6-98E0-7EDB53C61164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t-LT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00A06-871B-4489-BC6B-8E6080D6CD78}" type="datetimeFigureOut">
              <a:rPr lang="lt-LT"/>
              <a:pPr>
                <a:defRPr/>
              </a:pPr>
              <a:t>2015.06.05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CBCC9-F3EA-42A8-868C-21FA498FC05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7013" cy="2019300"/>
          </a:xfrm>
        </p:spPr>
        <p:txBody>
          <a:bodyPr/>
          <a:lstStyle/>
          <a:p>
            <a:pPr eaLnBrk="1" hangingPunct="1"/>
            <a:r>
              <a:rPr lang="lt-LT" altLang="en-US" sz="4000" smtClean="0"/>
              <a:t>Daugiafunkcis sveikatinimo, ugdymo, kultūros ir užimtumo kompleksas </a:t>
            </a:r>
            <a:r>
              <a:rPr lang="lt-LT" altLang="en-US" sz="2400" smtClean="0"/>
              <a:t>PROJEKTAS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2400" smtClean="0"/>
              <a:t>2</a:t>
            </a:r>
            <a:r>
              <a:rPr lang="lt-LT" altLang="en-US" sz="2400" smtClean="0"/>
              <a:t>015 m. birželio 1 d.</a:t>
            </a:r>
            <a:endParaRPr lang="lt-L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09" name="Picture 4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" y="0"/>
            <a:ext cx="909696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920038" cy="1439863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r>
              <a:rPr lang="lt-LT" altLang="en-US" sz="2000" smtClean="0"/>
              <a:t/>
            </a:r>
            <a:br>
              <a:rPr lang="lt-LT" altLang="en-US" sz="2000" smtClean="0"/>
            </a:br>
            <a:r>
              <a:rPr lang="lt-LT" altLang="en-US" sz="2000" smtClean="0"/>
              <a:t>P</a:t>
            </a:r>
            <a:r>
              <a:rPr lang="lt-LT" altLang="en-US" sz="1800" u="sng" smtClean="0"/>
              <a:t>rojektą įgyvendinant </a:t>
            </a:r>
            <a:r>
              <a:rPr lang="lt-LT" sz="1800" u="sng" smtClean="0"/>
              <a:t>Viešojo ir privataus sektorių </a:t>
            </a:r>
            <a:br>
              <a:rPr lang="lt-LT" sz="1800" u="sng" smtClean="0"/>
            </a:br>
            <a:r>
              <a:rPr lang="lt-LT" sz="1800" u="sng" smtClean="0"/>
              <a:t>partnerystės (VPSP) būdu</a:t>
            </a:r>
            <a:r>
              <a:rPr lang="lt-LT" sz="2000" smtClean="0"/>
              <a:t>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844675"/>
            <a:ext cx="8351837" cy="439261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lt-LT" sz="2000" dirty="0" smtClean="0"/>
              <a:t>VPSP atveju perkamos paslaugos, </a:t>
            </a:r>
            <a:r>
              <a:rPr lang="lt-LT" sz="2000" b="1" dirty="0" smtClean="0"/>
              <a:t>mokėjimai prasidėtų 2018 m</a:t>
            </a:r>
            <a:r>
              <a:rPr lang="lt-LT" sz="20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lt-LT" sz="2000" dirty="0" smtClean="0"/>
              <a:t>Privačiam subjektui būtų perduodamas visų objektų </a:t>
            </a:r>
            <a:r>
              <a:rPr lang="lt-LT" sz="2000" b="1" dirty="0" smtClean="0"/>
              <a:t>projektavimas, statyba, eksploatavimas ir priežiūra</a:t>
            </a:r>
            <a:r>
              <a:rPr lang="lt-LT" sz="20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lt-LT" sz="2000" dirty="0" smtClean="0"/>
              <a:t>Privatus </a:t>
            </a:r>
            <a:r>
              <a:rPr lang="lt-LT" sz="2000" b="1" dirty="0" smtClean="0"/>
              <a:t>subjektas prisiimtų statybos riziką</a:t>
            </a:r>
            <a:r>
              <a:rPr lang="lt-LT" sz="2000" dirty="0" smtClean="0"/>
              <a:t>, todėl galėtų siūlyti savo projektinius sprendinius, arba naudoti viešojo sektoriaus techninį projektą.</a:t>
            </a:r>
          </a:p>
          <a:p>
            <a:pPr eaLnBrk="1" hangingPunct="1">
              <a:buFontTx/>
              <a:buChar char="-"/>
            </a:pPr>
            <a:r>
              <a:rPr lang="lt-LT" sz="2000" dirty="0" smtClean="0"/>
              <a:t>Atrankos metu galimi privatūs subjektai konkuruos dėl efektyvesnio sprendinio.</a:t>
            </a:r>
          </a:p>
          <a:p>
            <a:pPr eaLnBrk="1" hangingPunct="1">
              <a:buFontTx/>
              <a:buChar char="-"/>
            </a:pPr>
            <a:r>
              <a:rPr lang="lt-LT" sz="2000" dirty="0" smtClean="0"/>
              <a:t>Statybos kaštai būtų finansuojami iš ES SF lėšų ir </a:t>
            </a:r>
            <a:r>
              <a:rPr lang="lt-LT" sz="2000" b="1" dirty="0" smtClean="0"/>
              <a:t>kompensuojami partneriui </a:t>
            </a:r>
            <a:r>
              <a:rPr lang="en-US" sz="2000" b="1" dirty="0" err="1" smtClean="0"/>
              <a:t>ati</a:t>
            </a:r>
            <a:r>
              <a:rPr lang="lt-LT" sz="2000" b="1" dirty="0" smtClean="0"/>
              <a:t>davus kompleksą eksploatacijai</a:t>
            </a:r>
            <a:r>
              <a:rPr lang="lt-LT" sz="2000" dirty="0" smtClean="0"/>
              <a:t> (išskyrus pagrindinės aikštės / tribūnų).</a:t>
            </a:r>
          </a:p>
          <a:p>
            <a:pPr eaLnBrk="1" hangingPunct="1">
              <a:buFontTx/>
              <a:buChar char="-"/>
            </a:pPr>
            <a:r>
              <a:rPr lang="lt-LT" sz="2000" dirty="0" smtClean="0"/>
              <a:t>Eksploatavimo kaštus mokėtų savivaldybė ir valstybė už savo objektus.</a:t>
            </a:r>
          </a:p>
          <a:p>
            <a:pPr eaLnBrk="1" hangingPunct="1">
              <a:buFontTx/>
              <a:buChar char="-"/>
            </a:pPr>
            <a:r>
              <a:rPr lang="lt-LT" sz="2000" dirty="0" smtClean="0"/>
              <a:t>Privataus subjekto būtų prašoma organizuoti  papildomas komercines veiklas kiekvienam objekte ir laisvoje </a:t>
            </a:r>
            <a:r>
              <a:rPr lang="lt-LT" sz="2000" dirty="0" smtClean="0"/>
              <a:t>žemėje (apie 11 ha), </a:t>
            </a:r>
            <a:r>
              <a:rPr lang="lt-LT" sz="2000" dirty="0" smtClean="0"/>
              <a:t>dalintis nauda ir taip mažinti viešojo sektoriaus finansinę naštą.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0113" y="17002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endParaRPr lang="lt-LT" sz="2000" smtClean="0">
              <a:solidFill>
                <a:schemeClr val="accent1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827088" y="1989138"/>
            <a:ext cx="7848600" cy="4248150"/>
          </a:xfrm>
        </p:spPr>
        <p:txBody>
          <a:bodyPr/>
          <a:lstStyle/>
          <a:p>
            <a:pPr eaLnBrk="1" hangingPunct="1">
              <a:buFont typeface="Calibri" pitchFamily="34" charset="0"/>
              <a:buNone/>
            </a:pPr>
            <a:r>
              <a:rPr lang="en-US" sz="240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1916113"/>
            <a:ext cx="91567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31"/>
          <p:cNvGraphicFramePr>
            <a:graphicFrameLocks noGrp="1"/>
          </p:cNvGraphicFramePr>
          <p:nvPr/>
        </p:nvGraphicFramePr>
        <p:xfrm>
          <a:off x="6588125" y="1898650"/>
          <a:ext cx="2339975" cy="2316360"/>
        </p:xfrm>
        <a:graphic>
          <a:graphicData uri="http://schemas.openxmlformats.org/drawingml/2006/table">
            <a:tbl>
              <a:tblPr/>
              <a:tblGrid>
                <a:gridCol w="1730375"/>
                <a:gridCol w="6096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Leistinas pastatų aukštis: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BB5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91465" marR="91465" marT="45705" marB="457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iki 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53535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65" marR="9146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Užstatymo tankis: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BB5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91465" marR="91465" marT="45705" marB="457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iki 40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</a:p>
                  </a:txBody>
                  <a:tcPr marL="91465" marR="9146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Užstatymo intensyvumas: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BBB5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91465" marR="91465" marT="45705" marB="457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65" marR="9146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Priklausomųjų želdinių dalis: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BB5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91465" marR="91465" marT="45705" marB="457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%</a:t>
                      </a:r>
                    </a:p>
                  </a:txBody>
                  <a:tcPr marL="91465" marR="9146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35"/>
          <p:cNvGraphicFramePr>
            <a:graphicFrameLocks noGrp="1"/>
          </p:cNvGraphicFramePr>
          <p:nvPr/>
        </p:nvGraphicFramePr>
        <p:xfrm>
          <a:off x="19050" y="3808413"/>
          <a:ext cx="2608614" cy="2814367"/>
        </p:xfrm>
        <a:graphic>
          <a:graphicData uri="http://schemas.openxmlformats.org/drawingml/2006/table">
            <a:tbl>
              <a:tblPr/>
              <a:tblGrid>
                <a:gridCol w="1096445"/>
                <a:gridCol w="1512169"/>
              </a:tblGrid>
              <a:tr h="619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Leistinas pastatų aukštis: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nuo 12 iki 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53535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9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Užstatymo tankis: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iki 80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9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Užstatymo intensyvumas: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9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Priklausomųjų želdinių dalis: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nuo 15 iki 25 %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9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Apribojimai: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1,8 ha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kelio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servitutas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nestatyti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prekybos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endParaRPr lang="lt-LT" sz="200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4647"/>
            <a:ext cx="7205845" cy="49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endParaRPr lang="lt-LT" sz="2000" smtClean="0">
              <a:solidFill>
                <a:schemeClr val="accent1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313"/>
            <a:ext cx="8425061" cy="5257800"/>
          </a:xfrm>
        </p:spPr>
        <p:txBody>
          <a:bodyPr/>
          <a:lstStyle/>
          <a:p>
            <a:pPr eaLnBrk="1" hangingPunct="1">
              <a:buFont typeface="Calibri" pitchFamily="34" charset="0"/>
              <a:buNone/>
            </a:pPr>
            <a:r>
              <a:rPr lang="lt-LT" sz="2400" u="sng" dirty="0" smtClean="0"/>
              <a:t>Atviri </a:t>
            </a:r>
            <a:r>
              <a:rPr lang="lt-LT" sz="2400" u="sng" dirty="0" smtClean="0"/>
              <a:t>klausimai:</a:t>
            </a:r>
          </a:p>
          <a:p>
            <a:pPr eaLnBrk="1" hangingPunct="1">
              <a:buFont typeface="Calibri" pitchFamily="34" charset="0"/>
              <a:buNone/>
            </a:pPr>
            <a:endParaRPr lang="en-US" sz="2400" dirty="0" smtClean="0"/>
          </a:p>
          <a:p>
            <a:pPr eaLnBrk="1" hangingPunct="1">
              <a:buFontTx/>
              <a:buChar char="-"/>
            </a:pPr>
            <a:r>
              <a:rPr lang="en-US" sz="2800" dirty="0" err="1"/>
              <a:t>Kaip</a:t>
            </a:r>
            <a:r>
              <a:rPr lang="en-US" sz="2800" dirty="0"/>
              <a:t> u</a:t>
            </a:r>
            <a:r>
              <a:rPr lang="lt-LT" sz="2800" dirty="0"/>
              <a:t>ž</a:t>
            </a:r>
            <a:r>
              <a:rPr lang="en-US" sz="2800" dirty="0" err="1"/>
              <a:t>tikrinti</a:t>
            </a:r>
            <a:r>
              <a:rPr lang="lt-LT" sz="2800" dirty="0"/>
              <a:t> </a:t>
            </a:r>
            <a:r>
              <a:rPr lang="en-US" sz="2800" dirty="0" err="1"/>
              <a:t>erdvi</a:t>
            </a:r>
            <a:r>
              <a:rPr lang="lt-LT" sz="2800" dirty="0"/>
              <a:t>ų</a:t>
            </a:r>
            <a:r>
              <a:rPr lang="en-US" sz="2800" dirty="0"/>
              <a:t>, </a:t>
            </a:r>
            <a:r>
              <a:rPr lang="en-US" sz="2800" b="1" dirty="0" err="1"/>
              <a:t>kuri</a:t>
            </a:r>
            <a:r>
              <a:rPr lang="lt-LT" sz="2800" b="1" dirty="0"/>
              <a:t>ų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lt-LT" sz="2800" b="1" dirty="0"/>
              <a:t>š</a:t>
            </a:r>
            <a:r>
              <a:rPr lang="en-US" sz="2800" b="1" dirty="0" err="1"/>
              <a:t>laikymo</a:t>
            </a:r>
            <a:r>
              <a:rPr lang="en-US" sz="2800" b="1" dirty="0"/>
              <a:t> </a:t>
            </a:r>
            <a:r>
              <a:rPr lang="en-US" sz="2800" b="1" dirty="0" err="1"/>
              <a:t>ka</a:t>
            </a:r>
            <a:r>
              <a:rPr lang="lt-LT" sz="2800" b="1" dirty="0"/>
              <a:t>š</a:t>
            </a:r>
            <a:r>
              <a:rPr lang="en-US" sz="2800" b="1" dirty="0"/>
              <a:t>tai did</a:t>
            </a:r>
            <a:r>
              <a:rPr lang="lt-LT" sz="2800" b="1" dirty="0"/>
              <a:t>ž</a:t>
            </a:r>
            <a:r>
              <a:rPr lang="en-US" sz="2800" b="1" dirty="0" err="1"/>
              <a:t>iausi</a:t>
            </a:r>
            <a:r>
              <a:rPr lang="lt-LT" sz="2800" dirty="0"/>
              <a:t>, universalumą ir funkcionalumą</a:t>
            </a:r>
            <a:r>
              <a:rPr lang="lt-LT" sz="2800" dirty="0" smtClean="0"/>
              <a:t>? Kokia </a:t>
            </a:r>
            <a:r>
              <a:rPr lang="en-US" sz="2800" dirty="0" err="1" smtClean="0"/>
              <a:t>tarptautin</a:t>
            </a:r>
            <a:r>
              <a:rPr lang="lt-LT" sz="2800" dirty="0" smtClean="0"/>
              <a:t>ė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</a:t>
            </a:r>
            <a:r>
              <a:rPr lang="lt-LT" sz="2800" dirty="0" smtClean="0"/>
              <a:t>a?</a:t>
            </a:r>
            <a:endParaRPr lang="lt-LT" sz="2800" dirty="0" smtClean="0"/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Kaip</a:t>
            </a:r>
            <a:r>
              <a:rPr lang="en-US" sz="2800" dirty="0" smtClean="0"/>
              <a:t> </a:t>
            </a:r>
            <a:r>
              <a:rPr lang="en-US" sz="2800" dirty="0" smtClean="0"/>
              <a:t>u</a:t>
            </a:r>
            <a:r>
              <a:rPr lang="lt-LT" sz="2800" dirty="0" smtClean="0"/>
              <a:t>ž</a:t>
            </a:r>
            <a:r>
              <a:rPr lang="en-US" sz="2800" dirty="0" err="1" smtClean="0"/>
              <a:t>tikrinti</a:t>
            </a:r>
            <a:r>
              <a:rPr lang="en-US" sz="2800" dirty="0" smtClean="0"/>
              <a:t> </a:t>
            </a:r>
            <a:r>
              <a:rPr lang="en-US" sz="2800" dirty="0" err="1" smtClean="0"/>
              <a:t>tok</a:t>
            </a:r>
            <a:r>
              <a:rPr lang="lt-LT" sz="2800" dirty="0" smtClean="0"/>
              <a:t>į</a:t>
            </a:r>
            <a:r>
              <a:rPr lang="en-US" sz="2800" dirty="0" smtClean="0"/>
              <a:t> DK </a:t>
            </a:r>
            <a:r>
              <a:rPr lang="en-US" sz="2800" dirty="0" err="1" smtClean="0"/>
              <a:t>naudojimo</a:t>
            </a:r>
            <a:r>
              <a:rPr lang="en-US" sz="2800" dirty="0" smtClean="0"/>
              <a:t> </a:t>
            </a:r>
            <a:r>
              <a:rPr lang="en-US" sz="2800" dirty="0" err="1" smtClean="0"/>
              <a:t>intensyvum</a:t>
            </a:r>
            <a:r>
              <a:rPr lang="lt-LT" sz="2800" dirty="0" smtClean="0"/>
              <a:t>ą</a:t>
            </a:r>
            <a:r>
              <a:rPr lang="en-US" sz="2800" dirty="0" smtClean="0"/>
              <a:t>, </a:t>
            </a:r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b="1" dirty="0" err="1" smtClean="0"/>
              <a:t>operaciniai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</a:t>
            </a:r>
            <a:r>
              <a:rPr lang="lt-LT" sz="2800" b="1" dirty="0" smtClean="0"/>
              <a:t>š</a:t>
            </a:r>
            <a:r>
              <a:rPr lang="en-US" sz="2800" b="1" dirty="0" smtClean="0"/>
              <a:t>tai </a:t>
            </a:r>
            <a:r>
              <a:rPr lang="lt-LT" sz="2800" b="1" dirty="0" err="1" smtClean="0"/>
              <a:t>max</a:t>
            </a:r>
            <a:r>
              <a:rPr lang="lt-LT" sz="2800" b="1" dirty="0" smtClean="0"/>
              <a:t> </a:t>
            </a:r>
            <a:r>
              <a:rPr lang="en-US" sz="2800" b="1" dirty="0" err="1" smtClean="0"/>
              <a:t>atsipirkt</a:t>
            </a:r>
            <a:r>
              <a:rPr lang="lt-LT" sz="2800" b="1" dirty="0" smtClean="0"/>
              <a:t>ų</a:t>
            </a:r>
            <a:r>
              <a:rPr lang="en-US" sz="2800" dirty="0" smtClean="0"/>
              <a:t>? </a:t>
            </a:r>
            <a:endParaRPr lang="lt-LT" sz="2800" dirty="0" smtClean="0"/>
          </a:p>
          <a:p>
            <a:pPr eaLnBrk="1" hangingPunct="1">
              <a:buFontTx/>
              <a:buChar char="-"/>
            </a:pPr>
            <a:r>
              <a:rPr lang="lt-LT" sz="2800" dirty="0"/>
              <a:t>Ar ne per didelė </a:t>
            </a:r>
            <a:r>
              <a:rPr lang="lt-LT" sz="2800" b="1" dirty="0"/>
              <a:t>našta</a:t>
            </a:r>
            <a:r>
              <a:rPr lang="lt-LT" sz="2800" dirty="0"/>
              <a:t> </a:t>
            </a:r>
            <a:r>
              <a:rPr lang="en-US" sz="2800" dirty="0"/>
              <a:t>V</a:t>
            </a:r>
            <a:r>
              <a:rPr lang="lt-LT" sz="2800" dirty="0" err="1"/>
              <a:t>ilniaus</a:t>
            </a:r>
            <a:r>
              <a:rPr lang="lt-LT" sz="2800" dirty="0"/>
              <a:t> m.</a:t>
            </a:r>
            <a:r>
              <a:rPr lang="en-US" sz="2800" dirty="0"/>
              <a:t> </a:t>
            </a:r>
            <a:r>
              <a:rPr lang="lt-LT" sz="2800" dirty="0"/>
              <a:t>finansams</a:t>
            </a:r>
            <a:r>
              <a:rPr lang="en-US" sz="2800" dirty="0"/>
              <a:t>? </a:t>
            </a:r>
            <a:r>
              <a:rPr lang="lt-LT" sz="2800" dirty="0"/>
              <a:t>Ypač kasmetiniai </a:t>
            </a:r>
            <a:r>
              <a:rPr lang="lt-LT" sz="2800" b="1" dirty="0"/>
              <a:t>operaciniai kaštai</a:t>
            </a:r>
            <a:r>
              <a:rPr lang="lt-LT" sz="2800" dirty="0"/>
              <a:t>?</a:t>
            </a:r>
          </a:p>
          <a:p>
            <a:pPr eaLnBrk="1" hangingPunct="1">
              <a:buFontTx/>
              <a:buChar char="-"/>
            </a:pPr>
            <a:r>
              <a:rPr lang="lt-LT" sz="2800" dirty="0" smtClean="0"/>
              <a:t>K</a:t>
            </a:r>
            <a:r>
              <a:rPr lang="en-US" sz="2800" dirty="0" err="1" smtClean="0"/>
              <a:t>aip</a:t>
            </a:r>
            <a:r>
              <a:rPr lang="en-US" sz="2800" dirty="0" smtClean="0"/>
              <a:t> u</a:t>
            </a:r>
            <a:r>
              <a:rPr lang="lt-LT" sz="2800" dirty="0" smtClean="0"/>
              <a:t>ž</a:t>
            </a:r>
            <a:r>
              <a:rPr lang="en-US" sz="2800" dirty="0" err="1" smtClean="0"/>
              <a:t>tikrinti</a:t>
            </a:r>
            <a:r>
              <a:rPr lang="en-US" sz="2800" dirty="0" smtClean="0"/>
              <a:t> </a:t>
            </a:r>
            <a:r>
              <a:rPr lang="lt-LT" sz="2800" b="1" dirty="0" smtClean="0"/>
              <a:t>t</a:t>
            </a:r>
            <a:r>
              <a:rPr lang="en-US" sz="2800" b="1" dirty="0" err="1" smtClean="0"/>
              <a:t>ransport</a:t>
            </a:r>
            <a:r>
              <a:rPr lang="lt-LT" sz="2800" b="1" dirty="0" smtClean="0"/>
              <a:t>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pralaidum</a:t>
            </a:r>
            <a:r>
              <a:rPr lang="lt-LT" sz="2800" b="1" dirty="0" smtClean="0"/>
              <a:t>ą</a:t>
            </a:r>
            <a:r>
              <a:rPr lang="en-US" sz="2800" dirty="0" smtClean="0"/>
              <a:t>, </a:t>
            </a:r>
            <a:r>
              <a:rPr lang="en-US" sz="2800" dirty="0" err="1" smtClean="0"/>
              <a:t>ka</a:t>
            </a:r>
            <a:r>
              <a:rPr lang="lt-LT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greta</a:t>
            </a:r>
            <a:r>
              <a:rPr lang="en-US" sz="2800" dirty="0" smtClean="0"/>
              <a:t> </a:t>
            </a:r>
            <a:r>
              <a:rPr lang="en-US" sz="2800" dirty="0" err="1" smtClean="0"/>
              <a:t>jau</a:t>
            </a:r>
            <a:r>
              <a:rPr lang="lt-LT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Akropolis</a:t>
            </a:r>
            <a:r>
              <a:rPr lang="en-US" sz="2800" dirty="0" smtClean="0"/>
              <a:t>?</a:t>
            </a:r>
            <a:r>
              <a:rPr lang="en-US" sz="2400" dirty="0" smtClean="0"/>
              <a:t> </a:t>
            </a:r>
            <a:endParaRPr lang="lt-LT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endParaRPr lang="lt-LT" sz="2000" smtClean="0">
              <a:solidFill>
                <a:schemeClr val="accent1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539552" y="1700213"/>
            <a:ext cx="8425061" cy="5041900"/>
          </a:xfrm>
        </p:spPr>
        <p:txBody>
          <a:bodyPr/>
          <a:lstStyle/>
          <a:p>
            <a:pPr eaLnBrk="1" hangingPunct="1">
              <a:buFont typeface="Calibri" pitchFamily="34" charset="0"/>
              <a:buNone/>
            </a:pPr>
            <a:r>
              <a:rPr lang="lt-LT" sz="2400" u="sng" dirty="0" smtClean="0"/>
              <a:t>Atviri klausimai:</a:t>
            </a:r>
          </a:p>
          <a:p>
            <a:pPr eaLnBrk="1" hangingPunct="1">
              <a:buFontTx/>
              <a:buChar char="-"/>
            </a:pPr>
            <a:endParaRPr lang="lt-LT" sz="2200" dirty="0" smtClean="0"/>
          </a:p>
          <a:p>
            <a:pPr eaLnBrk="1" hangingPunct="1">
              <a:buFontTx/>
              <a:buChar char="-"/>
            </a:pPr>
            <a:r>
              <a:rPr lang="lt-LT" sz="2800" dirty="0" smtClean="0"/>
              <a:t>Kaip užtikrinti </a:t>
            </a:r>
            <a:r>
              <a:rPr lang="lt-LT" sz="2800" b="1" dirty="0" smtClean="0"/>
              <a:t>sinergiją tarp būsimų DK objektų ir jau esamų </a:t>
            </a:r>
            <a:r>
              <a:rPr lang="lt-LT" sz="2800" dirty="0" smtClean="0"/>
              <a:t>viešųjų erdvių, koncertų, sporto salių Vilniuje?</a:t>
            </a:r>
          </a:p>
          <a:p>
            <a:pPr eaLnBrk="1" hangingPunct="1">
              <a:buFontTx/>
              <a:buChar char="-"/>
            </a:pPr>
            <a:r>
              <a:rPr lang="lt-LT" sz="2800" dirty="0" smtClean="0"/>
              <a:t>Kokią </a:t>
            </a:r>
            <a:r>
              <a:rPr lang="lt-LT" sz="2800" b="1" dirty="0" err="1" smtClean="0"/>
              <a:t>papl</a:t>
            </a:r>
            <a:r>
              <a:rPr lang="lt-LT" sz="2800" b="1" dirty="0" smtClean="0"/>
              <a:t>. </a:t>
            </a:r>
            <a:r>
              <a:rPr lang="lt-LT" sz="2800" b="1" dirty="0" smtClean="0"/>
              <a:t>komercinę veiklą </a:t>
            </a:r>
            <a:r>
              <a:rPr lang="lt-LT" sz="2800" dirty="0" smtClean="0"/>
              <a:t>siūlysim partneriui </a:t>
            </a:r>
            <a:r>
              <a:rPr lang="lt-LT" sz="2800" dirty="0" smtClean="0"/>
              <a:t>(pagrindinė aikštė, koncertų salės, laisva žemė)?</a:t>
            </a:r>
          </a:p>
          <a:p>
            <a:pPr eaLnBrk="1" hangingPunct="1">
              <a:buFontTx/>
              <a:buChar char="-"/>
            </a:pPr>
            <a:r>
              <a:rPr lang="lt-LT" sz="2800" dirty="0" smtClean="0"/>
              <a:t>Ar </a:t>
            </a:r>
            <a:r>
              <a:rPr lang="lt-LT" sz="2800" b="1" dirty="0" smtClean="0"/>
              <a:t>našta miestui  </a:t>
            </a:r>
            <a:r>
              <a:rPr lang="lt-LT" sz="2800" dirty="0" smtClean="0"/>
              <a:t>išlaikyti </a:t>
            </a:r>
            <a:r>
              <a:rPr lang="lt-LT" sz="2800" b="1" dirty="0" smtClean="0"/>
              <a:t>masinių renginių aikštę (2/3) </a:t>
            </a:r>
            <a:r>
              <a:rPr lang="lt-LT" sz="2800" dirty="0" smtClean="0"/>
              <a:t>per neformalųjį ugdymą yra pakankamai pagrįsta?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lt-LT" sz="2800" dirty="0" smtClean="0"/>
              <a:t>paskatins mieste </a:t>
            </a:r>
            <a:r>
              <a:rPr lang="lt-LT" sz="2800" b="1" dirty="0" smtClean="0"/>
              <a:t>harmoningo ir sveiko gyvenimo kultūrą</a:t>
            </a:r>
            <a:r>
              <a:rPr lang="lt-LT" sz="2800" dirty="0" smtClean="0"/>
              <a:t>?</a:t>
            </a:r>
          </a:p>
          <a:p>
            <a:pPr eaLnBrk="1" hangingPunct="1">
              <a:buFontTx/>
              <a:buChar char="-"/>
            </a:pPr>
            <a:endParaRPr lang="lt-LT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sz="1800" b="1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827088" y="1989138"/>
            <a:ext cx="7848600" cy="4248150"/>
          </a:xfrm>
        </p:spPr>
        <p:txBody>
          <a:bodyPr/>
          <a:lstStyle/>
          <a:p>
            <a:pPr algn="ctr" eaLnBrk="1" hangingPunct="1">
              <a:buFont typeface="Calibri" pitchFamily="34" charset="0"/>
              <a:buNone/>
            </a:pPr>
            <a:endParaRPr lang="lt-LT" sz="2400" dirty="0" smtClean="0"/>
          </a:p>
          <a:p>
            <a:pPr algn="ctr" eaLnBrk="1" hangingPunct="1">
              <a:buFont typeface="Arial" charset="0"/>
              <a:buNone/>
            </a:pPr>
            <a:r>
              <a:rPr lang="lt-LT" sz="3600" dirty="0" smtClean="0"/>
              <a:t>pasiekt</a:t>
            </a:r>
            <a:r>
              <a:rPr lang="en-US" sz="3600" dirty="0" err="1" smtClean="0"/>
              <a:t>i</a:t>
            </a:r>
            <a:r>
              <a:rPr lang="lt-LT" sz="3600" dirty="0" smtClean="0"/>
              <a:t> </a:t>
            </a:r>
            <a:r>
              <a:rPr lang="lt-LT" sz="3600" dirty="0" smtClean="0"/>
              <a:t>darną</a:t>
            </a:r>
            <a:r>
              <a:rPr lang="en-US" sz="3600" dirty="0" smtClean="0"/>
              <a:t> </a:t>
            </a:r>
            <a:r>
              <a:rPr lang="en-US" sz="3600" dirty="0" smtClean="0"/>
              <a:t>– did</a:t>
            </a:r>
            <a:r>
              <a:rPr lang="lt-LT" sz="3600" dirty="0" err="1" smtClean="0"/>
              <a:t>žiausis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lt-LT" sz="3600" dirty="0" err="1" smtClean="0"/>
              <a:t>ššū</a:t>
            </a:r>
            <a:r>
              <a:rPr lang="en-US" sz="3600" dirty="0" err="1" smtClean="0"/>
              <a:t>kis</a:t>
            </a:r>
            <a:r>
              <a:rPr lang="lt-LT" sz="3600" dirty="0" smtClean="0"/>
              <a:t>....</a:t>
            </a:r>
            <a:endParaRPr lang="en-US" sz="3600" dirty="0" smtClean="0"/>
          </a:p>
          <a:p>
            <a:pPr algn="ctr" eaLnBrk="1" hangingPunct="1">
              <a:buFont typeface="Calibri" pitchFamily="34" charset="0"/>
              <a:buNone/>
            </a:pPr>
            <a:endParaRPr lang="lt-LT" sz="2400" dirty="0" smtClean="0"/>
          </a:p>
          <a:p>
            <a:pPr algn="ctr" eaLnBrk="1" hangingPunct="1">
              <a:buFont typeface="Calibri" pitchFamily="34" charset="0"/>
              <a:buNone/>
            </a:pPr>
            <a:endParaRPr lang="lt-LT" sz="2400" dirty="0" smtClean="0"/>
          </a:p>
          <a:p>
            <a:pPr algn="ctr" eaLnBrk="1" hangingPunct="1">
              <a:buFont typeface="Calibri" pitchFamily="34" charset="0"/>
              <a:buNone/>
            </a:pPr>
            <a:endParaRPr lang="lt-LT" sz="2400" dirty="0" smtClean="0"/>
          </a:p>
          <a:p>
            <a:pPr algn="ctr" eaLnBrk="1" hangingPunct="1">
              <a:buFont typeface="Calibri" pitchFamily="34" charset="0"/>
              <a:buNone/>
            </a:pPr>
            <a:endParaRPr lang="lt-LT" sz="2400" dirty="0" smtClean="0"/>
          </a:p>
          <a:p>
            <a:pPr algn="ctr" eaLnBrk="1" hangingPunct="1">
              <a:buFont typeface="Calibri" pitchFamily="34" charset="0"/>
              <a:buNone/>
            </a:pPr>
            <a:r>
              <a:rPr lang="lt-LT" sz="2800" dirty="0" smtClean="0"/>
              <a:t>AČIŪ UŽ DĖMESĮ </a:t>
            </a:r>
            <a:r>
              <a:rPr lang="lt-LT" sz="2800" dirty="0" smtClean="0">
                <a:sym typeface="Wingdings" pitchFamily="2" charset="2"/>
              </a:rPr>
              <a:t></a:t>
            </a:r>
            <a:endParaRPr lang="lt-LT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(DK) projektas</a:t>
            </a:r>
            <a:endParaRPr lang="lt-LT" sz="200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Content Placeholder 2"/>
          <p:cNvSpPr>
            <a:spLocks/>
          </p:cNvSpPr>
          <p:nvPr/>
        </p:nvSpPr>
        <p:spPr bwMode="auto">
          <a:xfrm>
            <a:off x="5219700" y="1484313"/>
            <a:ext cx="3768725" cy="4895850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rgbClr val="285F9D"/>
              </a:buClr>
              <a:buSzPct val="70000"/>
              <a:buFont typeface="Calibri" pitchFamily="34" charset="0"/>
              <a:buNone/>
            </a:pPr>
            <a:r>
              <a:rPr lang="lt-LT" dirty="0">
                <a:latin typeface="Calibri" pitchFamily="34" charset="0"/>
              </a:rPr>
              <a:t>- 1986 - 2011 m.</a:t>
            </a:r>
            <a:r>
              <a:rPr lang="en-US" dirty="0">
                <a:latin typeface="Calibri" pitchFamily="34" charset="0"/>
              </a:rPr>
              <a:t>, </a:t>
            </a:r>
            <a:r>
              <a:rPr lang="lt-LT" dirty="0">
                <a:latin typeface="Calibri" pitchFamily="34" charset="0"/>
              </a:rPr>
              <a:t>„nacionalinis stadionas“.</a:t>
            </a:r>
            <a:br>
              <a:rPr lang="lt-LT" dirty="0">
                <a:latin typeface="Calibri" pitchFamily="34" charset="0"/>
              </a:rPr>
            </a:br>
            <a:r>
              <a:rPr lang="lt-LT" dirty="0">
                <a:latin typeface="Calibri" pitchFamily="34" charset="0"/>
              </a:rPr>
              <a:t>&gt; </a:t>
            </a:r>
            <a:r>
              <a:rPr lang="lt-LT" u="sng" dirty="0">
                <a:latin typeface="Calibri" pitchFamily="34" charset="0"/>
              </a:rPr>
              <a:t>120 mln. Lt</a:t>
            </a:r>
            <a:r>
              <a:rPr lang="lt-LT" dirty="0">
                <a:latin typeface="Calibri" pitchFamily="34" charset="0"/>
              </a:rPr>
              <a:t> investicijų </a:t>
            </a:r>
            <a:endParaRPr lang="en-US" dirty="0">
              <a:latin typeface="Calibri" pitchFamily="34" charset="0"/>
            </a:endParaRPr>
          </a:p>
          <a:p>
            <a:pPr marL="358775" indent="-358775">
              <a:spcBef>
                <a:spcPct val="20000"/>
              </a:spcBef>
              <a:buClr>
                <a:srgbClr val="285F9D"/>
              </a:buClr>
              <a:buSzPct val="70000"/>
              <a:buFont typeface="Calibri" pitchFamily="34" charset="0"/>
              <a:buNone/>
            </a:pPr>
            <a:r>
              <a:rPr lang="lt-LT" dirty="0">
                <a:latin typeface="Calibri" pitchFamily="34" charset="0"/>
              </a:rPr>
              <a:t>- 2013 m.</a:t>
            </a:r>
            <a:r>
              <a:rPr lang="en-US" dirty="0">
                <a:latin typeface="Calibri" pitchFamily="34" charset="0"/>
              </a:rPr>
              <a:t>, </a:t>
            </a:r>
            <a:r>
              <a:rPr lang="lt-LT" dirty="0">
                <a:latin typeface="Calibri" pitchFamily="34" charset="0"/>
              </a:rPr>
              <a:t>LRV</a:t>
            </a:r>
            <a:r>
              <a:rPr lang="en-US" dirty="0">
                <a:latin typeface="Calibri" pitchFamily="34" charset="0"/>
              </a:rPr>
              <a:t> </a:t>
            </a:r>
            <a:r>
              <a:rPr lang="lt-LT" dirty="0">
                <a:latin typeface="Calibri" pitchFamily="34" charset="0"/>
              </a:rPr>
              <a:t>nurodymai institucijoms teikti siūlymus dėl projekto koncepcijos.</a:t>
            </a:r>
          </a:p>
          <a:p>
            <a:pPr marL="358775" indent="-358775">
              <a:spcBef>
                <a:spcPct val="20000"/>
              </a:spcBef>
              <a:buClr>
                <a:srgbClr val="285F9D"/>
              </a:buClr>
              <a:buSzPct val="70000"/>
            </a:pPr>
            <a:r>
              <a:rPr lang="lt-LT" dirty="0">
                <a:latin typeface="Calibri" pitchFamily="34" charset="0"/>
              </a:rPr>
              <a:t>- 2013 m.</a:t>
            </a:r>
            <a:r>
              <a:rPr lang="en-US" dirty="0">
                <a:latin typeface="Calibri" pitchFamily="34" charset="0"/>
              </a:rPr>
              <a:t>  </a:t>
            </a:r>
            <a:r>
              <a:rPr lang="lt-LT" dirty="0">
                <a:latin typeface="Calibri" pitchFamily="34" charset="0"/>
              </a:rPr>
              <a:t>s</a:t>
            </a:r>
            <a:r>
              <a:rPr lang="en-US" dirty="0" err="1">
                <a:latin typeface="Calibri" pitchFamily="34" charset="0"/>
              </a:rPr>
              <a:t>prendimas</a:t>
            </a:r>
            <a:r>
              <a:rPr lang="lt-LT" dirty="0">
                <a:latin typeface="Calibri" pitchFamily="34" charset="0"/>
              </a:rPr>
              <a:t>: „</a:t>
            </a:r>
            <a:r>
              <a:rPr lang="lt-LT" dirty="0" err="1">
                <a:latin typeface="Calibri" pitchFamily="34" charset="0"/>
              </a:rPr>
              <a:t>Daugiafunkcis</a:t>
            </a:r>
            <a:r>
              <a:rPr lang="lt-LT" dirty="0">
                <a:latin typeface="Calibri" pitchFamily="34" charset="0"/>
              </a:rPr>
              <a:t> kompleksas“, </a:t>
            </a:r>
            <a:r>
              <a:rPr lang="lt-LT" u="sng" dirty="0">
                <a:latin typeface="Calibri" pitchFamily="34" charset="0"/>
              </a:rPr>
              <a:t>viešojo ir privataus sektorių partnerystė</a:t>
            </a:r>
            <a:r>
              <a:rPr lang="lt-LT" dirty="0">
                <a:latin typeface="Calibri" pitchFamily="34" charset="0"/>
              </a:rPr>
              <a:t> (VPSP).</a:t>
            </a:r>
          </a:p>
          <a:p>
            <a:pPr marL="358775" indent="-358775">
              <a:spcBef>
                <a:spcPct val="20000"/>
              </a:spcBef>
              <a:buClr>
                <a:srgbClr val="285F9D"/>
              </a:buClr>
              <a:buSzPct val="70000"/>
            </a:pPr>
            <a:r>
              <a:rPr lang="lt-LT" dirty="0">
                <a:latin typeface="Calibri" pitchFamily="34" charset="0"/>
              </a:rPr>
              <a:t> - 2014 m.</a:t>
            </a:r>
            <a:r>
              <a:rPr lang="en-US" dirty="0">
                <a:latin typeface="Calibri" pitchFamily="34" charset="0"/>
              </a:rPr>
              <a:t> </a:t>
            </a:r>
            <a:r>
              <a:rPr lang="lt-LT" dirty="0">
                <a:latin typeface="Calibri" pitchFamily="34" charset="0"/>
              </a:rPr>
              <a:t>LRV</a:t>
            </a:r>
            <a:r>
              <a:rPr lang="en-US" dirty="0">
                <a:latin typeface="Calibri" pitchFamily="34" charset="0"/>
              </a:rPr>
              <a:t> </a:t>
            </a:r>
            <a:r>
              <a:rPr lang="lt-LT" dirty="0">
                <a:latin typeface="Calibri" pitchFamily="34" charset="0"/>
              </a:rPr>
              <a:t>sudaryta </a:t>
            </a:r>
            <a:r>
              <a:rPr lang="en-US" dirty="0" err="1">
                <a:latin typeface="Calibri" pitchFamily="34" charset="0"/>
              </a:rPr>
              <a:t>projekto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</a:rPr>
              <a:t>koordinavimo</a:t>
            </a:r>
            <a:r>
              <a:rPr lang="en-US" u="sng" dirty="0">
                <a:latin typeface="Calibri" pitchFamily="34" charset="0"/>
              </a:rPr>
              <a:t> </a:t>
            </a:r>
            <a:r>
              <a:rPr lang="lt-LT" u="sng" dirty="0">
                <a:latin typeface="Calibri" pitchFamily="34" charset="0"/>
              </a:rPr>
              <a:t>darbo grupė</a:t>
            </a:r>
            <a:r>
              <a:rPr lang="lt-LT" dirty="0">
                <a:latin typeface="Calibri" pitchFamily="34" charset="0"/>
              </a:rPr>
              <a:t>, CPVA pavesta rengti investicijų projektą (IP) ir partnerio atrankos dokumentus.</a:t>
            </a:r>
          </a:p>
          <a:p>
            <a:pPr marL="358775" indent="-358775">
              <a:spcBef>
                <a:spcPct val="20000"/>
              </a:spcBef>
              <a:buClr>
                <a:srgbClr val="285F9D"/>
              </a:buClr>
              <a:buSzPct val="70000"/>
            </a:pPr>
            <a:r>
              <a:rPr lang="lt-LT" dirty="0">
                <a:latin typeface="Calibri" pitchFamily="34" charset="0"/>
              </a:rPr>
              <a:t>- 2015 m. gegužės  28 d. VMS tarybos </a:t>
            </a:r>
            <a:r>
              <a:rPr lang="lt-LT" dirty="0" smtClean="0">
                <a:latin typeface="Calibri" pitchFamily="34" charset="0"/>
              </a:rPr>
              <a:t>principinis  sprendimas </a:t>
            </a:r>
            <a:r>
              <a:rPr lang="lt-LT" dirty="0">
                <a:latin typeface="Calibri" pitchFamily="34" charset="0"/>
              </a:rPr>
              <a:t>dėl projekto įgyvendinimo.</a:t>
            </a:r>
          </a:p>
        </p:txBody>
      </p:sp>
      <p:pic>
        <p:nvPicPr>
          <p:cNvPr id="1741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420938"/>
            <a:ext cx="49069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(DK) projektas</a:t>
            </a:r>
            <a:r>
              <a:rPr lang="lt-LT" altLang="en-US" sz="2000" smtClean="0"/>
              <a:t> </a:t>
            </a:r>
            <a:endParaRPr lang="lt-LT" sz="20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773238"/>
            <a:ext cx="7848600" cy="4464050"/>
          </a:xfrm>
        </p:spPr>
        <p:txBody>
          <a:bodyPr/>
          <a:lstStyle/>
          <a:p>
            <a:pPr eaLnBrk="1" hangingPunct="1">
              <a:buFont typeface="Calibri" pitchFamily="34" charset="0"/>
              <a:buNone/>
            </a:pPr>
            <a:r>
              <a:rPr lang="lt-LT" sz="2000" u="sng" dirty="0" smtClean="0"/>
              <a:t>Koordinacinis sprendimas</a:t>
            </a:r>
            <a:r>
              <a:rPr lang="lt-LT" sz="2000" dirty="0" smtClean="0"/>
              <a:t>: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2000" dirty="0" smtClean="0"/>
              <a:t>- DK vystyti </a:t>
            </a:r>
            <a:r>
              <a:rPr lang="lt-LT" sz="2000" b="1" dirty="0" smtClean="0"/>
              <a:t>integruotos teritorijos vystymo programos aprėptyje</a:t>
            </a:r>
            <a:r>
              <a:rPr lang="lt-LT" sz="2000" dirty="0" smtClean="0"/>
              <a:t>, kur vykdomi kompleksiški veiksmai (Vilniaus m. Šiaurinė tikslinė teritorija);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2000" dirty="0" smtClean="0"/>
              <a:t>- Kiekvienam veiksmui reikalinga infrastruktūra vystoma kaip</a:t>
            </a:r>
            <a:r>
              <a:rPr lang="lt-LT" sz="2000" b="1" dirty="0" smtClean="0"/>
              <a:t> funkciškai nepriklausomas objektas</a:t>
            </a:r>
            <a:r>
              <a:rPr lang="lt-LT" sz="2000" dirty="0" smtClean="0"/>
              <a:t>, atskirai teikiant paraišką ES SF finansavimui;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2000" dirty="0" smtClean="0"/>
              <a:t>- Visam kompleksui </a:t>
            </a:r>
            <a:r>
              <a:rPr lang="lt-LT" sz="2000" b="1" dirty="0" smtClean="0"/>
              <a:t>atrenkamas vienas </a:t>
            </a:r>
            <a:r>
              <a:rPr lang="lt-LT" sz="2000" b="1" dirty="0" err="1" smtClean="0"/>
              <a:t>vystytojas</a:t>
            </a:r>
            <a:r>
              <a:rPr lang="lt-LT" sz="2000" dirty="0" smtClean="0"/>
              <a:t> (privatus partneris), kuris siūlytų efektyvesnius teritorinius, techninius ir architektūrinius sprendimus bei papildomas komercines veiklas, daugiau užpildyti kompleksą ir sumažinti viešojo sektoriaus finansinę naštą;   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2000" dirty="0" smtClean="0"/>
              <a:t>- Viešąjį sektorių atstovaus valstybė (Finansų ministerija) ir VMS, kurie perduos savo kompetencijos veiklas ir </a:t>
            </a:r>
            <a:r>
              <a:rPr lang="lt-LT" sz="2000" b="1" dirty="0" smtClean="0"/>
              <a:t>prižiūrės sutarties vykdymą</a:t>
            </a:r>
            <a:r>
              <a:rPr lang="lt-LT" sz="2000" dirty="0" smtClean="0"/>
              <a:t>; 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2000" dirty="0" smtClean="0"/>
              <a:t>- DK pagrindinė paskirtis – </a:t>
            </a:r>
            <a:r>
              <a:rPr lang="lt-LT" sz="2000" b="1" dirty="0" smtClean="0"/>
              <a:t>tarnauti miesto gyventojų</a:t>
            </a:r>
            <a:r>
              <a:rPr lang="lt-LT" sz="2000" dirty="0" smtClean="0"/>
              <a:t> / vaikų / jaunimo / šeimų / vyresnio amžiaus žmonių  </a:t>
            </a:r>
            <a:r>
              <a:rPr lang="lt-LT" sz="2000" b="1" dirty="0" smtClean="0"/>
              <a:t>poreikiams</a:t>
            </a:r>
            <a:r>
              <a:rPr lang="lt-LT" sz="2000" dirty="0" smtClean="0"/>
              <a:t>, bet jis gali būti </a:t>
            </a:r>
            <a:r>
              <a:rPr lang="lt-LT" sz="2000" i="1" dirty="0" smtClean="0"/>
              <a:t>pritaikytas ir profesionalaus sporto renginiams</a:t>
            </a:r>
            <a:r>
              <a:rPr lang="lt-LT" sz="2000" dirty="0" smtClean="0"/>
              <a:t>.</a:t>
            </a:r>
          </a:p>
          <a:p>
            <a:pPr eaLnBrk="1" hangingPunct="1">
              <a:buFont typeface="Calibri" pitchFamily="34" charset="0"/>
              <a:buNone/>
            </a:pPr>
            <a:endParaRPr lang="lt-LT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920038" cy="1439863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r>
              <a:rPr lang="lt-LT" altLang="en-US" sz="2000" smtClean="0"/>
              <a:t/>
            </a:r>
            <a:br>
              <a:rPr lang="lt-LT" altLang="en-US" sz="2000" smtClean="0"/>
            </a:br>
            <a:endParaRPr lang="lt-LT" sz="200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684213" y="1844675"/>
            <a:ext cx="8351837" cy="439261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lt-LT" sz="2400" b="1" dirty="0" smtClean="0"/>
              <a:t>Vilniaus m. savivaldybės taryba gegužės 28 d.</a:t>
            </a:r>
            <a:r>
              <a:rPr lang="lt-LT" sz="2400" dirty="0" smtClean="0"/>
              <a:t> </a:t>
            </a:r>
            <a:r>
              <a:rPr lang="lt-LT" sz="2400" i="1" dirty="0" smtClean="0"/>
              <a:t>priėmė principinį sprendimą dėl</a:t>
            </a:r>
            <a:r>
              <a:rPr lang="lt-LT" sz="2400" dirty="0" smtClean="0"/>
              <a:t> </a:t>
            </a:r>
            <a:r>
              <a:rPr lang="lt-LT" sz="2400" dirty="0" smtClean="0"/>
              <a:t>projekto „</a:t>
            </a:r>
            <a:r>
              <a:rPr lang="lt-LT" sz="2400" dirty="0" err="1" smtClean="0"/>
              <a:t>Daugiafunkcio</a:t>
            </a:r>
            <a:r>
              <a:rPr lang="lt-LT" sz="2400" dirty="0" smtClean="0"/>
              <a:t> </a:t>
            </a:r>
            <a:r>
              <a:rPr lang="lt-LT" sz="2400" dirty="0" err="1" smtClean="0"/>
              <a:t>sveikatinimo</a:t>
            </a:r>
            <a:r>
              <a:rPr lang="lt-LT" sz="2400" dirty="0" smtClean="0"/>
              <a:t>, švietimo, kultūros ir užimtumo skatinimo komplekso statyba ir </a:t>
            </a:r>
            <a:r>
              <a:rPr lang="lt-LT" sz="2400" dirty="0" err="1" smtClean="0"/>
              <a:t>eksplotavimas</a:t>
            </a:r>
            <a:r>
              <a:rPr lang="lt-LT" sz="2400" dirty="0" smtClean="0"/>
              <a:t>“ </a:t>
            </a:r>
            <a:r>
              <a:rPr lang="lt-LT" sz="2400" dirty="0" smtClean="0"/>
              <a:t>įgyvendinimo </a:t>
            </a:r>
            <a:r>
              <a:rPr lang="lt-LT" sz="2400" i="1" dirty="0" smtClean="0"/>
              <a:t>valdžios ir privačių subjektų partnerystės būdu </a:t>
            </a:r>
            <a:r>
              <a:rPr lang="lt-LT" sz="2400" dirty="0" smtClean="0"/>
              <a:t>kartu su LR Vyriausybės įgaliota institucija</a:t>
            </a:r>
            <a:r>
              <a:rPr lang="lt-LT" sz="2000" dirty="0" smtClean="0"/>
              <a:t>.</a:t>
            </a:r>
          </a:p>
          <a:p>
            <a:pPr eaLnBrk="1" hangingPunct="1">
              <a:buFontTx/>
              <a:buChar char="-"/>
            </a:pPr>
            <a:endParaRPr lang="lt-LT" sz="2200" i="1" dirty="0" smtClean="0"/>
          </a:p>
          <a:p>
            <a:pPr eaLnBrk="1" hangingPunct="1">
              <a:buFontTx/>
              <a:buChar char="-"/>
            </a:pPr>
            <a:r>
              <a:rPr lang="lt-LT" sz="2200" i="1" dirty="0" smtClean="0"/>
              <a:t>Dėl </a:t>
            </a:r>
            <a:r>
              <a:rPr lang="lt-LT" sz="2200" i="1" dirty="0" smtClean="0"/>
              <a:t>partnerystės projekto apimčių ir sąlygų</a:t>
            </a:r>
            <a:r>
              <a:rPr lang="lt-LT" sz="2200" dirty="0" smtClean="0"/>
              <a:t>: </a:t>
            </a:r>
            <a:r>
              <a:rPr lang="lt-LT" sz="2200" b="1" dirty="0" smtClean="0"/>
              <a:t>trukmės, perduodamų viešųjų paslaugų teikimo, turtinių įsipareigojimų</a:t>
            </a:r>
            <a:r>
              <a:rPr lang="lt-LT" sz="2200" dirty="0" smtClean="0"/>
              <a:t>, pirkimo būdo – </a:t>
            </a:r>
            <a:r>
              <a:rPr lang="lt-LT" sz="2200" u="sng" dirty="0" smtClean="0"/>
              <a:t>vėlesnio etapo sprendimas.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0113" y="17002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920038" cy="1439863"/>
          </a:xfrm>
        </p:spPr>
        <p:txBody>
          <a:bodyPr/>
          <a:lstStyle/>
          <a:p>
            <a:pPr algn="l" eaLnBrk="1" hangingPunct="1"/>
            <a:r>
              <a:rPr lang="lt-LT" altLang="en-US" sz="24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400" smtClean="0">
                <a:solidFill>
                  <a:schemeClr val="accent1"/>
                </a:solidFill>
              </a:rPr>
            </a:br>
            <a:r>
              <a:rPr lang="lt-LT" altLang="en-US" sz="2400" smtClean="0">
                <a:solidFill>
                  <a:schemeClr val="accent1"/>
                </a:solidFill>
              </a:rPr>
              <a:t>komplekso (DK) projektas</a:t>
            </a:r>
            <a:r>
              <a:rPr lang="lt-LT" altLang="en-US" sz="2400" smtClean="0"/>
              <a:t/>
            </a:r>
            <a:br>
              <a:rPr lang="lt-LT" altLang="en-US" sz="2400" smtClean="0"/>
            </a:br>
            <a:endParaRPr lang="lt-LT" sz="2400" u="sng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700213"/>
            <a:ext cx="8353425" cy="4537075"/>
          </a:xfrm>
        </p:spPr>
        <p:txBody>
          <a:bodyPr/>
          <a:lstStyle/>
          <a:p>
            <a:pPr eaLnBrk="1" hangingPunct="1">
              <a:buFont typeface="Calibri" pitchFamily="34" charset="0"/>
              <a:buNone/>
            </a:pPr>
            <a:r>
              <a:rPr lang="lt-LT" sz="2400" smtClean="0"/>
              <a:t>Privačiam subjektui būtų perduotas turtas: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3213100"/>
            <a:ext cx="4343400" cy="289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4297" name="Group 25"/>
          <p:cNvGraphicFramePr>
            <a:graphicFrameLocks noGrp="1"/>
          </p:cNvGraphicFramePr>
          <p:nvPr/>
        </p:nvGraphicFramePr>
        <p:xfrm>
          <a:off x="539750" y="2349500"/>
          <a:ext cx="3960813" cy="3840160"/>
        </p:xfrm>
        <a:graphic>
          <a:graphicData uri="http://schemas.openxmlformats.org/drawingml/2006/table">
            <a:tbl>
              <a:tblPr/>
              <a:tblGrid>
                <a:gridCol w="2408238"/>
                <a:gridCol w="1552575"/>
              </a:tblGrid>
              <a:tr h="369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Pastatas - Stadionas</a:t>
                      </a:r>
                      <a:endParaRPr kumimoji="0" lang="en-US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Naudojimo paskirtis: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sporto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Būklė: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nebaigtas statyti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Statybos pabaigos metai: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Baigtumo procentas: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Auk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štų skaičius: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Užstatymo plotas: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37 248 kv.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Tūris: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3 699 kub.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920038" cy="1150938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projektas</a:t>
            </a:r>
            <a:endParaRPr lang="lt-LT" sz="200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932040" y="1531938"/>
            <a:ext cx="405956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lt-LT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Kitų šalių patirtis </a:t>
            </a:r>
            <a:r>
              <a:rPr lang="lt-LT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???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1656"/>
            <a:ext cx="3383573" cy="41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671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54452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Pantanal</a:t>
            </a:r>
            <a:r>
              <a:rPr lang="lt-LT" dirty="0" smtClean="0"/>
              <a:t>, Ispanija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Vaikų darželis, Tokijas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920038" cy="1439863"/>
          </a:xfrm>
        </p:spPr>
        <p:txBody>
          <a:bodyPr/>
          <a:lstStyle/>
          <a:p>
            <a:pPr algn="l" eaLnBrk="1" hangingPunct="1"/>
            <a:r>
              <a:rPr lang="lt-LT" altLang="en-US" sz="2000" smtClean="0">
                <a:solidFill>
                  <a:schemeClr val="accent1"/>
                </a:solidFill>
              </a:rPr>
              <a:t>Daugiafunkcio sveikatinimo, ugdymo, kultūros ir užimtumo </a:t>
            </a:r>
            <a:br>
              <a:rPr lang="lt-LT" altLang="en-US" sz="2000" smtClean="0">
                <a:solidFill>
                  <a:schemeClr val="accent1"/>
                </a:solidFill>
              </a:rPr>
            </a:br>
            <a:r>
              <a:rPr lang="lt-LT" altLang="en-US" sz="2000" smtClean="0">
                <a:solidFill>
                  <a:schemeClr val="accent1"/>
                </a:solidFill>
              </a:rPr>
              <a:t>komplekso (DK) projektas</a:t>
            </a:r>
            <a:r>
              <a:rPr lang="lt-LT" altLang="en-US" sz="2000" smtClean="0"/>
              <a:t/>
            </a:r>
            <a:br>
              <a:rPr lang="lt-LT" altLang="en-US" sz="2000" smtClean="0"/>
            </a:br>
            <a:r>
              <a:rPr lang="en-US" altLang="en-US" sz="2000" u="sng" smtClean="0"/>
              <a:t>T</a:t>
            </a:r>
            <a:r>
              <a:rPr lang="lt-LT" altLang="en-US" sz="2000" u="sng" smtClean="0"/>
              <a:t>ikslai ir uždaviniai</a:t>
            </a:r>
            <a:endParaRPr lang="lt-LT" sz="2000" u="sng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11188" y="1700213"/>
            <a:ext cx="8353425" cy="4537075"/>
          </a:xfrm>
        </p:spPr>
        <p:txBody>
          <a:bodyPr/>
          <a:lstStyle/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1. Padidinti vietovės </a:t>
            </a:r>
            <a:r>
              <a:rPr lang="lt-LT" sz="1800" b="1" dirty="0" smtClean="0"/>
              <a:t>patrauklumą komercinei veiklai</a:t>
            </a:r>
            <a:r>
              <a:rPr lang="lt-LT" sz="1800" dirty="0" smtClean="0"/>
              <a:t>: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Pagerinti sąlygas investicijų pritraukimui </a:t>
            </a:r>
            <a:r>
              <a:rPr lang="lt-LT" sz="1600" dirty="0" smtClean="0"/>
              <a:t>(</a:t>
            </a:r>
            <a:r>
              <a:rPr lang="lt-LT" sz="1600" i="1" dirty="0" smtClean="0"/>
              <a:t>tinklai, apželdinimas, apšvietimas</a:t>
            </a:r>
            <a:r>
              <a:rPr lang="lt-LT" sz="1600" dirty="0" smtClean="0"/>
              <a:t>);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Prielaidos efektyviai pasiekti teritoriją </a:t>
            </a:r>
            <a:r>
              <a:rPr lang="lt-LT" sz="1600" dirty="0" smtClean="0"/>
              <a:t>(</a:t>
            </a:r>
            <a:r>
              <a:rPr lang="lt-LT" sz="1600" i="1" dirty="0" smtClean="0"/>
              <a:t>eismo saugumo ir valdymo centras</a:t>
            </a:r>
            <a:r>
              <a:rPr lang="lt-LT" sz="1600" dirty="0" smtClean="0"/>
              <a:t>).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2. Užtikrinti poreikius atitinkančią </a:t>
            </a:r>
            <a:r>
              <a:rPr lang="lt-LT" sz="1800" b="1" dirty="0" smtClean="0"/>
              <a:t>viešųjų paslaugų pasiūlą</a:t>
            </a:r>
            <a:r>
              <a:rPr lang="lt-LT" sz="1800" dirty="0" smtClean="0"/>
              <a:t> gyventojams: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Padidinti ikimokyklinio ugdymo paslaugų pasiūlą </a:t>
            </a:r>
            <a:r>
              <a:rPr lang="lt-LT" sz="1600" dirty="0" smtClean="0"/>
              <a:t>(</a:t>
            </a:r>
            <a:r>
              <a:rPr lang="lt-LT" sz="1600" i="1" dirty="0" smtClean="0"/>
              <a:t>200 vietų darželis</a:t>
            </a:r>
            <a:r>
              <a:rPr lang="lt-LT" sz="1600" dirty="0" smtClean="0"/>
              <a:t>);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Padidinti sveikatingumo ir neformalaus ugdymo paslaugų pasiūlą </a:t>
            </a:r>
            <a:r>
              <a:rPr lang="lt-LT" sz="1600" dirty="0" smtClean="0"/>
              <a:t>(</a:t>
            </a:r>
            <a:r>
              <a:rPr lang="lt-LT" sz="1600" i="1" dirty="0" smtClean="0"/>
              <a:t>futbolo ir lengvosios atletikos aikštės, </a:t>
            </a:r>
            <a:r>
              <a:rPr lang="lt-LT" sz="1600" i="1" dirty="0" smtClean="0"/>
              <a:t>3 </a:t>
            </a:r>
            <a:r>
              <a:rPr lang="lt-LT" sz="1600" i="1" dirty="0" err="1" smtClean="0"/>
              <a:t>univers</a:t>
            </a:r>
            <a:r>
              <a:rPr lang="lt-LT" sz="1600" i="1" dirty="0" smtClean="0"/>
              <a:t>. sporto salės, apgyvendinimas 100 asmenų varžybų metu, administracinės patalpos</a:t>
            </a:r>
            <a:r>
              <a:rPr lang="lt-LT" sz="1600" dirty="0" smtClean="0"/>
              <a:t>).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3. Skatinti </a:t>
            </a:r>
            <a:r>
              <a:rPr lang="lt-LT" sz="1800" b="1" dirty="0" smtClean="0"/>
              <a:t>gyventojų socializaciją</a:t>
            </a:r>
            <a:r>
              <a:rPr lang="lt-LT" sz="1800" dirty="0" smtClean="0"/>
              <a:t> ir stiprinti vietos bendruomenę: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Sudaryti palankias sąlygas </a:t>
            </a:r>
            <a:r>
              <a:rPr lang="lt-LT" sz="1800" dirty="0" err="1" smtClean="0"/>
              <a:t>verslumui</a:t>
            </a:r>
            <a:r>
              <a:rPr lang="lt-LT" sz="1800" dirty="0" smtClean="0"/>
              <a:t> ir mokymuisi visą gyvenimą </a:t>
            </a:r>
            <a:r>
              <a:rPr lang="lt-LT" sz="1600" dirty="0" smtClean="0"/>
              <a:t>(</a:t>
            </a:r>
            <a:r>
              <a:rPr lang="lt-LT" sz="1600" i="1" dirty="0" smtClean="0"/>
              <a:t>biblioteka – komunikacijos ir informacijos centras, verslo avilys</a:t>
            </a:r>
            <a:r>
              <a:rPr lang="lt-LT" sz="1600" dirty="0" smtClean="0"/>
              <a:t>);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Galimybė viename renginyje dalyvauti bendruomenės daugumai </a:t>
            </a:r>
            <a:r>
              <a:rPr lang="lt-LT" sz="1600" dirty="0" smtClean="0"/>
              <a:t>(</a:t>
            </a:r>
            <a:r>
              <a:rPr lang="lt-LT" sz="1600" i="1" dirty="0" smtClean="0"/>
              <a:t>dainų šventės, </a:t>
            </a:r>
            <a:r>
              <a:rPr lang="en-US" sz="1600" i="1" dirty="0" err="1" smtClean="0"/>
              <a:t>miesto</a:t>
            </a:r>
            <a:r>
              <a:rPr lang="lt-LT" sz="1600" i="1" dirty="0"/>
              <a:t> </a:t>
            </a:r>
            <a:r>
              <a:rPr lang="lt-LT" sz="1600" i="1" dirty="0" smtClean="0"/>
              <a:t>šventės, </a:t>
            </a:r>
            <a:r>
              <a:rPr lang="lt-LT" sz="1600" i="1" dirty="0" smtClean="0"/>
              <a:t>sporto </a:t>
            </a:r>
            <a:r>
              <a:rPr lang="lt-LT" sz="1600" i="1" dirty="0" smtClean="0"/>
              <a:t>žaidynės 20 tūkst. sėdimų v.);</a:t>
            </a:r>
          </a:p>
          <a:p>
            <a:pPr eaLnBrk="1" hangingPunct="1">
              <a:buFont typeface="Calibri" pitchFamily="34" charset="0"/>
              <a:buNone/>
            </a:pPr>
            <a:r>
              <a:rPr lang="lt-LT" sz="1800" dirty="0" smtClean="0"/>
              <a:t>	- Padidinti aukštos meninės vertės kultūros renginių prieinamumą </a:t>
            </a:r>
            <a:r>
              <a:rPr lang="lt-LT" sz="1600" dirty="0" smtClean="0"/>
              <a:t>(</a:t>
            </a:r>
            <a:r>
              <a:rPr lang="lt-LT" sz="1600" i="1" dirty="0" smtClean="0"/>
              <a:t>koncertinė/repeticijų salės, choreografijos patalpos, sporto muziejus</a:t>
            </a:r>
            <a:r>
              <a:rPr lang="lt-LT" sz="1600" dirty="0" smtClean="0"/>
              <a:t>).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04664"/>
            <a:ext cx="7920037" cy="165618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Šeškinės </a:t>
            </a:r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 partnerystė projektai/veiklos </a:t>
            </a:r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92" name="Group 44"/>
          <p:cNvGraphicFramePr>
            <a:graphicFrameLocks noGrp="1"/>
          </p:cNvGraphicFramePr>
          <p:nvPr/>
        </p:nvGraphicFramePr>
        <p:xfrm>
          <a:off x="684213" y="1700213"/>
          <a:ext cx="7991475" cy="4598989"/>
        </p:xfrm>
        <a:graphic>
          <a:graphicData uri="http://schemas.openxmlformats.org/drawingml/2006/table">
            <a:tbl>
              <a:tblPr/>
              <a:tblGrid>
                <a:gridCol w="799147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Veiksmai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projektai</a:t>
                      </a:r>
                      <a:endParaRPr kumimoji="0" lang="lt-L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Apleistos teritorijos sutvarkymas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ir bendro naudojimo žemės sklypų inžinerinių tinklų nutiesimas, pritaikant kuriamo DK veiklai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Eismo valdymo centro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infrastruktūros įrengimas Šeškinės komplekso teritorijoje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Vaikų darželio pastato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statyba ir įrengimas Šeškinės DK teritorijoje, reikalingos inžinerinės infrastruktūros įrengimas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Neformaliojo švietimo infrastruktūros sukūrimas ir įrengimas DK teritorijoje: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futbolo ir lengvosios atletikos aikščių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fiziniam aktyvumui skirtų salių ir administracinių patalpų, vaikų ir jaunimo nakvynės namų statyba ir įrengimas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Atviro bendruomenių, nevyriausybinių organizacijų ir </a:t>
                      </a:r>
                      <a:r>
                        <a:rPr kumimoji="0" lang="lt-L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verslo centro (avilio</a:t>
                      </a: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statyba Šeškinės komplekso teritorijoje ir inžinerinės infrastruktūros įrengimas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765175"/>
            <a:ext cx="7920037" cy="11509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Šeškinės </a:t>
            </a:r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 partnerystės projektai/veiklos </a:t>
            </a:r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484313"/>
            <a:ext cx="64801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712" name="Group 40"/>
          <p:cNvGraphicFramePr>
            <a:graphicFrameLocks noGrp="1"/>
          </p:cNvGraphicFramePr>
          <p:nvPr/>
        </p:nvGraphicFramePr>
        <p:xfrm>
          <a:off x="755650" y="1700213"/>
          <a:ext cx="7993063" cy="4981576"/>
        </p:xfrm>
        <a:graphic>
          <a:graphicData uri="http://schemas.openxmlformats.org/drawingml/2006/table">
            <a:tbl>
              <a:tblPr/>
              <a:tblGrid>
                <a:gridCol w="7993063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Veiksmai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/projektai</a:t>
                      </a:r>
                      <a:endParaRPr kumimoji="0" lang="lt-L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Komunikacijos ir informacijos centro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sukūrimas Šeškinės komplekso teritorijoje (perkeliant į jį Vilniaus miesto bibliotekos Šeškinės filialą)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Koncertų salės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ir kitų kultūros renginiams pritaikytų pastatų ir patalpų statyba ir įrengimas Šeškinės komplekso teritorijoje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Sporto muziejaus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Šeškinės komplekso teritorijoje statyba ir įrengimas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Šeškinės komplekso teritorijos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viešųjų erdvių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ir bendrojo naudojimo infrastruktūros įrengimas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Masinių kultūros ir sporto renginių infrastruktūros sukūrimas Šeškinės komplekso teritorijoje: tribūnų ir potribūninių patalpų, </a:t>
                      </a:r>
                      <a:r>
                        <a:rPr kumimoji="0" lang="lt-L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masinių renginių aikštės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komercinių plotų įrengimas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1044</Words>
  <Application>Microsoft Office PowerPoint</Application>
  <PresentationFormat>Demonstracija ekrane (4:3)</PresentationFormat>
  <Paragraphs>143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Daugiafunkcis sveikatinimo, ugdymo, kultūros ir užimtumo kompleksas PROJEKTAS 2015 m. birželio 1 d.</vt:lpstr>
      <vt:lpstr>Daugiafunkcio sveikatinimo, ugdymo, kultūros ir užimtumo  komplekso (DK) projektas</vt:lpstr>
      <vt:lpstr>Daugiafunkcio sveikatinimo, ugdymo, kultūros ir užimtumo  komplekso (DK) projektas </vt:lpstr>
      <vt:lpstr>Daugiafunkcio sveikatinimo, ugdymo, kultūros ir užimtumo  komplekso projektas </vt:lpstr>
      <vt:lpstr>Daugiafunkcio sveikatinimo, ugdymo, kultūros ir užimtumo  komplekso (DK) projektas </vt:lpstr>
      <vt:lpstr>Daugiafunkcio sveikatinimo, ugdymo, kultūros ir užimtumo  komplekso projektas</vt:lpstr>
      <vt:lpstr>Daugiafunkcio sveikatinimo, ugdymo, kultūros ir užimtumo  komplekso (DK) projektas Tikslai ir uždaviniai</vt:lpstr>
      <vt:lpstr>Šeškinės DK partnerystė projektai/veiklos (1)</vt:lpstr>
      <vt:lpstr>Šeškinės DK partnerystės projektai/veiklos (2)</vt:lpstr>
      <vt:lpstr>PowerPoint pristatymas</vt:lpstr>
      <vt:lpstr>Daugiafunkcio sveikatinimo, ugdymo, kultūros ir užimtumo  komplekso projektas Projektą įgyvendinant Viešojo ir privataus sektorių  partnerystės (VPSP) būdu </vt:lpstr>
      <vt:lpstr>Daugiafunkcio sveikatinimo, ugdymo, kultūros ir užimtumo  komplekso projektas</vt:lpstr>
      <vt:lpstr>Daugiafunkcio sveikatinimo, ugdymo, kultūros ir užimtumo  komplekso projektas</vt:lpstr>
      <vt:lpstr>Daugiafunkcio sveikatinimo, ugdymo, kultūros ir užimtumo  komplekso projektas</vt:lpstr>
      <vt:lpstr>Daugiafunkcio sveikatinimo, ugdymo, kultūros ir užimtumo  komplekso projektas</vt:lpstr>
      <vt:lpstr> </vt:lpstr>
    </vt:vector>
  </TitlesOfParts>
  <Company>Lukrecijos reklama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_</cp:lastModifiedBy>
  <cp:revision>390</cp:revision>
  <cp:lastPrinted>2015-06-03T06:31:09Z</cp:lastPrinted>
  <dcterms:created xsi:type="dcterms:W3CDTF">2014-03-04T16:12:36Z</dcterms:created>
  <dcterms:modified xsi:type="dcterms:W3CDTF">2015-06-05T11:49:37Z</dcterms:modified>
</cp:coreProperties>
</file>