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5" r:id="rId10"/>
    <p:sldId id="263" r:id="rId11"/>
    <p:sldId id="264"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t-LT" sz="1800" dirty="0" smtClean="0">
                <a:latin typeface="Calibri" panose="020F0502020204030204" pitchFamily="34" charset="0"/>
              </a:rPr>
              <a:t>Komisijos</a:t>
            </a:r>
            <a:r>
              <a:rPr lang="lt-LT" sz="1800" baseline="0" dirty="0" smtClean="0">
                <a:latin typeface="Calibri" panose="020F0502020204030204" pitchFamily="34" charset="0"/>
              </a:rPr>
              <a:t> t</a:t>
            </a:r>
            <a:r>
              <a:rPr lang="lt-LT" sz="1800" dirty="0" smtClean="0">
                <a:latin typeface="Calibri" panose="020F0502020204030204" pitchFamily="34" charset="0"/>
              </a:rPr>
              <a:t>eiktų</a:t>
            </a:r>
            <a:r>
              <a:rPr lang="lt-LT" sz="1800" baseline="0" dirty="0" smtClean="0">
                <a:latin typeface="Calibri" panose="020F0502020204030204" pitchFamily="34" charset="0"/>
              </a:rPr>
              <a:t> rekomendacijų įgyvendinimas</a:t>
            </a:r>
            <a:endParaRPr lang="en-GB" sz="1800" dirty="0">
              <a:latin typeface="Calibri" panose="020F050202020403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tx>
                <c:rich>
                  <a:bodyPr/>
                  <a:lstStyle/>
                  <a:p>
                    <a:r>
                      <a:rPr lang="en-US" smtClean="0"/>
                      <a:t>16</a:t>
                    </a:r>
                    <a:r>
                      <a:rPr lang="lt-LT" smtClean="0"/>
                      <a:t>,5</a:t>
                    </a:r>
                    <a:r>
                      <a:rPr lang="en-US" smtClean="0"/>
                      <a:t>%</a:t>
                    </a:r>
                    <a:endParaRPr lang="en-US"/>
                  </a:p>
                </c:rich>
              </c:tx>
              <c:showLegendKey val="0"/>
              <c:showVal val="0"/>
              <c:showCatName val="0"/>
              <c:showSerName val="0"/>
              <c:showPercent val="1"/>
              <c:showBubbleSize val="0"/>
            </c:dLbl>
            <c:dLbl>
              <c:idx val="2"/>
              <c:layout/>
              <c:tx>
                <c:rich>
                  <a:bodyPr/>
                  <a:lstStyle/>
                  <a:p>
                    <a:r>
                      <a:rPr lang="lt-LT" smtClean="0"/>
                      <a:t>16,5</a:t>
                    </a:r>
                    <a:r>
                      <a:rPr lang="lt-LT" baseline="0" smtClean="0"/>
                      <a:t> </a:t>
                    </a:r>
                    <a:r>
                      <a:rPr lang="en-US" smtClean="0"/>
                      <a:t>%</a:t>
                    </a:r>
                    <a:endParaRPr lang="en-US"/>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Įgyvendinta</c:v>
                </c:pt>
                <c:pt idx="1">
                  <c:v>Dalinai įgyvendinta</c:v>
                </c:pt>
                <c:pt idx="2">
                  <c:v>Neįgyvendinta</c:v>
                </c:pt>
              </c:strCache>
            </c:strRef>
          </c:cat>
          <c:val>
            <c:numRef>
              <c:f>Sheet1!$B$2:$B$4</c:f>
              <c:numCache>
                <c:formatCode>0%</c:formatCode>
                <c:ptCount val="3"/>
                <c:pt idx="0" formatCode="0.00%">
                  <c:v>0.16500000000000001</c:v>
                </c:pt>
                <c:pt idx="1">
                  <c:v>0.67</c:v>
                </c:pt>
                <c:pt idx="2" formatCode="0.00%">
                  <c:v>0.16500000000000001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917130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1" name="Google Shape;10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685800" y="1653436"/>
            <a:ext cx="7772400" cy="279330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dirty="0">
                <a:solidFill>
                  <a:schemeClr val="lt1"/>
                </a:solidFill>
                <a:latin typeface="Arial"/>
                <a:ea typeface="Arial"/>
                <a:cs typeface="Arial"/>
                <a:sym typeface="Arial"/>
              </a:rPr>
              <a:t>VILNIAUS MIESTO SAVIVALDYBĖS TARYBOS ANTIKORUPCIJOS </a:t>
            </a:r>
            <a:r>
              <a:rPr lang="lt-LT" sz="2800" b="1" dirty="0" smtClean="0">
                <a:solidFill>
                  <a:schemeClr val="lt1"/>
                </a:solidFill>
                <a:latin typeface="Arial"/>
                <a:ea typeface="Arial"/>
                <a:cs typeface="Arial"/>
                <a:sym typeface="Arial"/>
              </a:rPr>
              <a:t>KOMISIJA</a:t>
            </a:r>
            <a:br>
              <a:rPr lang="lt-LT" sz="2800" b="1" dirty="0" smtClean="0">
                <a:solidFill>
                  <a:schemeClr val="lt1"/>
                </a:solidFill>
                <a:latin typeface="Arial"/>
                <a:ea typeface="Arial"/>
                <a:cs typeface="Arial"/>
                <a:sym typeface="Arial"/>
              </a:rPr>
            </a:br>
            <a:r>
              <a:rPr lang="lt-LT" sz="2800" b="1" dirty="0">
                <a:solidFill>
                  <a:schemeClr val="lt1"/>
                </a:solidFill>
                <a:latin typeface="Arial"/>
                <a:ea typeface="Arial"/>
                <a:cs typeface="Arial"/>
                <a:sym typeface="Arial"/>
              </a:rPr>
              <a:t/>
            </a:r>
            <a:br>
              <a:rPr lang="lt-LT" sz="2800" b="1" dirty="0">
                <a:solidFill>
                  <a:schemeClr val="lt1"/>
                </a:solidFill>
                <a:latin typeface="Arial"/>
                <a:ea typeface="Arial"/>
                <a:cs typeface="Arial"/>
                <a:sym typeface="Arial"/>
              </a:rPr>
            </a:br>
            <a:r>
              <a:rPr lang="lt-LT" sz="1400" b="1" dirty="0" smtClean="0">
                <a:solidFill>
                  <a:schemeClr val="lt1"/>
                </a:solidFill>
                <a:latin typeface="Arial"/>
                <a:ea typeface="Arial"/>
                <a:cs typeface="Arial"/>
                <a:sym typeface="Arial"/>
              </a:rPr>
              <a:t>Komisijos pirmininkas Vydūnas Sadauskas</a:t>
            </a:r>
            <a:r>
              <a:rPr lang="lt-LT" sz="1400" b="1" smtClean="0">
                <a:solidFill>
                  <a:schemeClr val="lt1"/>
                </a:solidFill>
                <a:latin typeface="Arial"/>
                <a:ea typeface="Arial"/>
                <a:cs typeface="Arial"/>
                <a:sym typeface="Arial"/>
              </a:rPr>
              <a:t/>
            </a:r>
            <a:br>
              <a:rPr lang="lt-LT" sz="1400" b="1" smtClean="0">
                <a:solidFill>
                  <a:schemeClr val="lt1"/>
                </a:solidFill>
                <a:latin typeface="Arial"/>
                <a:ea typeface="Arial"/>
                <a:cs typeface="Arial"/>
                <a:sym typeface="Arial"/>
              </a:rPr>
            </a:br>
            <a:r>
              <a:rPr lang="lt-LT" sz="1400" b="1" smtClean="0">
                <a:solidFill>
                  <a:schemeClr val="lt1"/>
                </a:solidFill>
                <a:latin typeface="Arial"/>
                <a:ea typeface="Arial"/>
                <a:cs typeface="Arial"/>
                <a:sym typeface="Arial"/>
              </a:rPr>
              <a:t>Komisijos </a:t>
            </a:r>
            <a:r>
              <a:rPr lang="lt-LT" sz="1400" b="1" dirty="0" smtClean="0">
                <a:solidFill>
                  <a:schemeClr val="lt1"/>
                </a:solidFill>
                <a:latin typeface="Arial"/>
                <a:ea typeface="Arial"/>
                <a:cs typeface="Arial"/>
                <a:sym typeface="Arial"/>
              </a:rPr>
              <a:t>sekretorė Gintarė Sladkevičiūtė</a:t>
            </a:r>
            <a:endParaRPr sz="1400" b="1"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3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VILNIAUS MIESTO SAVIVALDYBĖS TARYBOS ANTIKORUPCIJOS KOMISIJA</a:t>
            </a:r>
            <a:endParaRPr sz="2800" b="1">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6"/>
          <p:cNvSpPr txBox="1">
            <a:spLocks noGrp="1"/>
          </p:cNvSpPr>
          <p:nvPr>
            <p:ph type="ctrTitle"/>
          </p:nvPr>
        </p:nvSpPr>
        <p:spPr>
          <a:xfrm>
            <a:off x="3059832" y="1988840"/>
            <a:ext cx="3168352" cy="25947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dirty="0">
                <a:solidFill>
                  <a:schemeClr val="lt1"/>
                </a:solidFill>
                <a:latin typeface="Arial"/>
                <a:ea typeface="Arial"/>
                <a:cs typeface="Arial"/>
                <a:sym typeface="Arial"/>
              </a:rPr>
              <a:t>2019 M. GEGUŽĖS MĖN. - 2020 M. BALANDŽIO MĖN. </a:t>
            </a:r>
            <a:r>
              <a:rPr lang="lt-LT" sz="2800" b="1" dirty="0" smtClean="0">
                <a:solidFill>
                  <a:schemeClr val="lt1"/>
                </a:solidFill>
                <a:latin typeface="Arial"/>
                <a:ea typeface="Arial"/>
                <a:cs typeface="Arial"/>
                <a:sym typeface="Arial"/>
              </a:rPr>
              <a:t>VEIKLOS ATASKAITA</a:t>
            </a:r>
            <a:endParaRPr sz="2800" b="1"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Antikorupcijos komisijos narių lankomumas</a:t>
            </a:r>
            <a:endParaRPr sz="1800" b="1">
              <a:solidFill>
                <a:srgbClr val="3F3F3F"/>
              </a:solidFill>
              <a:latin typeface="Arial"/>
              <a:ea typeface="Arial"/>
              <a:cs typeface="Arial"/>
              <a:sym typeface="Arial"/>
            </a:endParaRPr>
          </a:p>
        </p:txBody>
      </p:sp>
      <p:cxnSp>
        <p:nvCxnSpPr>
          <p:cNvPr id="170" name="Google Shape;170;p27"/>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pic>
        <p:nvPicPr>
          <p:cNvPr id="171" name="Google Shape;171;p27" title="Chart"/>
          <p:cNvPicPr preferRelativeResize="0"/>
          <p:nvPr/>
        </p:nvPicPr>
        <p:blipFill>
          <a:blip r:embed="rId4">
            <a:alphaModFix/>
          </a:blip>
          <a:stretch>
            <a:fillRect/>
          </a:stretch>
        </p:blipFill>
        <p:spPr>
          <a:xfrm>
            <a:off x="948076" y="1817200"/>
            <a:ext cx="7288851" cy="4506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sp>
        <p:nvSpPr>
          <p:cNvPr id="177" name="Google Shape;177;p28"/>
          <p:cNvSpPr txBox="1">
            <a:spLocks noGrp="1"/>
          </p:cNvSpPr>
          <p:nvPr>
            <p:ph type="body" idx="1"/>
          </p:nvPr>
        </p:nvSpPr>
        <p:spPr>
          <a:xfrm>
            <a:off x="899592" y="1772816"/>
            <a:ext cx="7920880" cy="452596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00"/>
              <a:buNone/>
            </a:pPr>
            <a:r>
              <a:rPr lang="lt-LT" sz="1400" dirty="0"/>
              <a:t>Per ataskaitinį laikotarpį suorganizuoti </a:t>
            </a:r>
            <a:r>
              <a:rPr lang="lt-LT" sz="1400" b="1" dirty="0"/>
              <a:t>8</a:t>
            </a:r>
            <a:r>
              <a:rPr lang="lt-LT" sz="1400" b="1" dirty="0" smtClean="0"/>
              <a:t> </a:t>
            </a:r>
            <a:r>
              <a:rPr lang="lt-LT" sz="1400" b="1" dirty="0"/>
              <a:t>Komisijos posėdžiai, </a:t>
            </a:r>
            <a:r>
              <a:rPr lang="lt-LT" sz="1400" b="1" dirty="0" smtClean="0"/>
              <a:t>apsvarstyti 33 klausimai.</a:t>
            </a:r>
            <a:endParaRPr sz="1400" b="1" dirty="0"/>
          </a:p>
          <a:p>
            <a:pPr marL="342900" lvl="0" indent="0" algn="just" rtl="0">
              <a:lnSpc>
                <a:spcPct val="150000"/>
              </a:lnSpc>
              <a:spcBef>
                <a:spcPts val="0"/>
              </a:spcBef>
              <a:spcAft>
                <a:spcPts val="0"/>
              </a:spcAft>
              <a:buSzPts val="1800"/>
              <a:buNone/>
            </a:pPr>
            <a:endParaRPr sz="1400" b="1" dirty="0"/>
          </a:p>
          <a:p>
            <a:pPr marL="0" lvl="0" indent="0" algn="just" rtl="0">
              <a:lnSpc>
                <a:spcPct val="150000"/>
              </a:lnSpc>
              <a:spcBef>
                <a:spcPts val="0"/>
              </a:spcBef>
              <a:spcAft>
                <a:spcPts val="0"/>
              </a:spcAft>
              <a:buSzPts val="1800"/>
              <a:buNone/>
            </a:pPr>
            <a:r>
              <a:rPr lang="lt-LT" sz="1400" b="1" dirty="0"/>
              <a:t>        Komisijos posėdžių kviestiniai dalyviai</a:t>
            </a:r>
            <a:r>
              <a:rPr lang="lt-LT" sz="1400" dirty="0"/>
              <a:t>:</a:t>
            </a:r>
            <a:endParaRPr sz="1400" dirty="0"/>
          </a:p>
          <a:p>
            <a:pPr marL="342900" lvl="0" indent="-317500" algn="just" rtl="0">
              <a:lnSpc>
                <a:spcPct val="150000"/>
              </a:lnSpc>
              <a:spcBef>
                <a:spcPts val="0"/>
              </a:spcBef>
              <a:spcAft>
                <a:spcPts val="0"/>
              </a:spcAft>
              <a:buSzPts val="1400"/>
              <a:buFont typeface="Calibri"/>
              <a:buChar char="•"/>
            </a:pPr>
            <a:r>
              <a:rPr lang="lt-LT" sz="1400" dirty="0"/>
              <a:t>Vilniaus miesto savivaldybės tarybos nariai ir administracijos darbuotojai; </a:t>
            </a:r>
            <a:endParaRPr sz="1400" dirty="0"/>
          </a:p>
          <a:p>
            <a:pPr marL="342900" lvl="0" indent="-317500" algn="just" rtl="0">
              <a:lnSpc>
                <a:spcPct val="150000"/>
              </a:lnSpc>
              <a:spcBef>
                <a:spcPts val="0"/>
              </a:spcBef>
              <a:spcAft>
                <a:spcPts val="0"/>
              </a:spcAft>
              <a:buSzPts val="1400"/>
              <a:buFont typeface="Calibri"/>
              <a:buChar char="•"/>
            </a:pPr>
            <a:r>
              <a:rPr lang="lt-LT" sz="1400" dirty="0"/>
              <a:t>AB „Vilniaus šilumos tinklai“ vadovai ir valdybos nariai, UAB „VAATC“  ir UAB „Vilniaus vystymo kompanija“ direktoriai;</a:t>
            </a:r>
            <a:endParaRPr sz="1400" dirty="0"/>
          </a:p>
          <a:p>
            <a:pPr marL="342900" lvl="0" indent="-317500" algn="just" rtl="0">
              <a:lnSpc>
                <a:spcPct val="150000"/>
              </a:lnSpc>
              <a:spcBef>
                <a:spcPts val="0"/>
              </a:spcBef>
              <a:spcAft>
                <a:spcPts val="0"/>
              </a:spcAft>
              <a:buSzPts val="1400"/>
              <a:buFont typeface="Calibri"/>
              <a:buChar char="•"/>
            </a:pPr>
            <a:r>
              <a:rPr lang="lt-LT" sz="1400" dirty="0"/>
              <a:t>Bendruomenių atstovai - </a:t>
            </a:r>
            <a:r>
              <a:rPr lang="lt-LT" sz="1400" dirty="0" err="1"/>
              <a:t>seniūnaičiai</a:t>
            </a:r>
            <a:r>
              <a:rPr lang="lt-LT" sz="1400" dirty="0"/>
              <a:t>.</a:t>
            </a: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Clr>
                <a:schemeClr val="dk1"/>
              </a:buClr>
              <a:buSzPts val="1100"/>
              <a:buFont typeface="Arial"/>
              <a:buNone/>
            </a:pPr>
            <a:r>
              <a:rPr lang="lt-LT" sz="1600" b="1" dirty="0"/>
              <a:t>Bendradarbiauta ir kreiptasi į 12 institucijų pagal nagrinėtus klausimus</a:t>
            </a:r>
            <a:endParaRPr sz="16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200" dirty="0">
              <a:latin typeface="Times New Roman"/>
              <a:ea typeface="Times New Roman"/>
              <a:cs typeface="Times New Roman"/>
              <a:sym typeface="Times New Roman"/>
            </a:endParaRPr>
          </a:p>
          <a:p>
            <a:pPr marL="0" lvl="0" indent="0" algn="just" rtl="0">
              <a:lnSpc>
                <a:spcPct val="100000"/>
              </a:lnSpc>
              <a:spcBef>
                <a:spcPts val="360"/>
              </a:spcBef>
              <a:spcAft>
                <a:spcPts val="0"/>
              </a:spcAft>
              <a:buSzPts val="1800"/>
              <a:buNone/>
            </a:pPr>
            <a:endParaRPr dirty="0"/>
          </a:p>
        </p:txBody>
      </p:sp>
      <p:cxnSp>
        <p:nvCxnSpPr>
          <p:cNvPr id="178" name="Google Shape;178;p28"/>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84" name="Google Shape;184;p29"/>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
        <p:nvSpPr>
          <p:cNvPr id="185" name="Google Shape;185;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sz="1600"/>
          </a:p>
          <a:p>
            <a:pPr marL="0" lvl="0" indent="0" algn="l" rtl="0">
              <a:lnSpc>
                <a:spcPct val="100000"/>
              </a:lnSpc>
              <a:spcBef>
                <a:spcPts val="0"/>
              </a:spcBef>
              <a:spcAft>
                <a:spcPts val="0"/>
              </a:spcAft>
              <a:buClr>
                <a:schemeClr val="dk1"/>
              </a:buClr>
              <a:buSzPts val="1600"/>
              <a:buNone/>
            </a:pPr>
            <a:endParaRPr sz="1600"/>
          </a:p>
          <a:p>
            <a:pPr marL="0" lvl="0" indent="0" algn="just" rtl="0">
              <a:lnSpc>
                <a:spcPct val="150000"/>
              </a:lnSpc>
              <a:spcBef>
                <a:spcPts val="0"/>
              </a:spcBef>
              <a:spcAft>
                <a:spcPts val="0"/>
              </a:spcAft>
              <a:buSzPts val="1800"/>
              <a:buNone/>
            </a:pPr>
            <a:r>
              <a:rPr lang="lt-LT" sz="1800" b="1"/>
              <a:t>         Apsvarstyta:</a:t>
            </a:r>
            <a:endParaRPr sz="1800" b="1"/>
          </a:p>
          <a:p>
            <a:pPr marL="457200" lvl="0" indent="-342900" algn="just" rtl="0">
              <a:lnSpc>
                <a:spcPct val="150000"/>
              </a:lnSpc>
              <a:spcBef>
                <a:spcPts val="0"/>
              </a:spcBef>
              <a:spcAft>
                <a:spcPts val="0"/>
              </a:spcAft>
              <a:buSzPts val="1800"/>
              <a:buChar char="•"/>
            </a:pPr>
            <a:r>
              <a:rPr lang="lt-LT" sz="1800"/>
              <a:t>Vilniaus miesto savivaldybės administracijos 2019–2020 metų korupcijos prevencijos programos ir jos priemonių įgyvendinimo planas;</a:t>
            </a:r>
            <a:endParaRPr sz="1800"/>
          </a:p>
          <a:p>
            <a:pPr marL="457200" lvl="0" indent="-342900" algn="just" rtl="0">
              <a:lnSpc>
                <a:spcPct val="150000"/>
              </a:lnSpc>
              <a:spcBef>
                <a:spcPts val="0"/>
              </a:spcBef>
              <a:spcAft>
                <a:spcPts val="0"/>
              </a:spcAft>
              <a:buSzPts val="1800"/>
              <a:buChar char="•"/>
            </a:pPr>
            <a:r>
              <a:rPr lang="lt-LT" sz="1800"/>
              <a:t>Vilniaus miesto savivaldybės seniūnaičių rinkimų tvarkos aprašas;</a:t>
            </a:r>
            <a:endParaRPr sz="1800"/>
          </a:p>
          <a:p>
            <a:pPr marL="457200" lvl="0" indent="-342900" algn="just" rtl="0">
              <a:lnSpc>
                <a:spcPct val="150000"/>
              </a:lnSpc>
              <a:spcBef>
                <a:spcPts val="0"/>
              </a:spcBef>
              <a:spcAft>
                <a:spcPts val="0"/>
              </a:spcAft>
              <a:buSzPts val="1800"/>
              <a:buChar char="•"/>
            </a:pPr>
            <a:r>
              <a:rPr lang="lt-LT" sz="1800"/>
              <a:t>Vilniaus miesto savivaldybės atliekų tvarkymo taisyklės;</a:t>
            </a:r>
            <a:endParaRPr sz="1800"/>
          </a:p>
          <a:p>
            <a:pPr marL="457200" lvl="0" indent="-342900" algn="just" rtl="0">
              <a:lnSpc>
                <a:spcPct val="150000"/>
              </a:lnSpc>
              <a:spcBef>
                <a:spcPts val="0"/>
              </a:spcBef>
              <a:spcAft>
                <a:spcPts val="0"/>
              </a:spcAft>
              <a:buSzPts val="1800"/>
              <a:buChar char="•"/>
            </a:pPr>
            <a:r>
              <a:rPr lang="lt-LT" sz="1800"/>
              <a:t>Komunalinių atliekų tvarkymo infrastruktūros plėtrai skiriamų ES lėšų ir papildomų susitarimų su atliekų vežėjais 2017 ir 2018 m. medžiaga.</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91" name="Google Shape;191;p30"/>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2" name="Google Shape;192;p30"/>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400" b="1"/>
              <a:t>           Rekomenduota:</a:t>
            </a:r>
            <a:endParaRPr sz="1400" b="1"/>
          </a:p>
          <a:p>
            <a:pPr marL="457200" lvl="0" indent="-317500" algn="just" rtl="0">
              <a:lnSpc>
                <a:spcPct val="150000"/>
              </a:lnSpc>
              <a:spcBef>
                <a:spcPts val="0"/>
              </a:spcBef>
              <a:spcAft>
                <a:spcPts val="0"/>
              </a:spcAft>
              <a:buSzPts val="1400"/>
              <a:buFont typeface="Calibri"/>
              <a:buChar char="•"/>
            </a:pPr>
            <a:r>
              <a:rPr lang="lt-LT" sz="1400"/>
              <a:t>Vilniaus miesto savivaldybės Administracijos direktoriui padidinti Korupcijos ir nusižengimų prevencijos skyriaus etatų skaičių ir išplėsti jų funkcijas.</a:t>
            </a:r>
            <a:endParaRPr sz="1400"/>
          </a:p>
          <a:p>
            <a:pPr marL="457200" lvl="0" indent="-317500" algn="just" rtl="0">
              <a:lnSpc>
                <a:spcPct val="150000"/>
              </a:lnSpc>
              <a:spcBef>
                <a:spcPts val="0"/>
              </a:spcBef>
              <a:spcAft>
                <a:spcPts val="0"/>
              </a:spcAft>
              <a:buSzPts val="1400"/>
              <a:buFont typeface="Calibri"/>
              <a:buChar char="•"/>
            </a:pPr>
            <a:r>
              <a:rPr lang="lt-LT" sz="1400"/>
              <a:t>Vilniaus miesto savivaldybės administracijai patikslinti Vilniaus miesto savivaldybės seniūnaičių rinkimų tvarkos aprašą ir numatyti papildomus saugiklius seniūnui, prieš jam inicijuojant seniūnaičio atšaukimą iš einamų pareigų.</a:t>
            </a:r>
            <a:endParaRPr sz="1400"/>
          </a:p>
          <a:p>
            <a:pPr marL="457200" lvl="0" indent="-317500" algn="just" rtl="0">
              <a:lnSpc>
                <a:spcPct val="150000"/>
              </a:lnSpc>
              <a:spcBef>
                <a:spcPts val="0"/>
              </a:spcBef>
              <a:spcAft>
                <a:spcPts val="0"/>
              </a:spcAft>
              <a:buSzPts val="1400"/>
              <a:buFont typeface="Calibri"/>
              <a:buChar char="•"/>
            </a:pPr>
            <a:r>
              <a:rPr lang="lt-LT" sz="1400"/>
              <a:t>Papildyti Vilniaus miesto savivaldybės atliekų tvarkymo taisykles punktu, kad atliekų turėtojai turėtų galimybę patikrinti išmetamų (išvežamų) atliekų svorį realiu jų atidavimo metu.</a:t>
            </a:r>
            <a:endParaRPr sz="1400"/>
          </a:p>
          <a:p>
            <a:pPr marL="457200" lvl="0" indent="-317500" algn="just" rtl="0">
              <a:lnSpc>
                <a:spcPct val="150000"/>
              </a:lnSpc>
              <a:spcBef>
                <a:spcPts val="0"/>
              </a:spcBef>
              <a:spcAft>
                <a:spcPts val="0"/>
              </a:spcAft>
              <a:buSzPts val="1400"/>
              <a:buFont typeface="Calibri"/>
              <a:buChar char="•"/>
            </a:pPr>
            <a:r>
              <a:rPr lang="lt-LT" sz="1400"/>
              <a:t>Vilniaus miesto savivaldybės Administracijos direktoriaus surasti galimybes padengti nuostolius už 2018 ir 2019 m. iš savivaldybės biudžeto ir į rinkliavos dedamąsias neįskaičiuoti įmonės patirtų nuostolių dėl nepakankamai efektyvios savivaldybės ir administratoriaus veiklos.</a:t>
            </a:r>
            <a:endParaRPr sz="1400"/>
          </a:p>
          <a:p>
            <a:pPr marL="457200" lvl="0" indent="-317500" algn="just" rtl="0">
              <a:lnSpc>
                <a:spcPct val="150000"/>
              </a:lnSpc>
              <a:spcBef>
                <a:spcPts val="0"/>
              </a:spcBef>
              <a:spcAft>
                <a:spcPts val="0"/>
              </a:spcAft>
              <a:buSzPts val="1400"/>
              <a:buFont typeface="Calibri"/>
              <a:buChar char="•"/>
            </a:pPr>
            <a:r>
              <a:rPr lang="lt-LT" sz="1400"/>
              <a:t>Vilniaus miesto savivaldybės Administracijos direktoriui, atsižvelgiant į pavėluotai iš Nacionalinės žemės tarnybos prie Žemės ūkio ministerijos gautą raštą, pakartotinai teikti svarstyti Tarybai sprendimo projektą „Dėl mažmeninės prekybos alkoholiniais gėrimais laiko apribojimo UAB „Mariba“ priklausančiame bare (kavinėje) „Pataja“ Liejyklos g. 3“.</a:t>
            </a:r>
            <a:endParaRPr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dirty="0">
                <a:solidFill>
                  <a:srgbClr val="3F3F3F"/>
                </a:solidFill>
                <a:latin typeface="Arial"/>
                <a:ea typeface="Arial"/>
                <a:cs typeface="Arial"/>
                <a:sym typeface="Arial"/>
              </a:rPr>
              <a:t>Komisijos veikla</a:t>
            </a:r>
            <a:endParaRPr sz="1800" b="1" dirty="0">
              <a:solidFill>
                <a:srgbClr val="3F3F3F"/>
              </a:solidFill>
              <a:latin typeface="Arial"/>
              <a:ea typeface="Arial"/>
              <a:cs typeface="Arial"/>
              <a:sym typeface="Arial"/>
            </a:endParaRPr>
          </a:p>
        </p:txBody>
      </p:sp>
      <p:cxnSp>
        <p:nvCxnSpPr>
          <p:cNvPr id="198" name="Google Shape;198;p3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9" name="Google Shape;199;p31"/>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r>
              <a:rPr lang="lt-LT" sz="1400" b="1" dirty="0"/>
              <a:t>Atlikti tyrimai:</a:t>
            </a:r>
            <a:endParaRPr sz="1400" b="1" dirty="0"/>
          </a:p>
          <a:p>
            <a:pPr marL="139700" lvl="0" indent="0" algn="just" rtl="0">
              <a:lnSpc>
                <a:spcPct val="150000"/>
              </a:lnSpc>
              <a:spcBef>
                <a:spcPts val="0"/>
              </a:spcBef>
              <a:spcAft>
                <a:spcPts val="0"/>
              </a:spcAft>
              <a:buSzPts val="1400"/>
              <a:buNone/>
            </a:pPr>
            <a:r>
              <a:rPr lang="lt-LT" sz="1400" dirty="0" smtClean="0"/>
              <a:t>1. DĖL </a:t>
            </a:r>
            <a:r>
              <a:rPr lang="lt-LT" sz="1400" dirty="0"/>
              <a:t>GAUTO RAŠTO APIE GALIMAI NETEISĖTO FINANSAVIMO SUSITARIMO, PASIRAŠYTO TARP VILNIAUS MIESTO SAVIVALDYBĖS IR UAB „VILNIAUS ŠILUMOS TINKLAI“ IR RIZIKOS FONDO.</a:t>
            </a:r>
            <a:endParaRPr sz="1400" dirty="0"/>
          </a:p>
          <a:p>
            <a:pPr marL="457200" lvl="0" indent="0" algn="just" rtl="0">
              <a:lnSpc>
                <a:spcPct val="150000"/>
              </a:lnSpc>
              <a:spcBef>
                <a:spcPts val="0"/>
              </a:spcBef>
              <a:spcAft>
                <a:spcPts val="0"/>
              </a:spcAft>
              <a:buSzPts val="1800"/>
              <a:buNone/>
            </a:pPr>
            <a:r>
              <a:rPr lang="lt-LT" sz="1400" b="1" dirty="0"/>
              <a:t>Išvados: </a:t>
            </a:r>
            <a:endParaRPr sz="1400" b="1" dirty="0"/>
          </a:p>
          <a:p>
            <a:pPr marL="457200" lvl="0" indent="0" algn="just" rtl="0">
              <a:lnSpc>
                <a:spcPct val="150000"/>
              </a:lnSpc>
              <a:spcBef>
                <a:spcPts val="0"/>
              </a:spcBef>
              <a:spcAft>
                <a:spcPts val="0"/>
              </a:spcAft>
              <a:buSzPts val="1800"/>
              <a:buNone/>
            </a:pPr>
            <a:r>
              <a:rPr lang="lt-LT" sz="1400" dirty="0"/>
              <a:t>Pritarti atlikto tyrimo „Dėl gauto rašto apie galimai neteisėto finansavimo susitarimo, pasirašyto tarp Vilniaus miesto savivaldybės ir UAB „Vilniaus šilumos tinklai“ ir rizikos fondo“ išvadoms su papildomais siūlymais.</a:t>
            </a:r>
            <a:endParaRPr sz="1400" dirty="0"/>
          </a:p>
          <a:p>
            <a:pPr marL="457200" lvl="0" indent="0" algn="just" rtl="0">
              <a:lnSpc>
                <a:spcPct val="150000"/>
              </a:lnSpc>
              <a:spcBef>
                <a:spcPts val="0"/>
              </a:spcBef>
              <a:spcAft>
                <a:spcPts val="0"/>
              </a:spcAft>
              <a:buSzPts val="1800"/>
              <a:buNone/>
            </a:pPr>
            <a:endParaRPr sz="1400" dirty="0"/>
          </a:p>
          <a:p>
            <a:pPr marL="139700" lvl="0" indent="0" algn="just" rtl="0">
              <a:lnSpc>
                <a:spcPct val="150000"/>
              </a:lnSpc>
              <a:spcBef>
                <a:spcPts val="0"/>
              </a:spcBef>
              <a:spcAft>
                <a:spcPts val="0"/>
              </a:spcAft>
              <a:buSzPts val="1400"/>
              <a:buNone/>
            </a:pPr>
            <a:r>
              <a:rPr lang="lt-LT" sz="1400" dirty="0" smtClean="0"/>
              <a:t>2. DĖL </a:t>
            </a:r>
            <a:r>
              <a:rPr lang="lt-LT" sz="1400" dirty="0"/>
              <a:t>GALIMAI NUSLĖPTO RAŠTO TYRIMO.</a:t>
            </a:r>
            <a:endParaRPr sz="1400" dirty="0"/>
          </a:p>
          <a:p>
            <a:pPr marL="457200" lvl="0" indent="0" algn="just" rtl="0">
              <a:lnSpc>
                <a:spcPct val="150000"/>
              </a:lnSpc>
              <a:spcBef>
                <a:spcPts val="0"/>
              </a:spcBef>
              <a:spcAft>
                <a:spcPts val="0"/>
              </a:spcAft>
              <a:buSzPts val="1800"/>
              <a:buNone/>
            </a:pPr>
            <a:r>
              <a:rPr lang="lt-LT" sz="1400" b="1" dirty="0"/>
              <a:t>Išvados: </a:t>
            </a:r>
            <a:endParaRPr sz="1400" b="1" dirty="0"/>
          </a:p>
          <a:p>
            <a:pPr marL="457200" lvl="0" indent="-317500" algn="just" rtl="0">
              <a:lnSpc>
                <a:spcPct val="150000"/>
              </a:lnSpc>
              <a:spcBef>
                <a:spcPts val="0"/>
              </a:spcBef>
              <a:spcAft>
                <a:spcPts val="0"/>
              </a:spcAft>
              <a:buSzPts val="1400"/>
              <a:buAutoNum type="arabicParenR"/>
            </a:pPr>
            <a:r>
              <a:rPr lang="lt-LT" sz="1400" dirty="0"/>
              <a:t>Atlikus tyrimą, visą turimą informaciją ir išvadas išdėstyti ir raštu atsakyti Tarybos narei R. Baškienei.</a:t>
            </a:r>
            <a:endParaRPr sz="1400" dirty="0"/>
          </a:p>
          <a:p>
            <a:pPr marL="457200" lvl="0" indent="-317500" algn="just" rtl="0">
              <a:lnSpc>
                <a:spcPct val="150000"/>
              </a:lnSpc>
              <a:spcBef>
                <a:spcPts val="0"/>
              </a:spcBef>
              <a:spcAft>
                <a:spcPts val="0"/>
              </a:spcAft>
              <a:buSzPts val="1400"/>
              <a:buAutoNum type="arabicParenR"/>
            </a:pPr>
            <a:r>
              <a:rPr lang="lt-LT" sz="1400" dirty="0"/>
              <a:t>Rekomenduoti Vilniaus miesto savivaldybės administracijai tobulinti dokumentų priėmimą ir išdavimą, siekiant skaidresnės ir aiškesnės gautų ir išduodamų dokumentų registravimo kontrolės</a:t>
            </a:r>
            <a:r>
              <a:rPr lang="lt-LT" sz="14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dirty="0">
                <a:solidFill>
                  <a:srgbClr val="3F3F3F"/>
                </a:solidFill>
                <a:latin typeface="Arial"/>
                <a:ea typeface="Arial"/>
                <a:cs typeface="Arial"/>
                <a:sym typeface="Arial"/>
              </a:rPr>
              <a:t>Komisijos veikla</a:t>
            </a:r>
            <a:endParaRPr sz="1800" b="1" dirty="0">
              <a:solidFill>
                <a:srgbClr val="3F3F3F"/>
              </a:solidFill>
              <a:latin typeface="Arial"/>
              <a:ea typeface="Arial"/>
              <a:cs typeface="Arial"/>
              <a:sym typeface="Arial"/>
            </a:endParaRPr>
          </a:p>
        </p:txBody>
      </p:sp>
      <p:cxnSp>
        <p:nvCxnSpPr>
          <p:cNvPr id="198" name="Google Shape;198;p3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9" name="Google Shape;199;p31"/>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endParaRPr lang="lt-LT" sz="1400" dirty="0" smtClean="0"/>
          </a:p>
        </p:txBody>
      </p:sp>
      <p:graphicFrame>
        <p:nvGraphicFramePr>
          <p:cNvPr id="2" name="Chart 1"/>
          <p:cNvGraphicFramePr/>
          <p:nvPr>
            <p:extLst>
              <p:ext uri="{D42A27DB-BD31-4B8C-83A1-F6EECF244321}">
                <p14:modId xmlns:p14="http://schemas.microsoft.com/office/powerpoint/2010/main" val="315725400"/>
              </p:ext>
            </p:extLst>
          </p:nvPr>
        </p:nvGraphicFramePr>
        <p:xfrm>
          <a:off x="1586630" y="2110984"/>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152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05" name="Google Shape;205;p32"/>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06" name="Google Shape;206;p32"/>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SzPts val="1800"/>
              <a:buNone/>
            </a:pPr>
            <a:r>
              <a:rPr lang="lt-LT" sz="1800" b="1" dirty="0"/>
              <a:t>Pradėti ir tęsiami tyrimai:</a:t>
            </a:r>
            <a:endParaRPr sz="1800" b="1" dirty="0"/>
          </a:p>
          <a:p>
            <a:pPr marL="457200" lvl="0" indent="-342900" algn="just" rtl="0">
              <a:lnSpc>
                <a:spcPct val="150000"/>
              </a:lnSpc>
              <a:spcBef>
                <a:spcPts val="0"/>
              </a:spcBef>
              <a:spcAft>
                <a:spcPts val="0"/>
              </a:spcAft>
              <a:buSzPts val="1800"/>
              <a:buAutoNum type="arabicPeriod"/>
            </a:pPr>
            <a:r>
              <a:rPr lang="lt-LT" sz="1800" dirty="0"/>
              <a:t>DĖL UAB „RINVEST“ IR UAB „GLOBALUS PROJEKTAVIMAS“ DAUGIABUČIŲ GYVENAMŲJŲ NAMŲ </a:t>
            </a:r>
            <a:r>
              <a:rPr lang="lt-LT" sz="1800" dirty="0" smtClean="0"/>
              <a:t>LAZDYNĖLIŲ </a:t>
            </a:r>
            <a:r>
              <a:rPr lang="lt-LT" sz="1800" dirty="0"/>
              <a:t>G. 57, VILNIUJE STATYBOS PROJEKTO INFORMACIJOS PATEIKIMO</a:t>
            </a:r>
            <a:r>
              <a:rPr lang="lt-LT" sz="1800" dirty="0" smtClean="0"/>
              <a:t>.</a:t>
            </a:r>
          </a:p>
          <a:p>
            <a:pPr marL="457200" lvl="0" indent="-342900" algn="just" rtl="0">
              <a:lnSpc>
                <a:spcPct val="150000"/>
              </a:lnSpc>
              <a:spcBef>
                <a:spcPts val="0"/>
              </a:spcBef>
              <a:spcAft>
                <a:spcPts val="0"/>
              </a:spcAft>
              <a:buSzPts val="1800"/>
              <a:buAutoNum type="arabicPeriod"/>
            </a:pPr>
            <a:endParaRPr sz="1800" dirty="0"/>
          </a:p>
          <a:p>
            <a:pPr marL="457200" lvl="0" indent="-342900" algn="just" rtl="0">
              <a:lnSpc>
                <a:spcPct val="150000"/>
              </a:lnSpc>
              <a:spcBef>
                <a:spcPts val="0"/>
              </a:spcBef>
              <a:spcAft>
                <a:spcPts val="0"/>
              </a:spcAft>
              <a:buSzPts val="1800"/>
              <a:buAutoNum type="arabicPeriod"/>
            </a:pPr>
            <a:r>
              <a:rPr lang="lt-LT" sz="1800" dirty="0"/>
              <a:t>DĖL VILNIAUS MIESTO SAVIVALDYBĖS ADMINISTRACIJOS IR UAB „VILNIAUS VYSTYMO KOMPANIJA“ VEIKSMŲ ĮVERTINIMO</a:t>
            </a:r>
            <a:r>
              <a:rPr lang="lt-LT" sz="1800" dirty="0" smtClean="0"/>
              <a:t>.</a:t>
            </a:r>
          </a:p>
          <a:p>
            <a:pPr marL="457200" lvl="0" indent="-342900" algn="just" rtl="0">
              <a:lnSpc>
                <a:spcPct val="150000"/>
              </a:lnSpc>
              <a:spcBef>
                <a:spcPts val="0"/>
              </a:spcBef>
              <a:spcAft>
                <a:spcPts val="0"/>
              </a:spcAft>
              <a:buSzPts val="1800"/>
              <a:buAutoNum type="arabicPeriod"/>
            </a:pPr>
            <a:endParaRPr sz="1800" dirty="0"/>
          </a:p>
          <a:p>
            <a:pPr lvl="0" algn="just">
              <a:lnSpc>
                <a:spcPct val="150000"/>
              </a:lnSpc>
              <a:spcBef>
                <a:spcPts val="0"/>
              </a:spcBef>
              <a:buAutoNum type="arabicPeriod"/>
            </a:pPr>
            <a:r>
              <a:rPr lang="en-GB" sz="1800" dirty="0"/>
              <a:t>DĖL UAB </a:t>
            </a:r>
            <a:r>
              <a:rPr lang="lt-LT" sz="1800" smtClean="0"/>
              <a:t>„</a:t>
            </a:r>
            <a:r>
              <a:rPr lang="en-GB" sz="1800" smtClean="0"/>
              <a:t>VILNIAUS </a:t>
            </a:r>
            <a:r>
              <a:rPr lang="en-GB" sz="1800" dirty="0"/>
              <a:t>VYSTYMO KOMPANIJA“ VYKDYTO MAŽOS VERTĖS PIRKIMO, ESANČIO ADRESU KONSTITUCIJOS PR. 3, VILNIUS, 19-20 AUKŠTO PATALPŲ REMONTO IR BALDŲ PIRKIMO, VIEŠŲJŲ PIRKIMŲ ĮVERTINIMO</a:t>
            </a:r>
            <a:endParaRPr sz="18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518</Words>
  <Application>Microsoft Office PowerPoint</Application>
  <PresentationFormat>On-screen Show (4:3)</PresentationFormat>
  <Paragraphs>54</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VILNIAUS MIESTO SAVIVALDYBĖS TARYBOS ANTIKORUPCIJOS KOMISIJA  Komisijos pirmininkas Vydūnas Sadauskas Komisijos sekretorė Gintarė Sladkevičiūtė</vt:lpstr>
      <vt:lpstr>2019 M. GEGUŽĖS MĖN. - 2020 M. BALANDŽIO MĖN. VEIKLOS ATASKAITA</vt:lpstr>
      <vt:lpstr>Antikorupcijos komisijos narių lankomumas</vt:lpstr>
      <vt:lpstr>Komisijos veikla</vt:lpstr>
      <vt:lpstr>Komisijos veikla</vt:lpstr>
      <vt:lpstr>Komisijos veikla</vt:lpstr>
      <vt:lpstr>Komisijos veikla</vt:lpstr>
      <vt:lpstr>Komisijos veikla</vt:lpstr>
      <vt:lpstr>Komisijos veikla</vt:lpstr>
      <vt:lpstr>VILNIAUS MIESTO SAVIVALDYBĖS TARYBOS ANTIKORUPCIJOS KOMISIJA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MIESTO SAVIVALDYBĖS TARYBOS ANTIKORUPCIJOS KOMISIJA</dc:title>
  <cp:lastModifiedBy>Jons</cp:lastModifiedBy>
  <cp:revision>12</cp:revision>
  <dcterms:modified xsi:type="dcterms:W3CDTF">2020-06-01T06:59:05Z</dcterms:modified>
</cp:coreProperties>
</file>