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hiSQg1rtpBp3mPPS4N+61lby1R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56c58254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c56c58254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ef1b79ef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cef1b79ef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5" name="Google Shape;9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1" name="Google Shape;10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 name="Google Shape;107;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2" name="Google Shape;132;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3" name="Google Shape;133;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0" name="Google Shape;1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685800" y="1674054"/>
            <a:ext cx="7772400" cy="288387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a:solidFill>
                  <a:schemeClr val="lt1"/>
                </a:solidFill>
                <a:latin typeface="Arial"/>
                <a:ea typeface="Arial"/>
                <a:cs typeface="Arial"/>
                <a:sym typeface="Arial"/>
              </a:rPr>
              <a:t>VILNIAUS MIESTO SAVIVALDYBĖS TARYBOS ANTIKORUPCIJOS KOMISIJA</a:t>
            </a:r>
            <a:br>
              <a:rPr lang="lt-LT" sz="2800" b="1">
                <a:solidFill>
                  <a:schemeClr val="lt1"/>
                </a:solidFill>
                <a:latin typeface="Arial"/>
                <a:ea typeface="Arial"/>
                <a:cs typeface="Arial"/>
                <a:sym typeface="Arial"/>
              </a:rPr>
            </a:br>
            <a:br>
              <a:rPr lang="lt-LT" sz="28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pirmininkas Vydūnas Sadauskas</a:t>
            </a:r>
            <a:br>
              <a:rPr lang="lt-LT" sz="1400" b="1">
                <a:solidFill>
                  <a:schemeClr val="lt1"/>
                </a:solidFill>
                <a:latin typeface="Arial"/>
                <a:ea typeface="Arial"/>
                <a:cs typeface="Arial"/>
                <a:sym typeface="Arial"/>
              </a:rPr>
            </a:b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nariai:</a:t>
            </a: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Deimantė Rimkutė, Sergej Popov, Liutauras Kazlavickas, Edita Šiško, Skirmantas Tumelis, Romasis Vaitekūnas, Eugenijus Bulavas, Daiva Sinkuvienė, Alfonsas Ambrazas, Jonas Viesulas</a:t>
            </a:r>
            <a:br>
              <a:rPr lang="lt-LT" sz="1400" b="1">
                <a:solidFill>
                  <a:schemeClr val="lt1"/>
                </a:solidFill>
                <a:latin typeface="Arial"/>
                <a:ea typeface="Arial"/>
                <a:cs typeface="Arial"/>
                <a:sym typeface="Arial"/>
              </a:rPr>
            </a:br>
            <a:br>
              <a:rPr lang="lt-LT" sz="1400" b="1">
                <a:solidFill>
                  <a:schemeClr val="lt1"/>
                </a:solidFill>
                <a:latin typeface="Arial"/>
                <a:ea typeface="Arial"/>
                <a:cs typeface="Arial"/>
                <a:sym typeface="Arial"/>
              </a:rPr>
            </a:br>
            <a:r>
              <a:rPr lang="lt-LT" sz="1400" b="1">
                <a:solidFill>
                  <a:schemeClr val="lt1"/>
                </a:solidFill>
                <a:latin typeface="Arial"/>
                <a:ea typeface="Arial"/>
                <a:cs typeface="Arial"/>
                <a:sym typeface="Arial"/>
              </a:rPr>
              <a:t>Komisijos sekretorė Gintarė Sladkevičiūtė</a:t>
            </a:r>
            <a:br>
              <a:rPr lang="lt-LT" sz="1400" b="1">
                <a:solidFill>
                  <a:schemeClr val="lt1"/>
                </a:solidFill>
                <a:latin typeface="Arial"/>
                <a:ea typeface="Arial"/>
                <a:cs typeface="Arial"/>
                <a:sym typeface="Arial"/>
              </a:rPr>
            </a:br>
            <a:endParaRPr sz="1400" b="1">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8"/>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26" name="Google Shape;226;p8"/>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
        <p:nvSpPr>
          <p:cNvPr id="227" name="Google Shape;22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endParaRPr sz="1600"/>
          </a:p>
          <a:p>
            <a:pPr marL="0" lvl="0" indent="0" algn="just" rtl="0">
              <a:lnSpc>
                <a:spcPct val="150000"/>
              </a:lnSpc>
              <a:spcBef>
                <a:spcPts val="0"/>
              </a:spcBef>
              <a:spcAft>
                <a:spcPts val="0"/>
              </a:spcAft>
              <a:buSzPts val="1800"/>
              <a:buNone/>
            </a:pPr>
            <a:r>
              <a:rPr lang="lt-LT" sz="1800" b="1"/>
              <a:t>         </a:t>
            </a:r>
            <a:r>
              <a:rPr lang="lt-LT" sz="1800" b="1">
                <a:latin typeface="Calibri"/>
                <a:ea typeface="Calibri"/>
                <a:cs typeface="Calibri"/>
                <a:sym typeface="Calibri"/>
              </a:rPr>
              <a:t>Apsvarstyta:</a:t>
            </a:r>
            <a:endParaRPr sz="1800" b="1">
              <a:latin typeface="Calibri"/>
              <a:ea typeface="Calibri"/>
              <a:cs typeface="Calibri"/>
              <a:sym typeface="Calibri"/>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Vilniaus miesto savivaldybės Kontrolės ir audito tarnybos 2019 m. veiklos ataskaita;</a:t>
            </a:r>
            <a:endParaRPr sz="1800">
              <a:latin typeface="Calibri"/>
              <a:ea typeface="Calibri"/>
              <a:cs typeface="Calibri"/>
              <a:sym typeface="Calibri"/>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Antikorupcijos komisijos veiklos nuostatų pakeitimai;</a:t>
            </a:r>
            <a:endParaRPr sz="1800">
              <a:latin typeface="Calibri"/>
              <a:ea typeface="Calibri"/>
              <a:cs typeface="Calibri"/>
              <a:sym typeface="Calibri"/>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Antikorupcijos komisijos sekretorės grąžinimas į pareigas;</a:t>
            </a:r>
            <a:endParaRPr sz="1800">
              <a:latin typeface="Calibri"/>
              <a:ea typeface="Calibri"/>
              <a:cs typeface="Calibri"/>
              <a:sym typeface="Calibri"/>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Antikorupcijos komisijos darbo tvarka, narių lankomumas, posėdžių protokolų viešinimas;</a:t>
            </a:r>
            <a:endParaRPr/>
          </a:p>
          <a:p>
            <a:pPr marL="457200" lvl="0" indent="-342900" algn="just" rtl="0">
              <a:lnSpc>
                <a:spcPct val="150000"/>
              </a:lnSpc>
              <a:spcBef>
                <a:spcPts val="0"/>
              </a:spcBef>
              <a:spcAft>
                <a:spcPts val="0"/>
              </a:spcAft>
              <a:buSzPts val="1800"/>
              <a:buChar char="•"/>
            </a:pPr>
            <a:r>
              <a:rPr lang="lt-LT" sz="1800">
                <a:latin typeface="Calibri"/>
                <a:ea typeface="Calibri"/>
                <a:cs typeface="Calibri"/>
                <a:sym typeface="Calibri"/>
              </a:rPr>
              <a:t>Bendradarbiavimas su Vilniaus miesto savivaldybės Kontrolės ir audito tarnyba;</a:t>
            </a:r>
            <a:endParaRPr/>
          </a:p>
          <a:p>
            <a:pPr marL="457200" lvl="0" indent="-342900" algn="just" rtl="0">
              <a:lnSpc>
                <a:spcPct val="150000"/>
              </a:lnSpc>
              <a:spcBef>
                <a:spcPts val="0"/>
              </a:spcBef>
              <a:spcAft>
                <a:spcPts val="0"/>
              </a:spcAft>
              <a:buSzPts val="1800"/>
              <a:buChar char="•"/>
            </a:pPr>
            <a:r>
              <a:rPr lang="lt-LT" sz="1800"/>
              <a:t>Antikorupcijos komisijos metinė veiklos ataskaita.</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33" name="Google Shape;233;p10"/>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34" name="Google Shape;234;p10"/>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252095" algn="just" rtl="0">
              <a:lnSpc>
                <a:spcPct val="150000"/>
              </a:lnSpc>
              <a:spcBef>
                <a:spcPts val="0"/>
              </a:spcBef>
              <a:spcAft>
                <a:spcPts val="0"/>
              </a:spcAft>
              <a:buSzPts val="1800"/>
              <a:buNone/>
            </a:pPr>
            <a:r>
              <a:rPr lang="lt-LT" sz="1800" b="1"/>
              <a:t>Pradėti ir tęsiami tyrimai:</a:t>
            </a:r>
            <a:endParaRPr sz="1800" b="1"/>
          </a:p>
          <a:p>
            <a:pPr marL="457200" lvl="0" indent="-342900" algn="just" rtl="0">
              <a:lnSpc>
                <a:spcPct val="150000"/>
              </a:lnSpc>
              <a:spcBef>
                <a:spcPts val="0"/>
              </a:spcBef>
              <a:spcAft>
                <a:spcPts val="0"/>
              </a:spcAft>
              <a:buSzPts val="1800"/>
              <a:buAutoNum type="arabicPeriod"/>
            </a:pPr>
            <a:r>
              <a:rPr lang="lt-LT" sz="1800">
                <a:latin typeface="Calibri"/>
                <a:ea typeface="Calibri"/>
                <a:cs typeface="Calibri"/>
                <a:sym typeface="Calibri"/>
              </a:rPr>
              <a:t>DĖL VILNIAUS MIESTO SAVIVALDYBĖS BENDRAJAME PLANE NUMATYTOS ŠIAURINĖS GATVĖS PROJEKTO VYSTYMO IR VYKDYMO ETAPŲ SKAIDRUMO (suorganizuota plati diskusija su Šeškinės ir Fabijoniškių mikrorajonų bendruomenių atstovais, kreiptasi į atsakingas valstybės institucijas, vyksta klausimo dėl Šeškinės Ozo kraštovaizdžio draustinio statuso įteisinimo nagrinėjimas su Savivaldybės administracija).</a:t>
            </a:r>
            <a:endParaRPr sz="1800">
              <a:latin typeface="Calibri"/>
              <a:ea typeface="Calibri"/>
              <a:cs typeface="Calibri"/>
              <a:sym typeface="Calibri"/>
            </a:endParaRPr>
          </a:p>
          <a:p>
            <a:pPr marL="457200" lvl="0" indent="-342900" algn="just" rtl="0">
              <a:lnSpc>
                <a:spcPct val="150000"/>
              </a:lnSpc>
              <a:spcBef>
                <a:spcPts val="0"/>
              </a:spcBef>
              <a:spcAft>
                <a:spcPts val="0"/>
              </a:spcAft>
              <a:buSzPts val="1800"/>
              <a:buFont typeface="Arial"/>
              <a:buAutoNum type="arabicPeriod"/>
            </a:pPr>
            <a:r>
              <a:rPr lang="lt-LT" sz="1800">
                <a:latin typeface="Calibri"/>
                <a:ea typeface="Calibri"/>
                <a:cs typeface="Calibri"/>
                <a:sym typeface="Calibri"/>
              </a:rPr>
              <a:t>DĖL GALIMOS KORUPCIJOS VILNIAUS MIESTO SAVIVALDYBĖS ADMINISTRACIJOJE VYKDANT NAMO PIRKIMĄ GELVADIŠKIŲ G. 70 (priimti tarpiniai sprendimai ir prašymai Savivaldybės administracijai pateikti informaciją).</a:t>
            </a:r>
            <a:endParaRPr>
              <a:latin typeface="Calibri"/>
              <a:ea typeface="Calibri"/>
              <a:cs typeface="Calibri"/>
              <a:sym typeface="Calibri"/>
            </a:endParaRPr>
          </a:p>
          <a:p>
            <a:pPr marL="457200" lvl="0" indent="-342900" algn="just" rtl="0">
              <a:lnSpc>
                <a:spcPct val="150000"/>
              </a:lnSpc>
              <a:spcBef>
                <a:spcPts val="0"/>
              </a:spcBef>
              <a:spcAft>
                <a:spcPts val="0"/>
              </a:spcAft>
              <a:buSzPts val="1800"/>
              <a:buFont typeface="Arial"/>
              <a:buAutoNum type="arabicPeriod"/>
            </a:pPr>
            <a:r>
              <a:rPr lang="lt-LT" sz="1800">
                <a:latin typeface="Calibri"/>
                <a:ea typeface="Calibri"/>
                <a:cs typeface="Calibri"/>
                <a:sym typeface="Calibri"/>
              </a:rPr>
              <a:t>DĖL GALIMAI KORUPCINIŲ VEIKSMŲ VILNIAUS MIESTO SAVIVALDYBĖS ADMINISTRACIJOJE (priimti tarpiniai sprendimai).</a:t>
            </a:r>
            <a:endParaRPr>
              <a:latin typeface="Calibri"/>
              <a:ea typeface="Calibri"/>
              <a:cs typeface="Calibri"/>
              <a:sym typeface="Calibri"/>
            </a:endParaRPr>
          </a:p>
          <a:p>
            <a:pPr marL="457200" lvl="0" indent="-228600" algn="just" rtl="0">
              <a:lnSpc>
                <a:spcPct val="150000"/>
              </a:lnSpc>
              <a:spcBef>
                <a:spcPts val="0"/>
              </a:spcBef>
              <a:spcAft>
                <a:spcPts val="0"/>
              </a:spcAft>
              <a:buSzPts val="1800"/>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1"/>
          <p:cNvSpPr txBox="1">
            <a:spLocks noGrp="1"/>
          </p:cNvSpPr>
          <p:nvPr>
            <p:ph type="ctrTitle"/>
          </p:nvPr>
        </p:nvSpPr>
        <p:spPr>
          <a:xfrm>
            <a:off x="685800" y="844062"/>
            <a:ext cx="7772400" cy="126609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1800" b="1" dirty="0">
                <a:solidFill>
                  <a:schemeClr val="lt1"/>
                </a:solidFill>
                <a:latin typeface="Arial"/>
                <a:ea typeface="Arial"/>
                <a:cs typeface="Arial"/>
                <a:sym typeface="Arial"/>
              </a:rPr>
              <a:t>VILNIAUS MIESTO SAVIVALDYBĖS TARYBOS </a:t>
            </a:r>
            <a:br>
              <a:rPr lang="lt-LT" sz="1800" b="1" dirty="0">
                <a:solidFill>
                  <a:schemeClr val="lt1"/>
                </a:solidFill>
                <a:latin typeface="Arial"/>
                <a:ea typeface="Arial"/>
                <a:cs typeface="Arial"/>
                <a:sym typeface="Arial"/>
              </a:rPr>
            </a:br>
            <a:r>
              <a:rPr lang="lt-LT" sz="1800" b="1" dirty="0">
                <a:solidFill>
                  <a:schemeClr val="lt1"/>
                </a:solidFill>
                <a:latin typeface="Arial"/>
                <a:ea typeface="Arial"/>
                <a:cs typeface="Arial"/>
                <a:sym typeface="Arial"/>
              </a:rPr>
              <a:t>ANTIKORUPCIJOS KOMISIJA</a:t>
            </a:r>
          </a:p>
        </p:txBody>
      </p:sp>
      <p:pic>
        <p:nvPicPr>
          <p:cNvPr id="3" name="Paveikslėlis 2">
            <a:extLst>
              <a:ext uri="{FF2B5EF4-FFF2-40B4-BE49-F238E27FC236}">
                <a16:creationId xmlns:a16="http://schemas.microsoft.com/office/drawing/2014/main" id="{0E26AAA2-DF2E-49D3-924C-37A4505E165A}"/>
              </a:ext>
            </a:extLst>
          </p:cNvPr>
          <p:cNvPicPr>
            <a:picLocks noChangeAspect="1"/>
          </p:cNvPicPr>
          <p:nvPr/>
        </p:nvPicPr>
        <p:blipFill>
          <a:blip r:embed="rId4"/>
          <a:stretch>
            <a:fillRect/>
          </a:stretch>
        </p:blipFill>
        <p:spPr>
          <a:xfrm>
            <a:off x="393895" y="1969478"/>
            <a:ext cx="8412480" cy="4719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
          <p:cNvSpPr txBox="1">
            <a:spLocks noGrp="1"/>
          </p:cNvSpPr>
          <p:nvPr>
            <p:ph type="ctrTitle"/>
          </p:nvPr>
        </p:nvSpPr>
        <p:spPr>
          <a:xfrm>
            <a:off x="3059832" y="1988840"/>
            <a:ext cx="3168352" cy="25947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a:solidFill>
                  <a:schemeClr val="lt1"/>
                </a:solidFill>
                <a:latin typeface="Arial"/>
                <a:ea typeface="Arial"/>
                <a:cs typeface="Arial"/>
                <a:sym typeface="Arial"/>
              </a:rPr>
              <a:t>2020 M. GEGUŽĖS MĖN. - 2021 M. BALANDŽIO MĖN. VEIKLOS ATASKAITA</a:t>
            </a:r>
            <a:endParaRPr sz="2800" b="1">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Antikorupcijos komisijos narių lankomumas (%)</a:t>
            </a:r>
            <a:endParaRPr sz="1800" b="1">
              <a:solidFill>
                <a:srgbClr val="3F3F3F"/>
              </a:solidFill>
              <a:latin typeface="Arial"/>
              <a:ea typeface="Arial"/>
              <a:cs typeface="Arial"/>
              <a:sym typeface="Arial"/>
            </a:endParaRPr>
          </a:p>
        </p:txBody>
      </p:sp>
      <p:cxnSp>
        <p:nvCxnSpPr>
          <p:cNvPr id="170" name="Google Shape;170;p3"/>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pic>
        <p:nvPicPr>
          <p:cNvPr id="171" name="Google Shape;171;p3" title="Chart"/>
          <p:cNvPicPr preferRelativeResize="0"/>
          <p:nvPr/>
        </p:nvPicPr>
        <p:blipFill rotWithShape="1">
          <a:blip r:embed="rId4">
            <a:alphaModFix/>
          </a:blip>
          <a:srcRect/>
          <a:stretch/>
        </p:blipFill>
        <p:spPr>
          <a:xfrm>
            <a:off x="530275" y="1746850"/>
            <a:ext cx="8038799" cy="4971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sp>
        <p:nvSpPr>
          <p:cNvPr id="177" name="Google Shape;177;p4"/>
          <p:cNvSpPr txBox="1">
            <a:spLocks noGrp="1"/>
          </p:cNvSpPr>
          <p:nvPr>
            <p:ph type="body" idx="1"/>
          </p:nvPr>
        </p:nvSpPr>
        <p:spPr>
          <a:xfrm>
            <a:off x="899592" y="1772816"/>
            <a:ext cx="7920880" cy="452596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800"/>
              <a:buNone/>
            </a:pPr>
            <a:r>
              <a:rPr lang="lt-LT" sz="1600"/>
              <a:t>Per ataskaitinį laikotarpį suorganizuoti </a:t>
            </a:r>
            <a:r>
              <a:rPr lang="lt-LT" sz="1600" b="1"/>
              <a:t>5 Komisijos posėdžiai, apsvarstyti 28 klausimai.</a:t>
            </a:r>
            <a:endParaRPr sz="1600" b="1"/>
          </a:p>
          <a:p>
            <a:pPr marL="342900" lvl="0" indent="0" algn="just" rtl="0">
              <a:lnSpc>
                <a:spcPct val="150000"/>
              </a:lnSpc>
              <a:spcBef>
                <a:spcPts val="0"/>
              </a:spcBef>
              <a:spcAft>
                <a:spcPts val="0"/>
              </a:spcAft>
              <a:buSzPts val="1800"/>
              <a:buNone/>
            </a:pPr>
            <a:endParaRPr sz="1600" b="1"/>
          </a:p>
          <a:p>
            <a:pPr marL="0" lvl="0" indent="0" algn="just" rtl="0">
              <a:lnSpc>
                <a:spcPct val="150000"/>
              </a:lnSpc>
              <a:spcBef>
                <a:spcPts val="0"/>
              </a:spcBef>
              <a:spcAft>
                <a:spcPts val="0"/>
              </a:spcAft>
              <a:buSzPts val="1800"/>
              <a:buNone/>
            </a:pPr>
            <a:r>
              <a:rPr lang="lt-LT" sz="1600" b="1"/>
              <a:t>        Komisijos posėdžių kviestiniai dalyviai</a:t>
            </a:r>
            <a:r>
              <a:rPr lang="lt-LT" sz="1600"/>
              <a:t>:</a:t>
            </a:r>
            <a:endParaRPr sz="1600"/>
          </a:p>
          <a:p>
            <a:pPr marL="342900" lvl="0" indent="-317500" algn="just" rtl="0">
              <a:lnSpc>
                <a:spcPct val="150000"/>
              </a:lnSpc>
              <a:spcBef>
                <a:spcPts val="0"/>
              </a:spcBef>
              <a:spcAft>
                <a:spcPts val="0"/>
              </a:spcAft>
              <a:buSzPts val="1400"/>
              <a:buFont typeface="Calibri"/>
              <a:buChar char="•"/>
            </a:pPr>
            <a:r>
              <a:rPr lang="lt-LT" sz="1600"/>
              <a:t>Vilniaus miesto savivaldybės administracijos darbuotojai; </a:t>
            </a:r>
            <a:endParaRPr sz="1600"/>
          </a:p>
          <a:p>
            <a:pPr marL="342900" lvl="0" indent="-317500" algn="just" rtl="0">
              <a:lnSpc>
                <a:spcPct val="150000"/>
              </a:lnSpc>
              <a:spcBef>
                <a:spcPts val="0"/>
              </a:spcBef>
              <a:spcAft>
                <a:spcPts val="0"/>
              </a:spcAft>
              <a:buSzPts val="1400"/>
              <a:buFont typeface="Calibri"/>
              <a:buChar char="•"/>
            </a:pPr>
            <a:r>
              <a:rPr lang="lt-LT" sz="1600">
                <a:latin typeface="Calibri"/>
                <a:ea typeface="Calibri"/>
                <a:cs typeface="Calibri"/>
                <a:sym typeface="Calibri"/>
              </a:rPr>
              <a:t>Savivaldybės kontrolieriaus pavaduotoja</a:t>
            </a:r>
            <a:r>
              <a:rPr lang="lt-LT" sz="1600"/>
              <a:t>;</a:t>
            </a:r>
            <a:endParaRPr/>
          </a:p>
          <a:p>
            <a:pPr marL="342900" lvl="0" indent="-317500" algn="just" rtl="0">
              <a:lnSpc>
                <a:spcPct val="150000"/>
              </a:lnSpc>
              <a:spcBef>
                <a:spcPts val="0"/>
              </a:spcBef>
              <a:spcAft>
                <a:spcPts val="0"/>
              </a:spcAft>
              <a:buSzPts val="1400"/>
              <a:buFont typeface="Calibri"/>
              <a:buChar char="•"/>
            </a:pPr>
            <a:r>
              <a:rPr lang="lt-LT" sz="1600"/>
              <a:t>Skundų pareiškėjai/atsakovai;</a:t>
            </a:r>
            <a:endParaRPr sz="1600"/>
          </a:p>
          <a:p>
            <a:pPr marL="342900" lvl="0" indent="-317500" algn="just" rtl="0">
              <a:lnSpc>
                <a:spcPct val="150000"/>
              </a:lnSpc>
              <a:spcBef>
                <a:spcPts val="0"/>
              </a:spcBef>
              <a:spcAft>
                <a:spcPts val="0"/>
              </a:spcAft>
              <a:buSzPts val="1400"/>
              <a:buFont typeface="Calibri"/>
              <a:buChar char="•"/>
            </a:pPr>
            <a:r>
              <a:rPr lang="lt-LT" sz="1600"/>
              <a:t>Bendruomenių atstovai</a:t>
            </a:r>
            <a:endParaRPr sz="16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Clr>
                <a:schemeClr val="dk1"/>
              </a:buClr>
              <a:buSzPts val="1100"/>
              <a:buFont typeface="Arial"/>
              <a:buNone/>
            </a:pPr>
            <a:r>
              <a:rPr lang="lt-LT" sz="1600" b="1"/>
              <a:t>Bendradarbiauta/kreiptasi į 7 institucijas/įstaigas pagal nagrinėtus klausimus: </a:t>
            </a:r>
            <a:endParaRPr/>
          </a:p>
          <a:p>
            <a:pPr marL="0" lvl="0" indent="0" algn="just" rtl="0">
              <a:lnSpc>
                <a:spcPct val="150000"/>
              </a:lnSpc>
              <a:spcBef>
                <a:spcPts val="0"/>
              </a:spcBef>
              <a:spcAft>
                <a:spcPts val="0"/>
              </a:spcAft>
              <a:buClr>
                <a:schemeClr val="dk1"/>
              </a:buClr>
              <a:buSzPts val="1100"/>
              <a:buFont typeface="Arial"/>
              <a:buNone/>
            </a:pPr>
            <a:r>
              <a:rPr lang="lt-LT" sz="1600"/>
              <a:t>Vilniaus apygardos prokuratūra, LR Aplinkos ministerija, LR Seimo kanceliarija, Specialiųjų tyrimų tarnyba, Viešųjų pirkimų tarnyba, Valstybinė duomenų apsaugos inspekcija, UAB „Vilniaus vystymo kompanija“</a:t>
            </a:r>
            <a:endParaRPr sz="16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400"/>
          </a:p>
          <a:p>
            <a:pPr marL="0" lvl="0" indent="0" algn="just" rtl="0">
              <a:lnSpc>
                <a:spcPct val="150000"/>
              </a:lnSpc>
              <a:spcBef>
                <a:spcPts val="0"/>
              </a:spcBef>
              <a:spcAft>
                <a:spcPts val="0"/>
              </a:spcAft>
              <a:buSzPts val="1800"/>
              <a:buNone/>
            </a:pPr>
            <a:endParaRPr sz="1200">
              <a:latin typeface="Times New Roman"/>
              <a:ea typeface="Times New Roman"/>
              <a:cs typeface="Times New Roman"/>
              <a:sym typeface="Times New Roman"/>
            </a:endParaRPr>
          </a:p>
          <a:p>
            <a:pPr marL="0" lvl="0" indent="0" algn="just" rtl="0">
              <a:lnSpc>
                <a:spcPct val="100000"/>
              </a:lnSpc>
              <a:spcBef>
                <a:spcPts val="360"/>
              </a:spcBef>
              <a:spcAft>
                <a:spcPts val="0"/>
              </a:spcAft>
              <a:buSzPts val="1800"/>
              <a:buNone/>
            </a:pPr>
            <a:endParaRPr/>
          </a:p>
        </p:txBody>
      </p:sp>
      <p:cxnSp>
        <p:nvCxnSpPr>
          <p:cNvPr id="178" name="Google Shape;178;p4"/>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84" name="Google Shape;184;p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85" name="Google Shape;185;p5"/>
          <p:cNvSpPr txBox="1">
            <a:spLocks noGrp="1"/>
          </p:cNvSpPr>
          <p:nvPr>
            <p:ph type="body" idx="1"/>
          </p:nvPr>
        </p:nvSpPr>
        <p:spPr>
          <a:xfrm>
            <a:off x="457200" y="1484784"/>
            <a:ext cx="8229600" cy="5099316"/>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1800"/>
              <a:buNone/>
            </a:pPr>
            <a:r>
              <a:rPr lang="lt-LT" sz="1400" b="1"/>
              <a:t>Atlikti tyrimai:</a:t>
            </a:r>
            <a:endParaRPr sz="1400" b="1"/>
          </a:p>
          <a:p>
            <a:pPr marL="139700" lvl="0" indent="0" algn="just" rtl="0">
              <a:lnSpc>
                <a:spcPct val="150000"/>
              </a:lnSpc>
              <a:spcBef>
                <a:spcPts val="0"/>
              </a:spcBef>
              <a:spcAft>
                <a:spcPts val="0"/>
              </a:spcAft>
              <a:buSzPts val="1400"/>
              <a:buNone/>
            </a:pPr>
            <a:r>
              <a:rPr lang="lt-LT" sz="1400"/>
              <a:t>1. </a:t>
            </a:r>
            <a:r>
              <a:rPr lang="lt-LT" sz="1400">
                <a:latin typeface="Calibri"/>
                <a:ea typeface="Calibri"/>
                <a:cs typeface="Calibri"/>
                <a:sym typeface="Calibri"/>
              </a:rPr>
              <a:t>DĖL GALIMAI NETEISĖTAI UAB „RINVEST“ IR UAB „GLOBALUS PROJEKTAVIMAS“  VYKDOMO DAUGIABUČIŲ GYVENAMŲJŲ NAMŲ LAZDYNĖLIŲ G. 57, VILNIUJE, STATYBOS PROJEKTO.</a:t>
            </a:r>
            <a:endParaRPr sz="1400">
              <a:latin typeface="Calibri"/>
              <a:ea typeface="Calibri"/>
              <a:cs typeface="Calibri"/>
              <a:sym typeface="Calibri"/>
            </a:endParaRPr>
          </a:p>
          <a:p>
            <a:pPr marL="457200" lvl="0" indent="0" algn="just" rtl="0">
              <a:lnSpc>
                <a:spcPct val="150000"/>
              </a:lnSpc>
              <a:spcBef>
                <a:spcPts val="0"/>
              </a:spcBef>
              <a:spcAft>
                <a:spcPts val="0"/>
              </a:spcAft>
              <a:buSzPts val="1800"/>
              <a:buNone/>
            </a:pPr>
            <a:r>
              <a:rPr lang="lt-LT" sz="1400" b="1"/>
              <a:t>Rezultatai: </a:t>
            </a:r>
            <a:r>
              <a:rPr lang="lt-LT" sz="1400">
                <a:latin typeface="Calibri"/>
                <a:ea typeface="Calibri"/>
                <a:cs typeface="Calibri"/>
                <a:sym typeface="Calibri"/>
              </a:rPr>
              <a:t>Lazdynėlių gerovės bendruomenės vadovui pateiktas Vyriausiojo miesto architekto skyriaus atsakymas į skundą bei rekomenduota dėl statybų teisėtumo klausimų kreiptis į Valstybinę teritorijų planavimo ir statybos inspekciją</a:t>
            </a:r>
            <a:r>
              <a:rPr lang="lt-LT" sz="1400"/>
              <a:t>.</a:t>
            </a:r>
            <a:endParaRPr/>
          </a:p>
          <a:p>
            <a:pPr marL="457200" lvl="0" indent="0" algn="just" rtl="0">
              <a:lnSpc>
                <a:spcPct val="150000"/>
              </a:lnSpc>
              <a:spcBef>
                <a:spcPts val="0"/>
              </a:spcBef>
              <a:spcAft>
                <a:spcPts val="0"/>
              </a:spcAft>
              <a:buSzPts val="1800"/>
              <a:buNone/>
            </a:pPr>
            <a:r>
              <a:rPr lang="lt-LT" sz="1400"/>
              <a:t>Valstybinė teritorijų planavimo ir statybos inspekcija konstatavo, jog statybą leidžiantis dokumentas išduotas neteisėtai ir, remiantis nustatytais pažeidimais, kreipsis į teismą dėl Vilniaus miesto savivaldybės išduoto statybą leidžiančio dokumento panaikinimo.</a:t>
            </a:r>
            <a:endParaRPr sz="1400"/>
          </a:p>
          <a:p>
            <a:pPr marL="139700" lvl="0" indent="0" algn="just" rtl="0">
              <a:lnSpc>
                <a:spcPct val="150000"/>
              </a:lnSpc>
              <a:spcBef>
                <a:spcPts val="0"/>
              </a:spcBef>
              <a:spcAft>
                <a:spcPts val="0"/>
              </a:spcAft>
              <a:buSzPts val="1400"/>
              <a:buNone/>
            </a:pPr>
            <a:r>
              <a:rPr lang="lt-LT" sz="1400"/>
              <a:t>2. </a:t>
            </a:r>
            <a:r>
              <a:rPr lang="lt-LT" sz="1400">
                <a:latin typeface="Calibri"/>
                <a:ea typeface="Calibri"/>
                <a:cs typeface="Calibri"/>
                <a:sym typeface="Calibri"/>
              </a:rPr>
              <a:t>DĖL UAB „VILNIAUS VYSTYMO KOMPANIJA“ VYKDYTO MAŽOS VERTĖS PIRKIMO, ESANČIO ADRESU KONSTITUCIJOS PR. 3, VILNIUS, 19-20 AUKŠTO PATALPŲ REMONTO IR BALDŲ PIRKIMO, VIEŠŲJŲ PIRKIMŲ ĮVERTINIMO.</a:t>
            </a:r>
            <a:endParaRPr sz="1400">
              <a:latin typeface="Calibri"/>
              <a:ea typeface="Calibri"/>
              <a:cs typeface="Calibri"/>
              <a:sym typeface="Calibri"/>
            </a:endParaRPr>
          </a:p>
          <a:p>
            <a:pPr marL="457200" lvl="0" indent="0" algn="just" rtl="0">
              <a:lnSpc>
                <a:spcPct val="150000"/>
              </a:lnSpc>
              <a:spcBef>
                <a:spcPts val="0"/>
              </a:spcBef>
              <a:spcAft>
                <a:spcPts val="0"/>
              </a:spcAft>
              <a:buSzPts val="1800"/>
              <a:buNone/>
            </a:pPr>
            <a:r>
              <a:rPr lang="lt-LT" sz="1400" b="1"/>
              <a:t>Rezultatai: </a:t>
            </a:r>
            <a:r>
              <a:rPr lang="lt-LT" sz="1400"/>
              <a:t>UAB „Vilniaus vystymo kompanijai“ pateiktos rekomendacijos dėl neskelbiamos apklausos pirkimų organizavimo bei prašymai teikti grįžtamąjį ryšį.</a:t>
            </a:r>
            <a:endParaRPr/>
          </a:p>
          <a:p>
            <a:pPr marL="457200" lvl="0" indent="0" algn="just" rtl="0">
              <a:lnSpc>
                <a:spcPct val="150000"/>
              </a:lnSpc>
              <a:spcBef>
                <a:spcPts val="0"/>
              </a:spcBef>
              <a:spcAft>
                <a:spcPts val="0"/>
              </a:spcAft>
              <a:buSzPts val="1800"/>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gc56c58254a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91" name="Google Shape;191;gc56c58254a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92" name="Google Shape;192;gc56c58254a_0_1"/>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400"/>
              <a:buFont typeface="Arial"/>
              <a:buNone/>
            </a:pPr>
            <a:r>
              <a:rPr lang="lt-LT" sz="1400" b="1"/>
              <a:t>Atlikti tyrimai:</a:t>
            </a:r>
            <a:endParaRPr sz="1400"/>
          </a:p>
          <a:p>
            <a:pPr marL="139700" lvl="0" indent="0" algn="just" rtl="0">
              <a:lnSpc>
                <a:spcPct val="150000"/>
              </a:lnSpc>
              <a:spcBef>
                <a:spcPts val="0"/>
              </a:spcBef>
              <a:spcAft>
                <a:spcPts val="0"/>
              </a:spcAft>
              <a:buClr>
                <a:schemeClr val="dk1"/>
              </a:buClr>
              <a:buSzPts val="1400"/>
              <a:buFont typeface="Arial"/>
              <a:buNone/>
            </a:pPr>
            <a:r>
              <a:rPr lang="lt-LT" sz="1400"/>
              <a:t>3. DĖL VILNIAUS MIESTO SAVIVALDYBĖS ADMINISTRACIJOS IR UAB „VILNIAUS VYSTYMO KOMPANIJA“ VEIKSMŲ ĮVERTINIMO (PROFSĄJUNGŲ RŪMAI).</a:t>
            </a:r>
            <a:endParaRPr sz="1400"/>
          </a:p>
          <a:p>
            <a:pPr marL="457200" lvl="0" indent="0" algn="just" rtl="0">
              <a:lnSpc>
                <a:spcPct val="150000"/>
              </a:lnSpc>
              <a:spcBef>
                <a:spcPts val="0"/>
              </a:spcBef>
              <a:spcAft>
                <a:spcPts val="0"/>
              </a:spcAft>
              <a:buClr>
                <a:schemeClr val="dk1"/>
              </a:buClr>
              <a:buSzPts val="1800"/>
              <a:buFont typeface="Arial"/>
              <a:buNone/>
            </a:pPr>
            <a:r>
              <a:rPr lang="lt-LT" sz="1400" b="1"/>
              <a:t>Rezultatai: </a:t>
            </a:r>
            <a:endParaRPr/>
          </a:p>
          <a:p>
            <a:pPr marL="709295" lvl="0" indent="-252093" algn="just" rtl="0">
              <a:lnSpc>
                <a:spcPct val="150000"/>
              </a:lnSpc>
              <a:spcBef>
                <a:spcPts val="0"/>
              </a:spcBef>
              <a:spcAft>
                <a:spcPts val="0"/>
              </a:spcAft>
              <a:buSzPts val="1800"/>
              <a:buChar char="•"/>
            </a:pPr>
            <a:r>
              <a:rPr lang="lt-LT" sz="1400"/>
              <a:t>Kreipimasis į Vilniaus apygardos prokuratūrą su prašymu pradėti viešojo intereso gynimo procedūrą dėl galimai padarytos žalos, vykdant Profsąjungų rūmų griovimo darbų viešąjį pirkimą. Vilniaus apygardos prokuratūra priėmė nutarimą atsisakyti taikyti viešojo intereso gynimo priemones.</a:t>
            </a:r>
            <a:endParaRPr/>
          </a:p>
          <a:p>
            <a:pPr marL="709295" lvl="0" indent="-252093" algn="just" rtl="0">
              <a:lnSpc>
                <a:spcPct val="150000"/>
              </a:lnSpc>
              <a:spcBef>
                <a:spcPts val="0"/>
              </a:spcBef>
              <a:spcAft>
                <a:spcPts val="0"/>
              </a:spcAft>
              <a:buSzPts val="1800"/>
              <a:buChar char="•"/>
            </a:pPr>
            <a:r>
              <a:rPr lang="lt-LT" sz="1400"/>
              <a:t>Pateiktos rekomendacijos UAB „Vilniaus vystymo kompanijai“, kuri, šias įgyvendindama, pakeitė Bendrovės Viešųjų pirkimų planavimo, inicijavimo, organizavimo, atlikimo ir atskaitomybės tvarkos aprašą.</a:t>
            </a:r>
            <a:endParaRPr sz="1400"/>
          </a:p>
          <a:p>
            <a:pPr marL="457202" lvl="0" indent="0" algn="just" rtl="0">
              <a:lnSpc>
                <a:spcPct val="150000"/>
              </a:lnSpc>
              <a:spcBef>
                <a:spcPts val="0"/>
              </a:spcBef>
              <a:spcAft>
                <a:spcPts val="0"/>
              </a:spcAft>
              <a:buSzPts val="1800"/>
              <a:buNone/>
            </a:pPr>
            <a:endParaRPr sz="1400">
              <a:latin typeface="Calibri"/>
              <a:ea typeface="Calibri"/>
              <a:cs typeface="Calibri"/>
              <a:sym typeface="Calibri"/>
            </a:endParaRPr>
          </a:p>
          <a:p>
            <a:pPr marL="457202" lvl="0" indent="0" algn="just" rtl="0">
              <a:lnSpc>
                <a:spcPct val="150000"/>
              </a:lnSpc>
              <a:spcBef>
                <a:spcPts val="0"/>
              </a:spcBef>
              <a:spcAft>
                <a:spcPts val="0"/>
              </a:spcAft>
              <a:buSzPts val="1800"/>
              <a:buNone/>
            </a:pPr>
            <a:r>
              <a:rPr lang="lt-LT" sz="1400">
                <a:latin typeface="Calibri"/>
                <a:ea typeface="Calibri"/>
                <a:cs typeface="Calibri"/>
                <a:sym typeface="Calibri"/>
              </a:rPr>
              <a:t>4. DĖL KORUPCIJOS APRAIŠKŲ VŠĮ GREITOSIOS MEDICINOS PAGALBOS STOTIES VADOVYBĖJE.</a:t>
            </a:r>
            <a:endParaRPr/>
          </a:p>
          <a:p>
            <a:pPr marL="457200" lvl="0" indent="0" algn="just" rtl="0">
              <a:lnSpc>
                <a:spcPct val="150000"/>
              </a:lnSpc>
              <a:spcBef>
                <a:spcPts val="0"/>
              </a:spcBef>
              <a:spcAft>
                <a:spcPts val="0"/>
              </a:spcAft>
              <a:buClr>
                <a:schemeClr val="dk1"/>
              </a:buClr>
              <a:buSzPts val="1800"/>
              <a:buFont typeface="Arial"/>
              <a:buNone/>
            </a:pPr>
            <a:r>
              <a:rPr lang="lt-LT" sz="1400" b="1"/>
              <a:t>Rezultatai: </a:t>
            </a:r>
            <a:r>
              <a:rPr lang="lt-LT" sz="1400">
                <a:latin typeface="Calibri"/>
                <a:ea typeface="Calibri"/>
                <a:cs typeface="Calibri"/>
                <a:sym typeface="Calibri"/>
              </a:rPr>
              <a:t>Pateiktos rekomendacijos Savivaldybės administracijai ir VšĮ Greitosios medicinos pagalbos stoties direktoriui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7"/>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98" name="Google Shape;198;p7"/>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99" name="Google Shape;199;p7"/>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a:t>           Rekomendacijos:</a:t>
            </a:r>
            <a:endParaRPr sz="1800" b="1"/>
          </a:p>
          <a:p>
            <a:pPr marL="457200" lvl="0" indent="-317500" algn="just" rtl="0">
              <a:lnSpc>
                <a:spcPct val="150000"/>
              </a:lnSpc>
              <a:spcBef>
                <a:spcPts val="0"/>
              </a:spcBef>
              <a:spcAft>
                <a:spcPts val="0"/>
              </a:spcAft>
              <a:buSzPts val="1400"/>
              <a:buFont typeface="Calibri"/>
              <a:buChar char="•"/>
            </a:pPr>
            <a:r>
              <a:rPr lang="lt-LT" sz="1800">
                <a:latin typeface="Calibri"/>
                <a:ea typeface="Calibri"/>
                <a:cs typeface="Calibri"/>
                <a:sym typeface="Calibri"/>
              </a:rPr>
              <a:t>Siekiant išvengti žalos valstybei, rekomenduota UAB „Vilniaus vystymo kompanijai“, prieš organizuojant neskelbiamos apklausos pirkimus, gauti kontroliuojančio subjekto sutikimą.</a:t>
            </a:r>
            <a:endParaRPr/>
          </a:p>
          <a:p>
            <a:pPr marL="457200" lvl="0" indent="-317500" algn="just" rtl="0">
              <a:lnSpc>
                <a:spcPct val="150000"/>
              </a:lnSpc>
              <a:spcBef>
                <a:spcPts val="0"/>
              </a:spcBef>
              <a:spcAft>
                <a:spcPts val="0"/>
              </a:spcAft>
              <a:buSzPts val="1400"/>
              <a:buFont typeface="Calibri"/>
              <a:buChar char="•"/>
            </a:pPr>
            <a:r>
              <a:rPr lang="lt-LT" sz="1800">
                <a:latin typeface="Calibri"/>
                <a:ea typeface="Calibri"/>
                <a:cs typeface="Calibri"/>
                <a:sym typeface="Calibri"/>
              </a:rPr>
              <a:t>Rekomenduota UAB „Vilniaus vystymo kompanijai“, organizuojant didelės vertės ir/ar specifinius viešuosius pirkimus, kreiptis į ekspertus, kurie padėtų organizuoti viešojo pirkimo procedūrą, bei keisti tvarkas, siekiant ateityje išvengti žalos padarymo</a:t>
            </a:r>
            <a:endParaRPr/>
          </a:p>
          <a:p>
            <a:pPr marL="457200" lvl="0" indent="-317500" algn="just" rtl="0">
              <a:lnSpc>
                <a:spcPct val="150000"/>
              </a:lnSpc>
              <a:spcBef>
                <a:spcPts val="0"/>
              </a:spcBef>
              <a:spcAft>
                <a:spcPts val="0"/>
              </a:spcAft>
              <a:buSzPts val="1400"/>
              <a:buFont typeface="Calibri"/>
              <a:buChar char="•"/>
            </a:pPr>
            <a:r>
              <a:rPr lang="lt-LT" sz="1800">
                <a:latin typeface="Calibri"/>
                <a:ea typeface="Calibri"/>
                <a:cs typeface="Calibri"/>
                <a:sym typeface="Calibri"/>
              </a:rPr>
              <a:t>Rekomenduota Savivaldybės administracijai sukurti tvarką, kurios pagalba, vykdant pirkimus skelbiamų derybų, t. y. viešo konkurso būdu, būtų turimas kontrolinis turto vertinimo patikrinimo mechanizmas</a:t>
            </a:r>
            <a:endParaRPr sz="1400">
              <a:latin typeface="Calibri"/>
              <a:ea typeface="Calibri"/>
              <a:cs typeface="Calibri"/>
              <a:sym typeface="Calibri"/>
            </a:endParaRPr>
          </a:p>
        </p:txBody>
      </p:sp>
      <p:pic>
        <p:nvPicPr>
          <p:cNvPr id="200" name="Google Shape;200;p7">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01" name="Google Shape;201;p7">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02" name="Google Shape;202;p7">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gcef1b79efd_0_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08" name="Google Shape;208;gcef1b79efd_0_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09" name="Google Shape;209;gcef1b79efd_0_5"/>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lt-LT" sz="1800" b="1"/>
              <a:t>      </a:t>
            </a:r>
            <a:endParaRPr sz="1800" b="1"/>
          </a:p>
          <a:p>
            <a:pPr marL="0" lvl="0" indent="0" algn="just" rtl="0">
              <a:lnSpc>
                <a:spcPct val="150000"/>
              </a:lnSpc>
              <a:spcBef>
                <a:spcPts val="0"/>
              </a:spcBef>
              <a:spcAft>
                <a:spcPts val="0"/>
              </a:spcAft>
              <a:buClr>
                <a:schemeClr val="dk1"/>
              </a:buClr>
              <a:buSzPts val="1100"/>
              <a:buFont typeface="Arial"/>
              <a:buNone/>
            </a:pPr>
            <a:r>
              <a:rPr lang="lt-LT" sz="1800" b="1"/>
              <a:t>         Rekomendacijos:</a:t>
            </a:r>
            <a:endParaRPr sz="1800" b="1"/>
          </a:p>
          <a:p>
            <a:pPr marL="457200" lvl="0" indent="-317500" algn="just" rtl="0">
              <a:lnSpc>
                <a:spcPct val="150000"/>
              </a:lnSpc>
              <a:spcBef>
                <a:spcPts val="0"/>
              </a:spcBef>
              <a:spcAft>
                <a:spcPts val="0"/>
              </a:spcAft>
              <a:buClr>
                <a:srgbClr val="888888"/>
              </a:buClr>
              <a:buSzPts val="1400"/>
              <a:buFont typeface="Calibri"/>
              <a:buChar char="•"/>
            </a:pPr>
            <a:r>
              <a:rPr lang="lt-LT" sz="1800"/>
              <a:t>Rekomenduota Savivaldybės administracijai paskirti mediatorių konflikto tarp VšĮ Greitosios medicinos pagalbos stoties direktoriaus ir VšĮ Greitosios medicinos pagalbos stoties darbuotojų profesinės sąjungos pirmininko sprendimui</a:t>
            </a:r>
            <a:endParaRPr>
              <a:solidFill>
                <a:srgbClr val="888888"/>
              </a:solidFill>
            </a:endParaRPr>
          </a:p>
          <a:p>
            <a:pPr marL="457200" lvl="0" indent="-317500" algn="just" rtl="0">
              <a:lnSpc>
                <a:spcPct val="150000"/>
              </a:lnSpc>
              <a:spcBef>
                <a:spcPts val="0"/>
              </a:spcBef>
              <a:spcAft>
                <a:spcPts val="0"/>
              </a:spcAft>
              <a:buClr>
                <a:srgbClr val="888888"/>
              </a:buClr>
              <a:buSzPts val="1400"/>
              <a:buFont typeface="Calibri"/>
              <a:buChar char="•"/>
            </a:pPr>
            <a:r>
              <a:rPr lang="lt-LT" sz="1800"/>
              <a:t>Rekomenduota VšĮ Greitosios medicinos pagalbos stoties direktoriui vengti sudaryti išankstinius neatlygintinus sandorius, laikytis teisės aktų reikalavimų</a:t>
            </a:r>
            <a:endParaRPr sz="1800" b="1"/>
          </a:p>
        </p:txBody>
      </p:sp>
      <p:pic>
        <p:nvPicPr>
          <p:cNvPr id="210" name="Google Shape;210;gcef1b79efd_0_5">
            <a:hlinkClick r:id="rId4" action="ppaction://hlinksldjump"/>
          </p:cNvPr>
          <p:cNvPicPr preferRelativeResize="0"/>
          <p:nvPr/>
        </p:nvPicPr>
        <p:blipFill rotWithShape="1">
          <a:blip r:embed="rId5">
            <a:alphaModFix/>
          </a:blip>
          <a:srcRect/>
          <a:stretch/>
        </p:blipFill>
        <p:spPr>
          <a:xfrm>
            <a:off x="-4364502" y="3653852"/>
            <a:ext cx="2286000" cy="1714500"/>
          </a:xfrm>
          <a:prstGeom prst="rect">
            <a:avLst/>
          </a:prstGeom>
          <a:noFill/>
          <a:ln>
            <a:noFill/>
          </a:ln>
        </p:spPr>
      </p:pic>
      <p:pic>
        <p:nvPicPr>
          <p:cNvPr id="211" name="Google Shape;211;gcef1b79efd_0_5">
            <a:hlinkClick r:id="rId4" action="ppaction://hlinksldjump"/>
          </p:cNvPr>
          <p:cNvPicPr preferRelativeResize="0"/>
          <p:nvPr/>
        </p:nvPicPr>
        <p:blipFill rotWithShape="1">
          <a:blip r:embed="rId5">
            <a:alphaModFix/>
          </a:blip>
          <a:srcRect/>
          <a:stretch/>
        </p:blipFill>
        <p:spPr>
          <a:xfrm>
            <a:off x="-4212102" y="3806252"/>
            <a:ext cx="2286000" cy="1714500"/>
          </a:xfrm>
          <a:prstGeom prst="rect">
            <a:avLst/>
          </a:prstGeom>
          <a:noFill/>
          <a:ln>
            <a:noFill/>
          </a:ln>
        </p:spPr>
      </p:pic>
      <p:pic>
        <p:nvPicPr>
          <p:cNvPr id="212" name="Google Shape;212;gcef1b79efd_0_5">
            <a:hlinkClick r:id="rId4" action="ppaction://hlinksldjump"/>
          </p:cNvPr>
          <p:cNvPicPr preferRelativeResize="0"/>
          <p:nvPr/>
        </p:nvPicPr>
        <p:blipFill rotWithShape="1">
          <a:blip r:embed="rId5">
            <a:alphaModFix/>
          </a:blip>
          <a:srcRect/>
          <a:stretch/>
        </p:blipFill>
        <p:spPr>
          <a:xfrm>
            <a:off x="-4087702" y="3930652"/>
            <a:ext cx="22860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218" name="Google Shape;218;p9"/>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219" name="Google Shape;219;p9"/>
          <p:cNvSpPr txBox="1">
            <a:spLocks noGrp="1"/>
          </p:cNvSpPr>
          <p:nvPr>
            <p:ph type="body" idx="1"/>
          </p:nvPr>
        </p:nvSpPr>
        <p:spPr>
          <a:xfrm>
            <a:off x="457200" y="1600200"/>
            <a:ext cx="8229600" cy="4983900"/>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1800"/>
              <a:buNone/>
            </a:pPr>
            <a:endParaRPr sz="1400"/>
          </a:p>
        </p:txBody>
      </p:sp>
      <p:pic>
        <p:nvPicPr>
          <p:cNvPr id="220" name="Google Shape;220;p9" title="Chart"/>
          <p:cNvPicPr preferRelativeResize="0"/>
          <p:nvPr/>
        </p:nvPicPr>
        <p:blipFill>
          <a:blip r:embed="rId4">
            <a:alphaModFix/>
          </a:blip>
          <a:stretch>
            <a:fillRect/>
          </a:stretch>
        </p:blipFill>
        <p:spPr>
          <a:xfrm>
            <a:off x="971600" y="1812325"/>
            <a:ext cx="7368700" cy="45596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725</Words>
  <Application>Microsoft Office PowerPoint</Application>
  <PresentationFormat>Demonstracija ekrane (4:3)</PresentationFormat>
  <Paragraphs>60</Paragraphs>
  <Slides>12</Slides>
  <Notes>12</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12</vt:i4>
      </vt:variant>
    </vt:vector>
  </HeadingPairs>
  <TitlesOfParts>
    <vt:vector size="17" baseType="lpstr">
      <vt:lpstr>Arial</vt:lpstr>
      <vt:lpstr>Calibri</vt:lpstr>
      <vt:lpstr>Times New Roman</vt:lpstr>
      <vt:lpstr>Office Theme</vt:lpstr>
      <vt:lpstr>1_Office Theme</vt:lpstr>
      <vt:lpstr>VILNIAUS MIESTO SAVIVALDYBĖS TARYBOS ANTIKORUPCIJOS KOMISIJA  Komisijos pirmininkas Vydūnas Sadauskas  Komisijos nariai: Deimantė Rimkutė, Sergej Popov, Liutauras Kazlavickas, Edita Šiško, Skirmantas Tumelis, Romasis Vaitekūnas, Eugenijus Bulavas, Daiva Sinkuvienė, Alfonsas Ambrazas, Jonas Viesulas  Komisijos sekretorė Gintarė Sladkevičiūtė </vt:lpstr>
      <vt:lpstr>2020 M. GEGUŽĖS MĖN. - 2021 M. BALANDŽIO MĖN. VEIKLOS ATASKAITA</vt:lpstr>
      <vt:lpstr>Antikorupcijos komisijos narių lankomumas (%)</vt:lpstr>
      <vt:lpstr>Komisijos veikla</vt:lpstr>
      <vt:lpstr>Komisijos veikla</vt:lpstr>
      <vt:lpstr>Komisijos veikla</vt:lpstr>
      <vt:lpstr>Komisijos veikla</vt:lpstr>
      <vt:lpstr>Komisijos veikla</vt:lpstr>
      <vt:lpstr>Komisijos veikla</vt:lpstr>
      <vt:lpstr>Komisijos veikla</vt:lpstr>
      <vt:lpstr>Komisijos veikla</vt:lpstr>
      <vt:lpstr>VILNIAUS MIESTO SAVIVALDYBĖS TARYBOS  ANTIKORUPCIJOS KOMISIJA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VILNIAUS MIESTO SAVIVALDYBĖS TARYBOS ANTIKORUPCIJOS KOMISIJA  Komisijos pirmininkas Vydūnas Sadauskas  Komisijos nariai: Deimantė Rimkutė, Sergej Popov, Liutauras Kazlavickas, Edita Šiško, Skirmantas Tumelis, Romasis Vaitekūnas, Eugenijus Bulavas, Daiva Sinkuvienė, Alfonsas Ambrazas, Jonas Viesulas  Komisijos sekretorė Gintarė Sladkevičiūtė </dc:title>
  <dc:creator>Gintarė Sladkevičiūtė</dc:creator>
  <cp:lastModifiedBy>Gintarė Sladkevičiūtė</cp:lastModifiedBy>
  <cp:revision>2</cp:revision>
  <dcterms:modified xsi:type="dcterms:W3CDTF">2021-04-28T09:07:26Z</dcterms:modified>
</cp:coreProperties>
</file>