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11" userDrawn="1">
          <p15:clr>
            <a:srgbClr val="A4A3A4"/>
          </p15:clr>
        </p15:guide>
        <p15:guide id="4" pos="7469" userDrawn="1">
          <p15:clr>
            <a:srgbClr val="A4A3A4"/>
          </p15:clr>
        </p15:guide>
        <p15:guide id="5" orient="horz" pos="572" userDrawn="1">
          <p15:clr>
            <a:srgbClr val="A4A3A4"/>
          </p15:clr>
        </p15:guide>
        <p15:guide id="6" orient="horz" pos="187" userDrawn="1">
          <p15:clr>
            <a:srgbClr val="A4A3A4"/>
          </p15:clr>
        </p15:guide>
        <p15:guide id="7" orient="horz" pos="4156" userDrawn="1">
          <p15:clr>
            <a:srgbClr val="A4A3A4"/>
          </p15:clr>
        </p15:guide>
        <p15:guide id="8" pos="51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C875F0-D5B9-4A46-8174-CC28D6E1CCFE}" v="17" dt="2024-02-19T12:03:22.3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7" y="787"/>
      </p:cViewPr>
      <p:guideLst>
        <p:guide orient="horz" pos="2160"/>
        <p:guide pos="3840"/>
        <p:guide pos="211"/>
        <p:guide pos="7469"/>
        <p:guide orient="horz" pos="572"/>
        <p:guide orient="horz" pos="187"/>
        <p:guide orient="horz" pos="4156"/>
        <p:guide pos="51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ynas Zdanavičius | WALLESS" userId="02b5096b-8e96-4d00-9a3f-ac8cea155049" providerId="ADAL" clId="{61C875F0-D5B9-4A46-8174-CC28D6E1CCFE}"/>
    <pc:docChg chg="undo custSel modSld">
      <pc:chgData name="Martynas Zdanavičius | WALLESS" userId="02b5096b-8e96-4d00-9a3f-ac8cea155049" providerId="ADAL" clId="{61C875F0-D5B9-4A46-8174-CC28D6E1CCFE}" dt="2024-02-19T12:03:21.259" v="342" actId="478"/>
      <pc:docMkLst>
        <pc:docMk/>
      </pc:docMkLst>
      <pc:sldChg chg="addSp delSp modSp mod">
        <pc:chgData name="Martynas Zdanavičius | WALLESS" userId="02b5096b-8e96-4d00-9a3f-ac8cea155049" providerId="ADAL" clId="{61C875F0-D5B9-4A46-8174-CC28D6E1CCFE}" dt="2024-02-19T12:03:21.259" v="342" actId="478"/>
        <pc:sldMkLst>
          <pc:docMk/>
          <pc:sldMk cId="114203878" sldId="257"/>
        </pc:sldMkLst>
        <pc:spChg chg="mod">
          <ac:chgData name="Martynas Zdanavičius | WALLESS" userId="02b5096b-8e96-4d00-9a3f-ac8cea155049" providerId="ADAL" clId="{61C875F0-D5B9-4A46-8174-CC28D6E1CCFE}" dt="2024-02-07T12:49:33.115" v="10" actId="1036"/>
          <ac:spMkLst>
            <pc:docMk/>
            <pc:sldMk cId="114203878" sldId="257"/>
            <ac:spMk id="2" creationId="{4B227C8F-CF50-6E8C-0F4A-323188BBE226}"/>
          </ac:spMkLst>
        </pc:spChg>
        <pc:spChg chg="mod">
          <ac:chgData name="Martynas Zdanavičius | WALLESS" userId="02b5096b-8e96-4d00-9a3f-ac8cea155049" providerId="ADAL" clId="{61C875F0-D5B9-4A46-8174-CC28D6E1CCFE}" dt="2024-02-08T08:38:49.158" v="316" actId="20577"/>
          <ac:spMkLst>
            <pc:docMk/>
            <pc:sldMk cId="114203878" sldId="257"/>
            <ac:spMk id="3" creationId="{4E62FB1E-4F26-C429-C936-D9C7CDADBEB8}"/>
          </ac:spMkLst>
        </pc:spChg>
        <pc:graphicFrameChg chg="mod modGraphic">
          <ac:chgData name="Martynas Zdanavičius | WALLESS" userId="02b5096b-8e96-4d00-9a3f-ac8cea155049" providerId="ADAL" clId="{61C875F0-D5B9-4A46-8174-CC28D6E1CCFE}" dt="2024-02-08T08:50:43.443" v="337" actId="20577"/>
          <ac:graphicFrameMkLst>
            <pc:docMk/>
            <pc:sldMk cId="114203878" sldId="257"/>
            <ac:graphicFrameMk id="4" creationId="{18FF6A0D-AAF8-91DE-6927-A178D5882FAF}"/>
          </ac:graphicFrameMkLst>
        </pc:graphicFrameChg>
        <pc:picChg chg="mod">
          <ac:chgData name="Martynas Zdanavičius | WALLESS" userId="02b5096b-8e96-4d00-9a3f-ac8cea155049" providerId="ADAL" clId="{61C875F0-D5B9-4A46-8174-CC28D6E1CCFE}" dt="2024-02-07T12:57:21.057" v="191" actId="1076"/>
          <ac:picMkLst>
            <pc:docMk/>
            <pc:sldMk cId="114203878" sldId="257"/>
            <ac:picMk id="5" creationId="{237D8984-0B0C-9910-D6A7-5AC356614D39}"/>
          </ac:picMkLst>
        </pc:picChg>
        <pc:picChg chg="add del mod">
          <ac:chgData name="Martynas Zdanavičius | WALLESS" userId="02b5096b-8e96-4d00-9a3f-ac8cea155049" providerId="ADAL" clId="{61C875F0-D5B9-4A46-8174-CC28D6E1CCFE}" dt="2024-02-19T12:03:21.259" v="342" actId="478"/>
          <ac:picMkLst>
            <pc:docMk/>
            <pc:sldMk cId="114203878" sldId="257"/>
            <ac:picMk id="6" creationId="{F9AB68D8-64CD-4575-9349-DDFBD4409A6C}"/>
          </ac:picMkLst>
        </pc:picChg>
        <pc:picChg chg="add del mod">
          <ac:chgData name="Martynas Zdanavičius | WALLESS" userId="02b5096b-8e96-4d00-9a3f-ac8cea155049" providerId="ADAL" clId="{61C875F0-D5B9-4A46-8174-CC28D6E1CCFE}" dt="2024-02-19T12:03:21.259" v="342" actId="478"/>
          <ac:picMkLst>
            <pc:docMk/>
            <pc:sldMk cId="114203878" sldId="257"/>
            <ac:picMk id="1026" creationId="{38EC4BD0-E491-13AA-2416-A4AF6AA849A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A40ED8-5139-40D2-B123-3523E859347B}" type="datetimeFigureOut">
              <a:rPr lang="en-US" smtClean="0"/>
              <a:t>2/19/2024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43555-23BD-47E0-93F0-0A2648E00540}" type="slidenum">
              <a:rPr lang="en-US" smtClean="0"/>
              <a:t>‹#›</a:t>
            </a:fld>
            <a:endParaRPr lang="en-US"/>
          </a:p>
        </p:txBody>
      </p:sp>
    </p:spTree>
    <p:extLst>
      <p:ext uri="{BB962C8B-B14F-4D97-AF65-F5344CB8AC3E}">
        <p14:creationId xmlns:p14="http://schemas.microsoft.com/office/powerpoint/2010/main" val="291243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643555-23BD-47E0-93F0-0A2648E00540}" type="slidenum">
              <a:rPr lang="en-US" smtClean="0"/>
              <a:t>1</a:t>
            </a:fld>
            <a:endParaRPr lang="en-US"/>
          </a:p>
        </p:txBody>
      </p:sp>
    </p:spTree>
    <p:extLst>
      <p:ext uri="{BB962C8B-B14F-4D97-AF65-F5344CB8AC3E}">
        <p14:creationId xmlns:p14="http://schemas.microsoft.com/office/powerpoint/2010/main" val="3530243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2A9A-E00E-12C9-EC7F-AA0B19FF08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295168-CD95-91BA-435E-C6178559C9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20D730-6904-4E5D-B326-4AC88B761E44}"/>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F4A9BC56-C3FE-B19F-222C-DA71539100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EB560-E87B-2683-BCFF-C971F44A279E}"/>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2941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A2E1B-82BE-D4EC-90A1-2D38385A5F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DEA162-24A7-33D3-55E4-ACB05539D8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BB80D-13C0-47DC-39EB-A0FDFB4802B9}"/>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12202B39-F50F-CE90-1E12-EB6596C534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7E95FF-855B-407F-A4DB-B8793D87184A}"/>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1121524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9AB56A-38C2-8AD9-E9E2-E62B5BB3ED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1C9307-1033-25D4-A14B-B3A916344D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484AE3-4FF3-3B3A-2961-EE6C3856290A}"/>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1B833B17-1E13-82F5-C88F-1D4E494BA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0B4B36-CE9D-DA4F-226F-9514B9076B94}"/>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3430787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CE29F-08C6-4FA9-DF87-1D86C3D34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596100-9B29-2A86-DD92-005DB63905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789B46-48CD-C7B8-0072-2BCC042EE5BF}"/>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5EAE78F5-D842-1FCC-2E07-ED4EA303DD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787A70-E3E0-3E07-B497-B5392FC8672F}"/>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3650852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4EA00-8CCE-B155-F9A1-F4E6401497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21706FF-6140-5427-BFE2-A240011F60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76BF0C-032D-CEDA-B68C-3633ADF5115F}"/>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F86D2A27-CD29-4309-9BE6-58F6CF5157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844909-5F3E-C483-30BC-DC650B554AB6}"/>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124587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A605-B240-5883-CD5F-D6E6F1F627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B0E9BF-9EB4-7C4F-5E16-5F1E90B23E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9F740F-5E66-440F-E8AB-BAEAE6B3BE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7BC915-53FD-9C20-4C63-7CE66BD9E1A2}"/>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6" name="Footer Placeholder 5">
            <a:extLst>
              <a:ext uri="{FF2B5EF4-FFF2-40B4-BE49-F238E27FC236}">
                <a16:creationId xmlns:a16="http://schemas.microsoft.com/office/drawing/2014/main" id="{EF74DE60-3726-22A5-686D-E501C59C0E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9F60A2-42CB-09F4-A348-34A0B1BD6604}"/>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223667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671E5-DC2E-872F-0768-06E7B9A16F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28A033-BCD8-78D9-DA23-C14AED21A3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AE02E7-204D-D1AD-B3D5-280D0AFDAD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620FE2-BEBD-083F-50A2-CAE9F44C16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9F6E6E-C5A6-0744-88EC-FB31E7A47A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5225A7-DBC8-584F-1D3A-73E2D140A09D}"/>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8" name="Footer Placeholder 7">
            <a:extLst>
              <a:ext uri="{FF2B5EF4-FFF2-40B4-BE49-F238E27FC236}">
                <a16:creationId xmlns:a16="http://schemas.microsoft.com/office/drawing/2014/main" id="{9A22D3C0-44E8-0344-CBBC-66C5241E80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60DF39-294D-A3A2-55ED-9C3B57B23836}"/>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354330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C8706-4702-6733-A894-93C10FBA36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0956BB-67AC-01D2-93AD-4F872372EFB0}"/>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4" name="Footer Placeholder 3">
            <a:extLst>
              <a:ext uri="{FF2B5EF4-FFF2-40B4-BE49-F238E27FC236}">
                <a16:creationId xmlns:a16="http://schemas.microsoft.com/office/drawing/2014/main" id="{6D079EBF-8C12-2E3C-EDEE-DFAD51D9CA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F0CAE-8C39-96D6-DADF-3AEF1EF1F809}"/>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1429753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19451E-4F28-446A-31E8-2D779945E11D}"/>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3" name="Footer Placeholder 2">
            <a:extLst>
              <a:ext uri="{FF2B5EF4-FFF2-40B4-BE49-F238E27FC236}">
                <a16:creationId xmlns:a16="http://schemas.microsoft.com/office/drawing/2014/main" id="{E6D9A589-D185-AB01-67F8-BBCD0E91F9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CF112DF-5969-BA69-4348-1BF659C7AE32}"/>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283249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AD3AD-E551-750A-59CE-BCEDA90ABA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FD2A4E-F0CA-8244-D7D5-C6D4014F87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B48313-32CA-0F18-13B9-9CA491E6E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3610ED-B12A-B114-2120-2CAA07C8F24A}"/>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6" name="Footer Placeholder 5">
            <a:extLst>
              <a:ext uri="{FF2B5EF4-FFF2-40B4-BE49-F238E27FC236}">
                <a16:creationId xmlns:a16="http://schemas.microsoft.com/office/drawing/2014/main" id="{BDE62CD9-3946-8B3C-077A-7F19BAD7E8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2C67C-F4A9-15F7-4913-E28BDBC5ECF7}"/>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103443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543AB-376D-4386-CC8A-51C7E6CC4F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329B71-C317-F31B-E62C-08EC0921CA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E97682-E269-7E96-4528-B29AF7B19D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2ABD02-7376-5E13-190E-34E60004A4D1}"/>
              </a:ext>
            </a:extLst>
          </p:cNvPr>
          <p:cNvSpPr>
            <a:spLocks noGrp="1"/>
          </p:cNvSpPr>
          <p:nvPr>
            <p:ph type="dt" sz="half" idx="10"/>
          </p:nvPr>
        </p:nvSpPr>
        <p:spPr/>
        <p:txBody>
          <a:bodyPr/>
          <a:lstStyle/>
          <a:p>
            <a:fld id="{40BBD483-F098-4E85-AA41-1E549A234082}" type="datetimeFigureOut">
              <a:rPr lang="en-US" smtClean="0"/>
              <a:t>2/19/2024</a:t>
            </a:fld>
            <a:endParaRPr lang="en-US"/>
          </a:p>
        </p:txBody>
      </p:sp>
      <p:sp>
        <p:nvSpPr>
          <p:cNvPr id="6" name="Footer Placeholder 5">
            <a:extLst>
              <a:ext uri="{FF2B5EF4-FFF2-40B4-BE49-F238E27FC236}">
                <a16:creationId xmlns:a16="http://schemas.microsoft.com/office/drawing/2014/main" id="{55CDF41B-2ECC-0DAC-2702-054C09367C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CA5514-5867-7B89-A984-BEF59AE908B5}"/>
              </a:ext>
            </a:extLst>
          </p:cNvPr>
          <p:cNvSpPr>
            <a:spLocks noGrp="1"/>
          </p:cNvSpPr>
          <p:nvPr>
            <p:ph type="sldNum" sz="quarter" idx="12"/>
          </p:nvPr>
        </p:nvSpPr>
        <p:spPr/>
        <p:txBody>
          <a:bodyPr/>
          <a:lstStyle/>
          <a:p>
            <a:fld id="{D6BF9B5E-FA27-43CA-A6A4-B6E762F7126B}" type="slidenum">
              <a:rPr lang="en-US" smtClean="0"/>
              <a:t>‹#›</a:t>
            </a:fld>
            <a:endParaRPr lang="en-US"/>
          </a:p>
        </p:txBody>
      </p:sp>
    </p:spTree>
    <p:extLst>
      <p:ext uri="{BB962C8B-B14F-4D97-AF65-F5344CB8AC3E}">
        <p14:creationId xmlns:p14="http://schemas.microsoft.com/office/powerpoint/2010/main" val="1161090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A404D7-B1BE-C8F7-74E2-AB6DEFEE86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772E27-CAFD-B1EC-1606-7636BD6A9B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5B9F6E-3466-3467-7230-4F7FD44D7D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BD483-F098-4E85-AA41-1E549A234082}" type="datetimeFigureOut">
              <a:rPr lang="en-US" smtClean="0"/>
              <a:t>2/19/2024</a:t>
            </a:fld>
            <a:endParaRPr lang="en-US"/>
          </a:p>
        </p:txBody>
      </p:sp>
      <p:sp>
        <p:nvSpPr>
          <p:cNvPr id="5" name="Footer Placeholder 4">
            <a:extLst>
              <a:ext uri="{FF2B5EF4-FFF2-40B4-BE49-F238E27FC236}">
                <a16:creationId xmlns:a16="http://schemas.microsoft.com/office/drawing/2014/main" id="{356D9453-85B2-DEE0-90E9-D7FEF94411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5EEF8E-CAA5-4BBB-1A91-B3AD413AFB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F9B5E-FA27-43CA-A6A4-B6E762F7126B}" type="slidenum">
              <a:rPr lang="en-US" smtClean="0"/>
              <a:t>‹#›</a:t>
            </a:fld>
            <a:endParaRPr lang="en-US"/>
          </a:p>
        </p:txBody>
      </p:sp>
    </p:spTree>
    <p:extLst>
      <p:ext uri="{BB962C8B-B14F-4D97-AF65-F5344CB8AC3E}">
        <p14:creationId xmlns:p14="http://schemas.microsoft.com/office/powerpoint/2010/main" val="2921185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tynas.zdanavicius@walless.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27C8F-CF50-6E8C-0F4A-323188BBE226}"/>
              </a:ext>
            </a:extLst>
          </p:cNvPr>
          <p:cNvSpPr>
            <a:spLocks noGrp="1"/>
          </p:cNvSpPr>
          <p:nvPr>
            <p:ph type="title" idx="4294967295"/>
          </p:nvPr>
        </p:nvSpPr>
        <p:spPr>
          <a:xfrm>
            <a:off x="1638300" y="285432"/>
            <a:ext cx="8915400" cy="360362"/>
          </a:xfrm>
        </p:spPr>
        <p:txBody>
          <a:bodyPr>
            <a:noAutofit/>
          </a:bodyPr>
          <a:lstStyle/>
          <a:p>
            <a:pPr algn="ctr"/>
            <a:r>
              <a:rPr lang="lt-LT" sz="3200" dirty="0">
                <a:latin typeface="Arial" panose="020B0604020202020204" pitchFamily="34" charset="0"/>
                <a:cs typeface="Arial" panose="020B0604020202020204" pitchFamily="34" charset="0"/>
              </a:rPr>
              <a:t>INFORMAVIMAS APIE ŽELDINIŲ TVARKYMĄ</a:t>
            </a:r>
            <a:endParaRPr lang="en-US"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E62FB1E-4F26-C429-C936-D9C7CDADBEB8}"/>
              </a:ext>
            </a:extLst>
          </p:cNvPr>
          <p:cNvSpPr>
            <a:spLocks noGrp="1"/>
          </p:cNvSpPr>
          <p:nvPr>
            <p:ph idx="4294967295"/>
          </p:nvPr>
        </p:nvSpPr>
        <p:spPr>
          <a:xfrm>
            <a:off x="241661" y="824230"/>
            <a:ext cx="4621213" cy="6109970"/>
          </a:xfrm>
        </p:spPr>
        <p:txBody>
          <a:bodyPr anchor="ctr">
            <a:noAutofit/>
          </a:bodyPr>
          <a:lstStyle/>
          <a:p>
            <a:pPr marL="0" indent="0" algn="just">
              <a:lnSpc>
                <a:spcPct val="120000"/>
              </a:lnSpc>
              <a:spcBef>
                <a:spcPts val="0"/>
              </a:spcBef>
              <a:buNone/>
            </a:pPr>
            <a:r>
              <a:rPr lang="lt-LT" sz="900" b="1" dirty="0">
                <a:latin typeface="Arial" panose="020B0604020202020204" pitchFamily="34" charset="0"/>
                <a:cs typeface="Arial" panose="020B0604020202020204" pitchFamily="34" charset="0"/>
              </a:rPr>
              <a:t>Visuomenės informavimo laikotarpis</a:t>
            </a:r>
            <a:endParaRPr lang="lt-LT"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2024-02-09 iki 2024-02-22 (imtinai)</a:t>
            </a:r>
          </a:p>
          <a:p>
            <a:pPr marL="0" indent="0" algn="just">
              <a:lnSpc>
                <a:spcPct val="120000"/>
              </a:lnSpc>
              <a:spcBef>
                <a:spcPts val="0"/>
              </a:spcBef>
              <a:buNone/>
            </a:pPr>
            <a:endParaRPr lang="lt-LT"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b="1" dirty="0">
                <a:latin typeface="Arial" panose="020B0604020202020204" pitchFamily="34" charset="0"/>
                <a:cs typeface="Arial" panose="020B0604020202020204" pitchFamily="34" charset="0"/>
              </a:rPr>
              <a:t>Informacija apie statytoją</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UAB „</a:t>
            </a:r>
            <a:r>
              <a:rPr lang="lt-LT" sz="900" dirty="0" err="1">
                <a:latin typeface="Arial" panose="020B0604020202020204" pitchFamily="34" charset="0"/>
                <a:cs typeface="Arial" panose="020B0604020202020204" pitchFamily="34" charset="0"/>
              </a:rPr>
              <a:t>Pregora</a:t>
            </a:r>
            <a:r>
              <a:rPr lang="lt-LT" sz="900" dirty="0">
                <a:latin typeface="Arial" panose="020B0604020202020204" pitchFamily="34" charset="0"/>
                <a:cs typeface="Arial" panose="020B0604020202020204" pitchFamily="34" charset="0"/>
              </a:rPr>
              <a:t>“, Polocko g. 40-9, LT-01205 Vilnius, įmonės kodas 306063583</a:t>
            </a:r>
          </a:p>
          <a:p>
            <a:pPr marL="0" indent="0" algn="just">
              <a:lnSpc>
                <a:spcPct val="120000"/>
              </a:lnSpc>
              <a:spcBef>
                <a:spcPts val="0"/>
              </a:spcBef>
              <a:buNone/>
            </a:pPr>
            <a:endParaRPr lang="en-US" sz="900" b="1"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b="1" dirty="0">
                <a:latin typeface="Arial" panose="020B0604020202020204" pitchFamily="34" charset="0"/>
                <a:cs typeface="Arial" panose="020B0604020202020204" pitchFamily="34" charset="0"/>
              </a:rPr>
              <a:t>Teritorija, kurioje šalinami želdiniai</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Priegliaus g. 11, Vilniuje. Teritorija apibrėžta – dešinėje</a:t>
            </a:r>
          </a:p>
          <a:p>
            <a:pPr marL="0" indent="0" algn="just">
              <a:lnSpc>
                <a:spcPct val="120000"/>
              </a:lnSpc>
              <a:spcBef>
                <a:spcPts val="0"/>
              </a:spcBef>
              <a:buNone/>
            </a:pPr>
            <a:endParaRPr lang="lt-LT"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b="1" dirty="0">
                <a:latin typeface="Arial" panose="020B0604020202020204" pitchFamily="34" charset="0"/>
                <a:cs typeface="Arial" panose="020B0604020202020204" pitchFamily="34" charset="0"/>
              </a:rPr>
              <a:t>Želdinių šalinimo pagrindas</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Mokslo paskirties pastato (vaikų darželio-lopšelio) Priegliaus g. 11, Vilniuje statybos projektas. Naujos statybos (sklypo kadastrinis Nr. 0101/0167:2497) projektas. Darbai įgyvendinami pagal Želdynų įstatymo, Vilniaus miesto savivaldybės želdynų ir želdinių apsaugos taisyklių reikalavimus.</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 </a:t>
            </a:r>
          </a:p>
          <a:p>
            <a:pPr marL="0" indent="0" algn="just">
              <a:lnSpc>
                <a:spcPct val="120000"/>
              </a:lnSpc>
              <a:spcBef>
                <a:spcPts val="0"/>
              </a:spcBef>
              <a:buNone/>
            </a:pPr>
            <a:r>
              <a:rPr lang="lt-LT" sz="900" b="1" dirty="0">
                <a:latin typeface="Arial" panose="020B0604020202020204" pitchFamily="34" charset="0"/>
                <a:cs typeface="Arial" panose="020B0604020202020204" pitchFamily="34" charset="0"/>
              </a:rPr>
              <a:t>Informacija apie šalinamus želdinius</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Bendras suskaičiuotų kamienų skaičius sklype ir aplink sklypą 193 vienetai. Pagal galimybes planuojama perkelti</a:t>
            </a:r>
            <a:r>
              <a:rPr lang="en-US" sz="900" dirty="0">
                <a:latin typeface="Arial" panose="020B0604020202020204" pitchFamily="34" charset="0"/>
                <a:cs typeface="Arial" panose="020B0604020202020204" pitchFamily="34" charset="0"/>
              </a:rPr>
              <a:t> </a:t>
            </a:r>
            <a:r>
              <a:rPr lang="lt-LT" sz="900" dirty="0">
                <a:latin typeface="Arial" panose="020B0604020202020204" pitchFamily="34" charset="0"/>
                <a:cs typeface="Arial" panose="020B0604020202020204" pitchFamily="34" charset="0"/>
              </a:rPr>
              <a:t>arba pagal galimybes </a:t>
            </a:r>
            <a:r>
              <a:rPr lang="en-US" sz="900" dirty="0">
                <a:latin typeface="Arial" panose="020B0604020202020204" pitchFamily="34" charset="0"/>
                <a:cs typeface="Arial" panose="020B0604020202020204" pitchFamily="34" charset="0"/>
              </a:rPr>
              <a:t>i</a:t>
            </a:r>
            <a:r>
              <a:rPr lang="lt-LT" sz="900" dirty="0" err="1">
                <a:latin typeface="Arial" panose="020B0604020202020204" pitchFamily="34" charset="0"/>
                <a:cs typeface="Arial" panose="020B0604020202020204" pitchFamily="34" charset="0"/>
              </a:rPr>
              <a:t>šsaugoti</a:t>
            </a:r>
            <a:r>
              <a:rPr lang="lt-LT" sz="900" dirty="0">
                <a:latin typeface="Arial" panose="020B0604020202020204" pitchFamily="34" charset="0"/>
                <a:cs typeface="Arial" panose="020B0604020202020204" pitchFamily="34" charset="0"/>
              </a:rPr>
              <a:t> 3</a:t>
            </a:r>
            <a:r>
              <a:rPr lang="en-US" sz="900" dirty="0">
                <a:latin typeface="Arial" panose="020B0604020202020204" pitchFamily="34" charset="0"/>
                <a:cs typeface="Arial" panose="020B0604020202020204" pitchFamily="34" charset="0"/>
              </a:rPr>
              <a:t>2</a:t>
            </a:r>
            <a:r>
              <a:rPr lang="lt-LT" sz="900" dirty="0">
                <a:latin typeface="Arial" panose="020B0604020202020204" pitchFamily="34" charset="0"/>
                <a:cs typeface="Arial" panose="020B0604020202020204" pitchFamily="34" charset="0"/>
              </a:rPr>
              <a:t> saugotinų medžių (žr. lentelę dešinėje) į sklypo perimetrą, kurių bendras kamienų skersmuo 583 cm. Taip pat planuojama kirsti arba pagal galimybes perkelti 104 nesaugotinus medžius. Sklype numatoma sodinti naujus medžius, kurių bendras skersmuo atitiks kertamų saugotinų medžių skersmenį, todėl ekologinei būklei įtaka bus minimali. Numatant medžių kirtimą, taikomas adekvatus kompensavimas naujais želdiniais – kertamo medžio diametras kompensuojamas tokia pat sodinamų medžių diametrų suma. Papildomai numatoma galimybė kompensuoti krūmų masyvais, kur 1cm medžio kamieno diametro yra tolygus 2 </a:t>
            </a:r>
            <a:r>
              <a:rPr lang="en-US" sz="900" dirty="0">
                <a:solidFill>
                  <a:srgbClr val="000000"/>
                </a:solidFill>
                <a:effectLst/>
                <a:latin typeface="Arial" panose="020B0604020202020204" pitchFamily="34" charset="0"/>
                <a:ea typeface="Aptos" panose="020B0004020202020204" pitchFamily="34" charset="0"/>
                <a:cs typeface="Arial" panose="020B0604020202020204" pitchFamily="34" charset="0"/>
              </a:rPr>
              <a:t>m</a:t>
            </a:r>
            <a:r>
              <a:rPr lang="en-US" sz="900" baseline="30000" dirty="0">
                <a:solidFill>
                  <a:srgbClr val="000000"/>
                </a:solidFill>
                <a:effectLst/>
                <a:latin typeface="Arial" panose="020B0604020202020204" pitchFamily="34" charset="0"/>
                <a:ea typeface="Aptos" panose="020B0004020202020204" pitchFamily="34" charset="0"/>
                <a:cs typeface="Arial" panose="020B0604020202020204" pitchFamily="34" charset="0"/>
              </a:rPr>
              <a:t>2</a:t>
            </a:r>
            <a:r>
              <a:rPr lang="lt-LT" sz="900" dirty="0">
                <a:latin typeface="Arial" panose="020B0604020202020204" pitchFamily="34" charset="0"/>
                <a:cs typeface="Arial" panose="020B0604020202020204" pitchFamily="34" charset="0"/>
              </a:rPr>
              <a:t> krūmų masyvo.</a:t>
            </a:r>
          </a:p>
          <a:p>
            <a:pPr marL="0" indent="0" algn="just">
              <a:lnSpc>
                <a:spcPct val="120000"/>
              </a:lnSpc>
              <a:spcBef>
                <a:spcPts val="600"/>
              </a:spcBef>
              <a:buNone/>
            </a:pPr>
            <a:r>
              <a:rPr lang="lt-LT" sz="900" b="1" dirty="0">
                <a:latin typeface="Arial" panose="020B0604020202020204" pitchFamily="34" charset="0"/>
                <a:cs typeface="Arial" panose="020B0604020202020204" pitchFamily="34" charset="0"/>
              </a:rPr>
              <a:t>Pasiūlymų teikimo ir jų aptarimo tvarka</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Suinteresuoti asmenys pasiūlymus raštu gali pateikti iki 2024-02-22 16 val. (imtinai), el. paštu </a:t>
            </a:r>
            <a:r>
              <a:rPr lang="en-US" sz="900" dirty="0">
                <a:latin typeface="Arial" panose="020B0604020202020204" pitchFamily="34" charset="0"/>
                <a:cs typeface="Arial" panose="020B0604020202020204" pitchFamily="34" charset="0"/>
                <a:hlinkClick r:id="rId3"/>
              </a:rPr>
              <a:t>martynas.zdanavicius@walless.com</a:t>
            </a:r>
            <a:endParaRPr lang="en-US"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en-US" sz="900" dirty="0">
                <a:latin typeface="Arial" panose="020B0604020202020204" pitchFamily="34" charset="0"/>
                <a:cs typeface="Arial" panose="020B0604020202020204" pitchFamily="34" charset="0"/>
              </a:rPr>
              <a:t>G</a:t>
            </a:r>
            <a:r>
              <a:rPr lang="lt-LT" sz="900" dirty="0">
                <a:latin typeface="Arial" panose="020B0604020202020204" pitchFamily="34" charset="0"/>
                <a:cs typeface="Arial" panose="020B0604020202020204" pitchFamily="34" charset="0"/>
              </a:rPr>
              <a:t>autų pasiūlymų aptarimas ir apibendrinimas </a:t>
            </a:r>
            <a:r>
              <a:rPr lang="en-US" sz="900" dirty="0" err="1">
                <a:latin typeface="Arial" panose="020B0604020202020204" pitchFamily="34" charset="0"/>
                <a:cs typeface="Arial" panose="020B0604020202020204" pitchFamily="34" charset="0"/>
              </a:rPr>
              <a:t>vyks</a:t>
            </a:r>
            <a:r>
              <a:rPr lang="en-US" sz="900" dirty="0">
                <a:latin typeface="Arial" panose="020B0604020202020204" pitchFamily="34" charset="0"/>
                <a:cs typeface="Arial" panose="020B0604020202020204" pitchFamily="34" charset="0"/>
              </a:rPr>
              <a:t> </a:t>
            </a:r>
            <a:r>
              <a:rPr lang="lt-LT" sz="900" dirty="0">
                <a:latin typeface="Arial" panose="020B0604020202020204" pitchFamily="34" charset="0"/>
                <a:cs typeface="Arial" panose="020B0604020202020204" pitchFamily="34" charset="0"/>
              </a:rPr>
              <a:t>2024-02-22 17 val. </a:t>
            </a:r>
            <a:endParaRPr lang="en-US"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Pilaitės seniūnijos patalpose</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adresu</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Vydūno</a:t>
            </a:r>
            <a:r>
              <a:rPr lang="en-US" sz="900" dirty="0">
                <a:latin typeface="Arial" panose="020B0604020202020204" pitchFamily="34" charset="0"/>
                <a:cs typeface="Arial" panose="020B0604020202020204" pitchFamily="34" charset="0"/>
              </a:rPr>
              <a:t> g. 20, LT-06205 Vilnius</a:t>
            </a:r>
            <a:r>
              <a:rPr lang="lt-LT" sz="900" dirty="0">
                <a:latin typeface="Arial" panose="020B0604020202020204" pitchFamily="34" charset="0"/>
                <a:cs typeface="Arial" panose="020B0604020202020204" pitchFamily="34" charset="0"/>
              </a:rPr>
              <a:t>. </a:t>
            </a:r>
          </a:p>
          <a:p>
            <a:pPr marL="0" indent="0" algn="just">
              <a:lnSpc>
                <a:spcPct val="120000"/>
              </a:lnSpc>
              <a:spcBef>
                <a:spcPts val="600"/>
              </a:spcBef>
              <a:buNone/>
            </a:pPr>
            <a:r>
              <a:rPr lang="lt-LT" sz="900" b="1" dirty="0">
                <a:latin typeface="Arial" panose="020B0604020202020204" pitchFamily="34" charset="0"/>
                <a:cs typeface="Arial" panose="020B0604020202020204" pitchFamily="34" charset="0"/>
              </a:rPr>
              <a:t>Kontaktai pasiteiravimui:</a:t>
            </a: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Kilus papildomiems klausimams prašytume susisiekti su Martynu Zdanavičiumi</a:t>
            </a:r>
            <a:endParaRPr lang="en-US" sz="900" dirty="0">
              <a:latin typeface="Arial" panose="020B0604020202020204" pitchFamily="34" charset="0"/>
              <a:cs typeface="Arial" panose="020B0604020202020204" pitchFamily="34" charset="0"/>
            </a:endParaRPr>
          </a:p>
          <a:p>
            <a:pPr marL="0" indent="0" algn="just">
              <a:lnSpc>
                <a:spcPct val="120000"/>
              </a:lnSpc>
              <a:spcBef>
                <a:spcPts val="0"/>
              </a:spcBef>
              <a:buNone/>
            </a:pPr>
            <a:r>
              <a:rPr lang="lt-LT" sz="900" dirty="0">
                <a:latin typeface="Arial" panose="020B0604020202020204" pitchFamily="34" charset="0"/>
                <a:cs typeface="Arial" panose="020B0604020202020204" pitchFamily="34" charset="0"/>
              </a:rPr>
              <a:t>el. paštu </a:t>
            </a:r>
            <a:r>
              <a:rPr lang="lt-LT" sz="900" dirty="0">
                <a:latin typeface="Arial" panose="020B0604020202020204" pitchFamily="34" charset="0"/>
                <a:cs typeface="Arial" panose="020B0604020202020204" pitchFamily="34" charset="0"/>
                <a:hlinkClick r:id="rId3"/>
              </a:rPr>
              <a:t>martynas.zdanavicius@walless.com</a:t>
            </a:r>
            <a:r>
              <a:rPr lang="lt-LT" sz="900" dirty="0">
                <a:latin typeface="Arial" panose="020B0604020202020204" pitchFamily="34" charset="0"/>
                <a:cs typeface="Arial" panose="020B0604020202020204" pitchFamily="34" charset="0"/>
              </a:rPr>
              <a:t> arba tel. +370 648 73 089.</a:t>
            </a:r>
          </a:p>
          <a:p>
            <a:pPr marL="0" indent="0">
              <a:buNone/>
            </a:pPr>
            <a:endParaRPr lang="en-US" sz="9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237D8984-0B0C-9910-D6A7-5AC356614D39}"/>
              </a:ext>
            </a:extLst>
          </p:cNvPr>
          <p:cNvPicPr>
            <a:picLocks noChangeAspect="1"/>
          </p:cNvPicPr>
          <p:nvPr/>
        </p:nvPicPr>
        <p:blipFill>
          <a:blip r:embed="rId4"/>
          <a:stretch>
            <a:fillRect/>
          </a:stretch>
        </p:blipFill>
        <p:spPr>
          <a:xfrm>
            <a:off x="5015273" y="915220"/>
            <a:ext cx="3054307" cy="5682430"/>
          </a:xfrm>
          <a:prstGeom prst="rect">
            <a:avLst/>
          </a:prstGeom>
        </p:spPr>
      </p:pic>
      <p:pic>
        <p:nvPicPr>
          <p:cNvPr id="6" name="Picture 5" descr="A white background with black text&#10;&#10;Description automatically generated">
            <a:extLst>
              <a:ext uri="{FF2B5EF4-FFF2-40B4-BE49-F238E27FC236}">
                <a16:creationId xmlns:a16="http://schemas.microsoft.com/office/drawing/2014/main" id="{F9AB68D8-64CD-4575-9349-DDFBD4409A6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27694" y="908050"/>
            <a:ext cx="3629344" cy="2109260"/>
          </a:xfrm>
          <a:prstGeom prst="rect">
            <a:avLst/>
          </a:prstGeom>
          <a:noFill/>
        </p:spPr>
      </p:pic>
      <p:graphicFrame>
        <p:nvGraphicFramePr>
          <p:cNvPr id="4" name="Table 3">
            <a:extLst>
              <a:ext uri="{FF2B5EF4-FFF2-40B4-BE49-F238E27FC236}">
                <a16:creationId xmlns:a16="http://schemas.microsoft.com/office/drawing/2014/main" id="{18FF6A0D-AAF8-91DE-6927-A178D5882FAF}"/>
              </a:ext>
            </a:extLst>
          </p:cNvPr>
          <p:cNvGraphicFramePr>
            <a:graphicFrameLocks noGrp="1"/>
          </p:cNvGraphicFramePr>
          <p:nvPr>
            <p:extLst>
              <p:ext uri="{D42A27DB-BD31-4B8C-83A1-F6EECF244321}">
                <p14:modId xmlns:p14="http://schemas.microsoft.com/office/powerpoint/2010/main" val="4083884032"/>
              </p:ext>
            </p:extLst>
          </p:nvPr>
        </p:nvGraphicFramePr>
        <p:xfrm>
          <a:off x="8227694" y="3501110"/>
          <a:ext cx="3629343" cy="3096539"/>
        </p:xfrm>
        <a:graphic>
          <a:graphicData uri="http://schemas.openxmlformats.org/drawingml/2006/table">
            <a:tbl>
              <a:tblPr firstRow="1" firstCol="1" bandRow="1"/>
              <a:tblGrid>
                <a:gridCol w="1054160">
                  <a:extLst>
                    <a:ext uri="{9D8B030D-6E8A-4147-A177-3AD203B41FA5}">
                      <a16:colId xmlns:a16="http://schemas.microsoft.com/office/drawing/2014/main" val="3633688512"/>
                    </a:ext>
                  </a:extLst>
                </a:gridCol>
                <a:gridCol w="470412">
                  <a:extLst>
                    <a:ext uri="{9D8B030D-6E8A-4147-A177-3AD203B41FA5}">
                      <a16:colId xmlns:a16="http://schemas.microsoft.com/office/drawing/2014/main" val="4184633685"/>
                    </a:ext>
                  </a:extLst>
                </a:gridCol>
                <a:gridCol w="779077">
                  <a:extLst>
                    <a:ext uri="{9D8B030D-6E8A-4147-A177-3AD203B41FA5}">
                      <a16:colId xmlns:a16="http://schemas.microsoft.com/office/drawing/2014/main" val="2509570686"/>
                    </a:ext>
                  </a:extLst>
                </a:gridCol>
                <a:gridCol w="699102">
                  <a:extLst>
                    <a:ext uri="{9D8B030D-6E8A-4147-A177-3AD203B41FA5}">
                      <a16:colId xmlns:a16="http://schemas.microsoft.com/office/drawing/2014/main" val="2319225111"/>
                    </a:ext>
                  </a:extLst>
                </a:gridCol>
                <a:gridCol w="626592">
                  <a:extLst>
                    <a:ext uri="{9D8B030D-6E8A-4147-A177-3AD203B41FA5}">
                      <a16:colId xmlns:a16="http://schemas.microsoft.com/office/drawing/2014/main" val="1996575508"/>
                    </a:ext>
                  </a:extLst>
                </a:gridCol>
              </a:tblGrid>
              <a:tr h="483111">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Saugotini medžiai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Kiekis</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Išsaugojami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Perkeliami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Kertami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4395577"/>
                  </a:ext>
                </a:extLst>
              </a:tr>
              <a:tr h="493519">
                <a:tc>
                  <a:txBody>
                    <a:bodyPr/>
                    <a:lstStyle/>
                    <a:p>
                      <a:pPr marL="0" marR="0" algn="l">
                        <a:lnSpc>
                          <a:spcPct val="107000"/>
                        </a:lnSpc>
                        <a:spcBef>
                          <a:spcPts val="0"/>
                        </a:spcBef>
                        <a:spcAft>
                          <a:spcPts val="0"/>
                        </a:spcAft>
                      </a:pPr>
                      <a:r>
                        <a:rPr lang="lt-LT" sz="900" kern="100" noProof="0" dirty="0">
                          <a:effectLst/>
                          <a:latin typeface="Arial" panose="020B0604020202020204" pitchFamily="34" charset="0"/>
                          <a:ea typeface="Aptos" panose="020B0004020202020204" pitchFamily="34" charset="0"/>
                          <a:cs typeface="Arial" panose="020B0604020202020204" pitchFamily="34" charset="0"/>
                        </a:rPr>
                        <a:t>Karpotasis</a:t>
                      </a:r>
                      <a:r>
                        <a:rPr lang="en-US" sz="900" kern="100" dirty="0">
                          <a:effectLst/>
                          <a:latin typeface="Arial" panose="020B0604020202020204" pitchFamily="34" charset="0"/>
                          <a:ea typeface="Aptos" panose="020B0004020202020204" pitchFamily="34" charset="0"/>
                          <a:cs typeface="Arial" panose="020B0604020202020204" pitchFamily="34" charset="0"/>
                        </a:rPr>
                        <a:t> ber</a:t>
                      </a:r>
                      <a:r>
                        <a:rPr lang="lt-LT" sz="900" kern="100" dirty="0" err="1">
                          <a:effectLst/>
                          <a:latin typeface="Arial" panose="020B0604020202020204" pitchFamily="34" charset="0"/>
                          <a:ea typeface="Aptos" panose="020B0004020202020204" pitchFamily="34" charset="0"/>
                          <a:cs typeface="Arial" panose="020B0604020202020204" pitchFamily="34" charset="0"/>
                        </a:rPr>
                        <a:t>žas</a:t>
                      </a:r>
                      <a:r>
                        <a:rPr lang="lt-LT" sz="900" kern="100" dirty="0">
                          <a:effectLst/>
                          <a:latin typeface="Arial" panose="020B0604020202020204" pitchFamily="34" charset="0"/>
                          <a:ea typeface="Aptos" panose="020B0004020202020204" pitchFamily="34" charset="0"/>
                          <a:cs typeface="Arial" panose="020B0604020202020204" pitchFamily="34" charset="0"/>
                        </a:rPr>
                        <a:t> (Lapuočiai)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900" kern="100" dirty="0">
                          <a:effectLst/>
                          <a:latin typeface="Arial" panose="020B0604020202020204" pitchFamily="34" charset="0"/>
                          <a:ea typeface="Aptos" panose="020B0004020202020204" pitchFamily="34" charset="0"/>
                          <a:cs typeface="Arial" panose="020B0604020202020204" pitchFamily="34" charset="0"/>
                        </a:rPr>
                        <a:t>54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900" kern="100" dirty="0">
                          <a:effectLst/>
                          <a:latin typeface="Arial" panose="020B0604020202020204" pitchFamily="34" charset="0"/>
                          <a:ea typeface="Aptos" panose="020B0004020202020204" pitchFamily="34" charset="0"/>
                          <a:cs typeface="Arial" panose="020B0604020202020204" pitchFamily="34" charset="0"/>
                        </a:rPr>
                        <a:t>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900" kern="100" dirty="0">
                          <a:effectLst/>
                          <a:latin typeface="Arial" panose="020B0604020202020204" pitchFamily="34" charset="0"/>
                          <a:ea typeface="Aptos" panose="020B0004020202020204" pitchFamily="34" charset="0"/>
                          <a:cs typeface="Arial" panose="020B0604020202020204" pitchFamily="34" charset="0"/>
                        </a:rPr>
                        <a:t>29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0407282"/>
                  </a:ext>
                </a:extLst>
              </a:tr>
              <a:tr h="484130">
                <a:tc>
                  <a:txBody>
                    <a:bodyPr/>
                    <a:lstStyle/>
                    <a:p>
                      <a:pPr marL="0" marR="0" algn="l">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Paprastoji pušis (Spygliuočiai)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20</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17</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900" kern="100" dirty="0">
                          <a:effectLst/>
                          <a:latin typeface="Arial" panose="020B0604020202020204" pitchFamily="34" charset="0"/>
                          <a:ea typeface="Aptos" panose="020B0004020202020204" pitchFamily="34" charset="0"/>
                          <a:cs typeface="Arial" panose="020B0604020202020204" pitchFamily="34" charset="0"/>
                        </a:rPr>
                        <a:t>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lt-LT" sz="900" kern="100" dirty="0">
                          <a:effectLst/>
                          <a:latin typeface="Arial" panose="020B0604020202020204" pitchFamily="34" charset="0"/>
                          <a:ea typeface="Aptos" panose="020B0004020202020204" pitchFamily="34" charset="0"/>
                          <a:cs typeface="Arial" panose="020B0604020202020204" pitchFamily="34" charset="0"/>
                        </a:rPr>
                        <a:t>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5522424"/>
                  </a:ext>
                </a:extLst>
              </a:tr>
              <a:tr h="1635779">
                <a:tc gridSpan="5">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Pagal Lietuvos Respublikos vyriausybės 2008-06-12 nutarimą Nr. 206 dėl kriterijų, kuriuos atitinkantys medžiai ir krūmai priskiriami saugotiniems želdiniams patvirtinimo, kitos paskirties žemėje, visuomeninės paskirties, rekreacinėse, bendrojo naudojimo, atskirųjų želdynų teritorijose saugotinais medžiais laikytini medžiai, kurių kamieno skersmuo (1,3 m aukštyje) yra didesnis kaip </a:t>
                      </a:r>
                      <a:r>
                        <a:rPr lang="en-US"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12</a:t>
                      </a:r>
                      <a:r>
                        <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 cm.</a:t>
                      </a:r>
                    </a:p>
                    <a:p>
                      <a:pPr marL="0" marR="0" lvl="0" indent="0" algn="just" defTabSz="914400" rtl="0" eaLnBrk="1" fontAlgn="auto" latinLnBrk="0" hangingPunct="1">
                        <a:lnSpc>
                          <a:spcPct val="107000"/>
                        </a:lnSpc>
                        <a:spcBef>
                          <a:spcPts val="0"/>
                        </a:spcBef>
                        <a:spcAft>
                          <a:spcPts val="0"/>
                        </a:spcAft>
                        <a:buClrTx/>
                        <a:buSzTx/>
                        <a:buFontTx/>
                        <a:buNone/>
                        <a:tabLst/>
                        <a:defRPr/>
                      </a:pPr>
                      <a:endPar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Sklypo teritorijoje numatoma perkelti </a:t>
                      </a:r>
                      <a:r>
                        <a:rPr lang="en-US"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29</a:t>
                      </a:r>
                      <a:r>
                        <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 saugotinų karpotųjų beržų bei </a:t>
                      </a:r>
                      <a:r>
                        <a:rPr lang="en-US"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3</a:t>
                      </a:r>
                      <a:r>
                        <a:rPr lang="lt-LT" sz="900" b="0" kern="100" cap="none" spc="0" baseline="0" dirty="0">
                          <a:solidFill>
                            <a:schemeClr val="tx1"/>
                          </a:solidFill>
                          <a:effectLst/>
                          <a:latin typeface="Arial" panose="020B0604020202020204" pitchFamily="34" charset="0"/>
                          <a:ea typeface="Aptos" panose="020B0004020202020204" pitchFamily="34" charset="0"/>
                          <a:cs typeface="Arial" panose="020B0604020202020204" pitchFamily="34" charset="0"/>
                        </a:rPr>
                        <a:t> paprastąsias pušis. Likę 42 saugotini medžiai </a:t>
                      </a:r>
                      <a:r>
                        <a:rPr lang="lt-LT" sz="900" b="0" kern="100" cap="none" spc="0" baseline="0">
                          <a:solidFill>
                            <a:schemeClr val="tx1"/>
                          </a:solidFill>
                          <a:effectLst/>
                          <a:latin typeface="Arial" panose="020B0604020202020204" pitchFamily="34" charset="0"/>
                          <a:ea typeface="Aptos" panose="020B0004020202020204" pitchFamily="34" charset="0"/>
                          <a:cs typeface="Arial" panose="020B0604020202020204" pitchFamily="34" charset="0"/>
                        </a:rPr>
                        <a:t>nebus šalinami.</a:t>
                      </a:r>
                      <a:endParaRPr lang="en-US" sz="9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a:lnSpc>
                          <a:spcPct val="107000"/>
                        </a:lnSpc>
                        <a:spcBef>
                          <a:spcPts val="0"/>
                        </a:spcBef>
                        <a:spcAft>
                          <a:spcPts val="0"/>
                        </a:spcAft>
                      </a:pP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a:lnSpc>
                          <a:spcPct val="107000"/>
                        </a:lnSpc>
                        <a:spcBef>
                          <a:spcPts val="0"/>
                        </a:spcBef>
                        <a:spcAft>
                          <a:spcPts val="0"/>
                        </a:spcAft>
                      </a:pP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ctr">
                        <a:lnSpc>
                          <a:spcPct val="107000"/>
                        </a:lnSpc>
                        <a:spcBef>
                          <a:spcPts val="0"/>
                        </a:spcBef>
                        <a:spcAft>
                          <a:spcPts val="0"/>
                        </a:spcAft>
                      </a:pPr>
                      <a:endParaRPr lang="lt-LT"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7883713"/>
                  </a:ext>
                </a:extLst>
              </a:tr>
            </a:tbl>
          </a:graphicData>
        </a:graphic>
      </p:graphicFrame>
    </p:spTree>
    <p:extLst>
      <p:ext uri="{BB962C8B-B14F-4D97-AF65-F5344CB8AC3E}">
        <p14:creationId xmlns:p14="http://schemas.microsoft.com/office/powerpoint/2010/main" val="114203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399</Words>
  <Application>Microsoft Office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INFORMAVIMAS APIE ŽELDINIŲ TVARKYMĄ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INFORMAVIMAS APIE ŽELDINIŲ TVARKYMĄ</dc:title>
  <dc:creator>Martynas Zdanavičius | WALLESS</dc:creator>
  <cp:lastModifiedBy>Martynas Zdanavičius | WALLESS</cp:lastModifiedBy>
  <cp:revision>5</cp:revision>
  <dcterms:created xsi:type="dcterms:W3CDTF">2024-02-05T17:30:47Z</dcterms:created>
  <dcterms:modified xsi:type="dcterms:W3CDTF">2024-02-19T12:03:30Z</dcterms:modified>
</cp:coreProperties>
</file>